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5"/>
  </p:notesMasterIdLst>
  <p:sldIdLst>
    <p:sldId id="256" r:id="rId2"/>
    <p:sldId id="257" r:id="rId3"/>
    <p:sldId id="260" r:id="rId4"/>
    <p:sldId id="258" r:id="rId5"/>
    <p:sldId id="259" r:id="rId6"/>
    <p:sldId id="269" r:id="rId7"/>
    <p:sldId id="265" r:id="rId8"/>
    <p:sldId id="261" r:id="rId9"/>
    <p:sldId id="266" r:id="rId10"/>
    <p:sldId id="262" r:id="rId11"/>
    <p:sldId id="263" r:id="rId12"/>
    <p:sldId id="264" r:id="rId13"/>
    <p:sldId id="270" r:id="rId14"/>
  </p:sldIdLst>
  <p:sldSz cx="10801350" cy="7200900"/>
  <p:notesSz cx="6858000" cy="9144000"/>
  <p:defaultTextStyle>
    <a:defPPr>
      <a:defRPr lang="de-DE"/>
    </a:defPPr>
    <a:lvl1pPr marL="0" algn="l" defTabSz="95545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7728" algn="l" defTabSz="95545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5457" algn="l" defTabSz="95545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3185" algn="l" defTabSz="95545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0913" algn="l" defTabSz="95545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88641" algn="l" defTabSz="95545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6370" algn="l" defTabSz="95545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4098" algn="l" defTabSz="95545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1826" algn="l" defTabSz="95545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12" autoAdjust="0"/>
    <p:restoredTop sz="94662" autoAdjust="0"/>
  </p:normalViewPr>
  <p:slideViewPr>
    <p:cSldViewPr>
      <p:cViewPr>
        <p:scale>
          <a:sx n="66" d="100"/>
          <a:sy n="66" d="100"/>
        </p:scale>
        <p:origin x="-1398" y="24"/>
      </p:cViewPr>
      <p:guideLst>
        <p:guide orient="horz" pos="2268"/>
        <p:guide pos="34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B7786-11E8-4345-9868-3C24E5948C59}" type="datetimeFigureOut">
              <a:rPr lang="de-DE" smtClean="0"/>
              <a:t>04.04.2019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DD27E-A4C7-4009-BA58-D8F3873D0C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4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5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7728" algn="l" defTabSz="955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5457" algn="l" defTabSz="955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3185" algn="l" defTabSz="955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0913" algn="l" defTabSz="955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88641" algn="l" defTabSz="955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6370" algn="l" defTabSz="955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4098" algn="l" defTabSz="955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1826" algn="l" defTabSz="95545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DD27E-A4C7-4009-BA58-D8F3873D0C5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528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DD27E-A4C7-4009-BA58-D8F3873D0C5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82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DD27E-A4C7-4009-BA58-D8F3873D0C5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36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white">
          <a:xfrm>
            <a:off x="0" y="6269584"/>
            <a:ext cx="10801350" cy="93131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eck 9"/>
          <p:cNvSpPr/>
          <p:nvPr/>
        </p:nvSpPr>
        <p:spPr>
          <a:xfrm>
            <a:off x="-10800" y="6355994"/>
            <a:ext cx="2657132" cy="74889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>
            <a:off x="2786748" y="6346393"/>
            <a:ext cx="8014602" cy="74889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2790348" y="4240530"/>
            <a:ext cx="7650956" cy="192024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790349" y="6352539"/>
            <a:ext cx="7920990" cy="720090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rgbClr val="FFFFFF"/>
                </a:solidFill>
              </a:defRPr>
            </a:lvl1pPr>
            <a:lvl2pPr marL="477728" indent="0" algn="ctr">
              <a:buNone/>
            </a:lvl2pPr>
            <a:lvl3pPr marL="955457" indent="0" algn="ctr">
              <a:buNone/>
            </a:lvl3pPr>
            <a:lvl4pPr marL="1433185" indent="0" algn="ctr">
              <a:buNone/>
            </a:lvl4pPr>
            <a:lvl5pPr marL="1910913" indent="0" algn="ctr">
              <a:buNone/>
            </a:lvl5pPr>
            <a:lvl6pPr marL="2388641" indent="0" algn="ctr">
              <a:buNone/>
            </a:lvl6pPr>
            <a:lvl7pPr marL="2866370" indent="0" algn="ctr">
              <a:buNone/>
            </a:lvl7pPr>
            <a:lvl8pPr marL="3344098" indent="0" algn="ctr">
              <a:buNone/>
            </a:lvl8pPr>
            <a:lvl9pPr marL="3821826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90012" y="6372134"/>
            <a:ext cx="2430304" cy="720090"/>
          </a:xfrm>
        </p:spPr>
        <p:txBody>
          <a:bodyPr>
            <a:noAutofit/>
          </a:bodyPr>
          <a:lstStyle>
            <a:lvl1pPr algn="ctr">
              <a:defRPr sz="2100">
                <a:solidFill>
                  <a:srgbClr val="FFFFFF"/>
                </a:solidFill>
              </a:defRPr>
            </a:lvl1pPr>
          </a:lstStyle>
          <a:p>
            <a:fld id="{834C5AA1-FEFB-463D-B73B-ED9368B4147A}" type="datetime1">
              <a:rPr lang="de-DE" smtClean="0"/>
              <a:t>04.04.2019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2463370" y="248367"/>
            <a:ext cx="6930867" cy="383381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9451181" y="240030"/>
            <a:ext cx="990124" cy="400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A8265F-BC7A-427C-8ECA-A799B4934AB5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5BDE-B7A1-461C-A8D0-AEF338042630}" type="datetime1">
              <a:rPr lang="de-DE" smtClean="0"/>
              <a:t>04.04.2019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265F-BC7A-427C-8ECA-A799B4934AB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740968" y="640082"/>
            <a:ext cx="2430304" cy="5792391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40068" y="640080"/>
            <a:ext cx="6570821" cy="5792392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40968" y="6560824"/>
            <a:ext cx="2610327" cy="383381"/>
          </a:xfrm>
        </p:spPr>
        <p:txBody>
          <a:bodyPr/>
          <a:lstStyle/>
          <a:p>
            <a:fld id="{4E11307C-8C90-4338-A0F3-2FF855CFC7DE}" type="datetime1">
              <a:rPr lang="de-DE" smtClean="0"/>
              <a:t>04.04.2019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40070" y="6560619"/>
            <a:ext cx="6583677" cy="383381"/>
          </a:xfrm>
        </p:spPr>
        <p:txBody>
          <a:bodyPr/>
          <a:lstStyle/>
          <a:p>
            <a:endParaRPr lang="de-DE"/>
          </a:p>
        </p:txBody>
      </p:sp>
      <p:sp>
        <p:nvSpPr>
          <p:cNvPr id="7" name="Rechteck 6"/>
          <p:cNvSpPr/>
          <p:nvPr/>
        </p:nvSpPr>
        <p:spPr bwMode="white">
          <a:xfrm>
            <a:off x="7201276" y="0"/>
            <a:ext cx="378047" cy="72009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46" tIns="47773" rIns="95546" bIns="47773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7255283" y="640080"/>
            <a:ext cx="270034" cy="656082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46" tIns="47773" rIns="95546" bIns="47773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>
          <a:xfrm>
            <a:off x="7255283" y="0"/>
            <a:ext cx="270034" cy="56007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46" tIns="47773" rIns="95546" bIns="47773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 rot="5400000">
            <a:off x="7110264" y="135642"/>
            <a:ext cx="560070" cy="288788"/>
          </a:xfrm>
        </p:spPr>
        <p:txBody>
          <a:bodyPr/>
          <a:lstStyle/>
          <a:p>
            <a:fld id="{51A8265F-BC7A-427C-8ECA-A799B4934AB5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3690" y="240030"/>
            <a:ext cx="9631204" cy="104013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3A48C-326F-4E5D-BE80-99452676E47C}" type="datetime1">
              <a:rPr lang="de-DE" smtClean="0"/>
              <a:t>04.04.2019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A8265F-BC7A-427C-8ECA-A799B4934AB5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723690" y="1680210"/>
            <a:ext cx="9631204" cy="472059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20203" y="2880361"/>
            <a:ext cx="8414177" cy="1756886"/>
          </a:xfrm>
        </p:spPr>
        <p:txBody>
          <a:bodyPr anchor="t"/>
          <a:lstStyle>
            <a:lvl1pPr marL="0" indent="0">
              <a:buNone/>
              <a:defRPr sz="2900">
                <a:solidFill>
                  <a:schemeClr val="tx2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7" name="Rechteck 6"/>
          <p:cNvSpPr/>
          <p:nvPr/>
        </p:nvSpPr>
        <p:spPr bwMode="white">
          <a:xfrm>
            <a:off x="0" y="1600200"/>
            <a:ext cx="10801350" cy="12001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0" y="1680210"/>
            <a:ext cx="1530192" cy="104013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>
          <a:xfrm>
            <a:off x="1620202" y="1680210"/>
            <a:ext cx="9181148" cy="104013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0202" y="1680210"/>
            <a:ext cx="9001125" cy="1040130"/>
          </a:xfrm>
        </p:spPr>
        <p:txBody>
          <a:bodyPr/>
          <a:lstStyle>
            <a:lvl1pPr algn="l">
              <a:buNone/>
              <a:defRPr sz="4600" b="0" cap="none">
                <a:solidFill>
                  <a:srgbClr val="FFFFFF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3224-68D8-46DC-A2E7-8EA88D27FF38}" type="datetime1">
              <a:rPr lang="de-DE" smtClean="0"/>
              <a:t>04.04.2019</a:t>
            </a:fld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>
          <a:xfrm>
            <a:off x="0" y="1840230"/>
            <a:ext cx="1530192" cy="736760"/>
          </a:xfrm>
        </p:spPr>
        <p:txBody>
          <a:bodyPr>
            <a:no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fld id="{51A8265F-BC7A-427C-8ECA-A799B4934AB5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720090" y="1669045"/>
            <a:ext cx="4590574" cy="48006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5723040" y="1669045"/>
            <a:ext cx="4590574" cy="480060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A96F3F2-B386-46AA-AECA-CD87967F86CD}" type="datetime1">
              <a:rPr lang="de-DE" smtClean="0"/>
              <a:t>04.04.2019</a:t>
            </a:fld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1A8265F-BC7A-427C-8ECA-A799B4934AB5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078" y="286702"/>
            <a:ext cx="9631204" cy="913448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720090" y="2560320"/>
            <a:ext cx="4590574" cy="376047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5670710" y="2560320"/>
            <a:ext cx="4590574" cy="376047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36A1BC9-C595-40B3-B0BB-521C1B88AD52}" type="datetime1">
              <a:rPr lang="de-DE" smtClean="0"/>
              <a:t>04.04.2019</a:t>
            </a:fld>
            <a:endParaRPr lang="de-DE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1A8265F-BC7A-427C-8ECA-A799B4934AB5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"/>
          </p:nvPr>
        </p:nvSpPr>
        <p:spPr>
          <a:xfrm>
            <a:off x="720090" y="1840230"/>
            <a:ext cx="4590574" cy="672084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1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3"/>
          </p:nvPr>
        </p:nvSpPr>
        <p:spPr>
          <a:xfrm>
            <a:off x="5670710" y="1840230"/>
            <a:ext cx="4590574" cy="672084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1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E484-D83F-4043-9730-408765A4430F}" type="datetime1">
              <a:rPr lang="de-DE" smtClean="0"/>
              <a:t>04.04.2019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A8265F-BC7A-427C-8ECA-A799B4934AB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295C-724E-4913-868E-BE27FB89A9A6}" type="datetime1">
              <a:rPr lang="de-DE" smtClean="0"/>
              <a:t>04.04.2019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0" y="6560820"/>
            <a:ext cx="630078" cy="4000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A8265F-BC7A-427C-8ECA-A799B4934AB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90" y="286702"/>
            <a:ext cx="9541192" cy="913448"/>
          </a:xfrm>
        </p:spPr>
        <p:txBody>
          <a:bodyPr anchor="ctr"/>
          <a:lstStyle>
            <a:lvl1pPr algn="l">
              <a:buNone/>
              <a:defRPr sz="4600" b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D2A9-1ED0-4969-B41A-CFFEA8536FDB}" type="datetime1">
              <a:rPr lang="de-DE" smtClean="0"/>
              <a:t>04.04.2019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A8265F-BC7A-427C-8ECA-A799B4934AB5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720090" y="1840230"/>
            <a:ext cx="1890236" cy="456057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43318" tIns="191091" rIns="143318" bIns="95546"/>
          <a:lstStyle>
            <a:lvl1pPr marL="0" indent="0">
              <a:spcAft>
                <a:spcPts val="1045"/>
              </a:spcAft>
              <a:buNone/>
              <a:defRPr sz="1900"/>
            </a:lvl1pPr>
            <a:lvl2pPr>
              <a:buNone/>
              <a:defRPr sz="13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2790349" y="1840230"/>
            <a:ext cx="7560945" cy="4640580"/>
          </a:xfrm>
        </p:spPr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90236" y="5760720"/>
            <a:ext cx="8641080" cy="720090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>
              <a:buFontTx/>
              <a:buNone/>
              <a:defRPr sz="13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8" name="Rechteck 7"/>
          <p:cNvSpPr/>
          <p:nvPr/>
        </p:nvSpPr>
        <p:spPr bwMode="white">
          <a:xfrm>
            <a:off x="-10802" y="4800600"/>
            <a:ext cx="10801350" cy="93131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>
          <a:xfrm>
            <a:off x="-10802" y="4896612"/>
            <a:ext cx="1728216" cy="74889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eck 9"/>
          <p:cNvSpPr/>
          <p:nvPr/>
        </p:nvSpPr>
        <p:spPr>
          <a:xfrm>
            <a:off x="1825428" y="4887011"/>
            <a:ext cx="8975922" cy="74889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0236" y="4880610"/>
            <a:ext cx="8641080" cy="720090"/>
          </a:xfrm>
        </p:spPr>
        <p:txBody>
          <a:bodyPr anchor="ctr"/>
          <a:lstStyle>
            <a:lvl1pPr algn="l">
              <a:buNone/>
              <a:defRPr sz="2900" b="0">
                <a:solidFill>
                  <a:srgbClr val="FFFFFF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1" name="Rechteck 10"/>
          <p:cNvSpPr/>
          <p:nvPr/>
        </p:nvSpPr>
        <p:spPr bwMode="white">
          <a:xfrm>
            <a:off x="1710214" y="0"/>
            <a:ext cx="118815" cy="721050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>
          <a:xfrm>
            <a:off x="7380922" y="6560822"/>
            <a:ext cx="3150394" cy="383381"/>
          </a:xfrm>
        </p:spPr>
        <p:txBody>
          <a:bodyPr rtlCol="0"/>
          <a:lstStyle/>
          <a:p>
            <a:fld id="{522904D2-95A6-4FA0-A215-83ADD726228B}" type="datetime1">
              <a:rPr lang="de-DE" smtClean="0"/>
              <a:t>04.04.2019</a:t>
            </a:fld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>
          <a:xfrm>
            <a:off x="1" y="4900611"/>
            <a:ext cx="1710213" cy="696757"/>
          </a:xfrm>
        </p:spPr>
        <p:txBody>
          <a:bodyPr rtlCol="0"/>
          <a:lstStyle>
            <a:lvl1pPr>
              <a:defRPr sz="2900"/>
            </a:lvl1pPr>
          </a:lstStyle>
          <a:p>
            <a:fld id="{51A8265F-BC7A-427C-8ECA-A799B4934AB5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>
          <a:xfrm>
            <a:off x="1890237" y="6560618"/>
            <a:ext cx="5400675" cy="383381"/>
          </a:xfrm>
        </p:spPr>
        <p:txBody>
          <a:bodyPr rtlCol="0"/>
          <a:lstStyle/>
          <a:p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43431" y="0"/>
            <a:ext cx="8957919" cy="47974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3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720089" y="240030"/>
            <a:ext cx="9631204" cy="1040130"/>
          </a:xfrm>
          <a:prstGeom prst="rect">
            <a:avLst/>
          </a:prstGeom>
        </p:spPr>
        <p:txBody>
          <a:bodyPr vert="horz" lIns="95546" tIns="47773" rIns="95546" bIns="47773" anchor="ctr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723690" y="1680210"/>
            <a:ext cx="9631204" cy="4752594"/>
          </a:xfrm>
          <a:prstGeom prst="rect">
            <a:avLst/>
          </a:prstGeom>
        </p:spPr>
        <p:txBody>
          <a:bodyPr vert="horz" lIns="95546" tIns="47773" rIns="95546" bIns="47773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7200899" y="6560822"/>
            <a:ext cx="3150394" cy="383381"/>
          </a:xfrm>
          <a:prstGeom prst="rect">
            <a:avLst/>
          </a:prstGeom>
        </p:spPr>
        <p:txBody>
          <a:bodyPr vert="horz" lIns="95546" tIns="47773" rIns="95546" bIns="47773" anchor="ctr" anchorCtr="0"/>
          <a:lstStyle>
            <a:lvl1pPr algn="l"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fld id="{1C096530-8BB4-4AE8-A1B3-2ACF967BB980}" type="datetime1">
              <a:rPr lang="de-DE" smtClean="0"/>
              <a:t>04.04.2019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720091" y="6560618"/>
            <a:ext cx="6403655" cy="383381"/>
          </a:xfrm>
          <a:prstGeom prst="rect">
            <a:avLst/>
          </a:prstGeom>
        </p:spPr>
        <p:txBody>
          <a:bodyPr vert="horz" lIns="95546" tIns="47773" rIns="95546" bIns="47773" anchor="ctr"/>
          <a:lstStyle>
            <a:lvl1pPr algn="r"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Rechteck 6"/>
          <p:cNvSpPr/>
          <p:nvPr/>
        </p:nvSpPr>
        <p:spPr bwMode="white">
          <a:xfrm>
            <a:off x="0" y="1296162"/>
            <a:ext cx="10801350" cy="33604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>
            <a:off x="0" y="1344168"/>
            <a:ext cx="630078" cy="24003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>
          <a:xfrm>
            <a:off x="697587" y="1344168"/>
            <a:ext cx="10103763" cy="24003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5546" tIns="47773" rIns="95546" bIns="47773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0" y="1335833"/>
            <a:ext cx="630078" cy="256700"/>
          </a:xfrm>
          <a:prstGeom prst="rect">
            <a:avLst/>
          </a:prstGeom>
        </p:spPr>
        <p:txBody>
          <a:bodyPr vert="horz" lIns="95546" tIns="47773" rIns="95546" bIns="47773" anchor="ctr" anchorCtr="0">
            <a:normAutofit/>
          </a:bodyPr>
          <a:lstStyle>
            <a:lvl1pPr algn="ctr" eaLnBrk="1" latinLnBrk="0" hangingPunct="1">
              <a:defRPr kumimoji="0" sz="1500" b="1">
                <a:solidFill>
                  <a:srgbClr val="FFFFFF"/>
                </a:solidFill>
              </a:defRPr>
            </a:lvl1pPr>
          </a:lstStyle>
          <a:p>
            <a:fld id="{51A8265F-BC7A-427C-8ECA-A799B4934AB5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34410" indent="-334410" algn="l" rtl="0" eaLnBrk="1" latinLnBrk="0" hangingPunct="1">
        <a:spcBef>
          <a:spcPts val="731"/>
        </a:spcBef>
        <a:buClr>
          <a:schemeClr val="accent2"/>
        </a:buClr>
        <a:buSzPct val="60000"/>
        <a:buFont typeface="Wingdings"/>
        <a:buChar char="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8820" indent="-286637" algn="l" rtl="0" eaLnBrk="1" latinLnBrk="0" hangingPunct="1">
        <a:spcBef>
          <a:spcPts val="575"/>
        </a:spcBef>
        <a:buClr>
          <a:schemeClr val="accent1"/>
        </a:buClr>
        <a:buSzPct val="70000"/>
        <a:buFont typeface="Wingdings 2"/>
        <a:buChar char="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955457" indent="-238864" algn="l" rtl="0" eaLnBrk="1" latinLnBrk="0" hangingPunct="1">
        <a:spcBef>
          <a:spcPts val="522"/>
        </a:spcBef>
        <a:buClr>
          <a:schemeClr val="accent2"/>
        </a:buClr>
        <a:buSzPct val="75000"/>
        <a:buFont typeface="Wingdings"/>
        <a:buChar char="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185" indent="-238864" algn="l" rtl="0" eaLnBrk="1" latinLnBrk="0" hangingPunct="1">
        <a:spcBef>
          <a:spcPts val="418"/>
        </a:spcBef>
        <a:buClr>
          <a:schemeClr val="accent3"/>
        </a:buClr>
        <a:buSzPct val="75000"/>
        <a:buFont typeface="Wingdings"/>
        <a:buChar char="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10913" indent="-238864" algn="l" rtl="0" eaLnBrk="1" latinLnBrk="0" hangingPunct="1">
        <a:spcBef>
          <a:spcPts val="418"/>
        </a:spcBef>
        <a:buClr>
          <a:schemeClr val="accent4"/>
        </a:buClr>
        <a:buSzPct val="65000"/>
        <a:buFont typeface="Wingdings"/>
        <a:buChar char="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550" indent="-238864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484187" indent="-23886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770824" indent="-23886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057461" indent="-23886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77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54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331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109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886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663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44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218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de/url?sa=i&amp;rct=j&amp;q=&amp;esrc=s&amp;source=images&amp;cd=&amp;cad=rja&amp;uact=8&amp;ved=2ahUKEwiSvtTyxa_hAhXLEVAKHY70AB4QjRx6BAgBEAU&amp;url=https://sumfinity.com/hdr-photos/italy/milan/bosco-verticale/&amp;psig=AOvVaw3RGW0-RE3LeiI_RpkphByo&amp;ust=155423048213808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LL 649: Urbaner Garten- und Landschaftsbau</a:t>
            </a:r>
            <a:endParaRPr lang="de-DE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t="3866" b="2048"/>
          <a:stretch/>
        </p:blipFill>
        <p:spPr bwMode="auto">
          <a:xfrm>
            <a:off x="288107" y="144066"/>
            <a:ext cx="10153128" cy="595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36179" y="1854297"/>
            <a:ext cx="7650956" cy="1920240"/>
          </a:xfrm>
        </p:spPr>
        <p:txBody>
          <a:bodyPr>
            <a:normAutofit fontScale="90000"/>
          </a:bodyPr>
          <a:lstStyle/>
          <a:p>
            <a:r>
              <a:rPr lang="de-DE" sz="5000" b="1" dirty="0" smtClean="0">
                <a:solidFill>
                  <a:schemeClr val="tx1"/>
                </a:solidFill>
              </a:rPr>
              <a:t>Fassadenbegrünung</a:t>
            </a:r>
            <a:br>
              <a:rPr lang="de-DE" sz="5000" b="1" dirty="0" smtClean="0">
                <a:solidFill>
                  <a:schemeClr val="tx1"/>
                </a:solidFill>
              </a:rPr>
            </a:br>
            <a:r>
              <a:rPr lang="de-DE" sz="1900" cap="none" dirty="0" smtClean="0">
                <a:solidFill>
                  <a:schemeClr val="tx1"/>
                </a:solidFill>
              </a:rPr>
              <a:t>Matteo </a:t>
            </a:r>
            <a:r>
              <a:rPr lang="de-DE" sz="1900" cap="none" dirty="0" err="1" smtClean="0">
                <a:solidFill>
                  <a:schemeClr val="tx1"/>
                </a:solidFill>
              </a:rPr>
              <a:t>Bragotto</a:t>
            </a:r>
            <a:r>
              <a:rPr lang="de-DE" sz="1900" cap="none" dirty="0" smtClean="0">
                <a:solidFill>
                  <a:schemeClr val="tx1"/>
                </a:solidFill>
              </a:rPr>
              <a:t/>
            </a:r>
            <a:br>
              <a:rPr lang="de-DE" sz="1900" cap="none" dirty="0" smtClean="0">
                <a:solidFill>
                  <a:schemeClr val="tx1"/>
                </a:solidFill>
              </a:rPr>
            </a:br>
            <a:r>
              <a:rPr lang="de-DE" sz="1900" cap="none" dirty="0" smtClean="0">
                <a:solidFill>
                  <a:schemeClr val="tx1"/>
                </a:solidFill>
              </a:rPr>
              <a:t>Toni </a:t>
            </a:r>
            <a:r>
              <a:rPr lang="de-DE" sz="1900" cap="none" dirty="0" err="1" smtClean="0">
                <a:solidFill>
                  <a:schemeClr val="tx1"/>
                </a:solidFill>
              </a:rPr>
              <a:t>Hanske</a:t>
            </a:r>
            <a:r>
              <a:rPr lang="de-DE" sz="1900" cap="none" dirty="0" smtClean="0">
                <a:solidFill>
                  <a:schemeClr val="tx1"/>
                </a:solidFill>
              </a:rPr>
              <a:t/>
            </a:r>
            <a:br>
              <a:rPr lang="de-DE" sz="1900" cap="none" dirty="0" smtClean="0">
                <a:solidFill>
                  <a:schemeClr val="tx1"/>
                </a:solidFill>
              </a:rPr>
            </a:br>
            <a:r>
              <a:rPr lang="de-DE" sz="1900" cap="none" dirty="0" smtClean="0">
                <a:solidFill>
                  <a:schemeClr val="tx1"/>
                </a:solidFill>
              </a:rPr>
              <a:t>Stephanie Richter</a:t>
            </a:r>
            <a:r>
              <a:rPr lang="de-DE" sz="5400" dirty="0"/>
              <a:t/>
            </a:r>
            <a:br>
              <a:rPr lang="de-DE" sz="5400" dirty="0"/>
            </a:br>
            <a:endParaRPr lang="de-DE" sz="5000" b="1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16099" y="6552777"/>
            <a:ext cx="223224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00" dirty="0" err="1"/>
              <a:t>Caixa</a:t>
            </a:r>
            <a:r>
              <a:rPr lang="de-DE" sz="1700" dirty="0"/>
              <a:t> Forum in Madrid</a:t>
            </a:r>
          </a:p>
        </p:txBody>
      </p:sp>
    </p:spTree>
    <p:extLst>
      <p:ext uri="{BB962C8B-B14F-4D97-AF65-F5344CB8AC3E}">
        <p14:creationId xmlns:p14="http://schemas.microsoft.com/office/powerpoint/2010/main" val="3821350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000" y="180000"/>
            <a:ext cx="9631204" cy="1040130"/>
          </a:xfrm>
        </p:spPr>
        <p:txBody>
          <a:bodyPr>
            <a:normAutofit/>
          </a:bodyPr>
          <a:lstStyle/>
          <a:p>
            <a:r>
              <a:rPr lang="de-DE" sz="4400" b="1" dirty="0"/>
              <a:t>4. Beispiele	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379962" y="1794521"/>
            <a:ext cx="6124280" cy="472059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54"/>
              </a:spcAft>
              <a:buNone/>
            </a:pPr>
            <a:r>
              <a:rPr lang="de-DE" sz="2500" b="1" dirty="0"/>
              <a:t>Hotel “Il </a:t>
            </a:r>
            <a:r>
              <a:rPr lang="de-DE" sz="2500" b="1" dirty="0" err="1"/>
              <a:t>Sereno</a:t>
            </a:r>
            <a:r>
              <a:rPr lang="de-DE" sz="2500" b="1" dirty="0"/>
              <a:t>” am </a:t>
            </a:r>
            <a:r>
              <a:rPr lang="de-DE" sz="2500" b="1" dirty="0" err="1"/>
              <a:t>Comer</a:t>
            </a:r>
            <a:r>
              <a:rPr lang="de-DE" sz="2500" b="1" dirty="0"/>
              <a:t> See</a:t>
            </a:r>
          </a:p>
          <a:p>
            <a:pPr marL="371566" indent="-371566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de-DE" sz="2100" dirty="0"/>
              <a:t>Begrünung von zwei Fassaden im Außen- und </a:t>
            </a:r>
          </a:p>
          <a:p>
            <a:pPr marL="0" indent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  <a:buNone/>
              <a:tabLst>
                <a:tab pos="371566" algn="l"/>
              </a:tabLst>
            </a:pPr>
            <a:r>
              <a:rPr lang="de-DE" sz="2100" dirty="0"/>
              <a:t>	Innenbereich des 5-Sterne-Luxushotels</a:t>
            </a:r>
          </a:p>
          <a:p>
            <a:pPr marL="371566" indent="-371566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100" dirty="0" err="1"/>
              <a:t>Verwirklicht</a:t>
            </a:r>
            <a:r>
              <a:rPr lang="en-US" sz="2100" dirty="0"/>
              <a:t> von Patrick Blanc, </a:t>
            </a:r>
            <a:r>
              <a:rPr lang="en-US" sz="2100" dirty="0" err="1"/>
              <a:t>dem</a:t>
            </a:r>
            <a:r>
              <a:rPr lang="en-US" sz="2100" dirty="0"/>
              <a:t> </a:t>
            </a:r>
          </a:p>
          <a:p>
            <a:pPr marL="0" indent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  <a:buNone/>
              <a:tabLst>
                <a:tab pos="371566" algn="l"/>
              </a:tabLst>
            </a:pPr>
            <a:r>
              <a:rPr lang="en-US" sz="2100" dirty="0"/>
              <a:t>	</a:t>
            </a:r>
            <a:r>
              <a:rPr lang="en-US" sz="2100" dirty="0" err="1"/>
              <a:t>Begründer</a:t>
            </a:r>
            <a:r>
              <a:rPr lang="en-US" sz="2100" dirty="0"/>
              <a:t> der </a:t>
            </a:r>
            <a:r>
              <a:rPr lang="en-US" sz="2100" dirty="0" err="1"/>
              <a:t>Fassadenbegrünung</a:t>
            </a:r>
            <a:r>
              <a:rPr lang="en-US" sz="2100" dirty="0"/>
              <a:t> </a:t>
            </a:r>
          </a:p>
          <a:p>
            <a:pPr marL="371566" indent="-371566">
              <a:buClr>
                <a:schemeClr val="accent2">
                  <a:lumMod val="50000"/>
                </a:schemeClr>
              </a:buClr>
              <a:buSzPct val="75000"/>
            </a:pPr>
            <a:r>
              <a:rPr lang="de-DE" sz="2100" dirty="0"/>
              <a:t>Verwendung von insgesamt 6000 Pflanzen </a:t>
            </a:r>
          </a:p>
          <a:p>
            <a:pPr marL="0" indent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  <a:buNone/>
              <a:tabLst>
                <a:tab pos="371566" algn="l"/>
              </a:tabLst>
            </a:pPr>
            <a:r>
              <a:rPr lang="de-DE" sz="2100" dirty="0"/>
              <a:t>	aus 250 verschiedenen Arten</a:t>
            </a:r>
          </a:p>
          <a:p>
            <a:pPr marL="373226" indent="-373226">
              <a:buClr>
                <a:schemeClr val="accent2">
                  <a:lumMod val="50000"/>
                </a:schemeClr>
              </a:buClr>
              <a:buSzPct val="75000"/>
            </a:pPr>
            <a:r>
              <a:rPr lang="de-DE" sz="2100" dirty="0" smtClean="0"/>
              <a:t>Flächenkonstruktion - als </a:t>
            </a:r>
            <a:r>
              <a:rPr lang="de-DE" sz="2100" dirty="0"/>
              <a:t>Substrat dient ein </a:t>
            </a:r>
            <a:r>
              <a:rPr lang="de-DE" sz="2100" dirty="0" err="1"/>
              <a:t>Polyamidfilz</a:t>
            </a:r>
            <a:r>
              <a:rPr lang="de-DE" sz="2100" dirty="0"/>
              <a:t>, worin sich </a:t>
            </a:r>
          </a:p>
          <a:p>
            <a:pPr marL="371566" indent="-371566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  <a:buNone/>
            </a:pPr>
            <a:r>
              <a:rPr lang="de-DE" sz="2100" dirty="0"/>
              <a:t>	die Wurzeln verankern können</a:t>
            </a:r>
          </a:p>
          <a:p>
            <a:pPr marL="371566" indent="-371566">
              <a:buClr>
                <a:schemeClr val="accent2">
                  <a:lumMod val="50000"/>
                </a:schemeClr>
              </a:buClr>
              <a:buSzPct val="75000"/>
            </a:pPr>
            <a:r>
              <a:rPr lang="de-DE" sz="2100" dirty="0"/>
              <a:t>Befestigt an einem an der Wand </a:t>
            </a:r>
          </a:p>
          <a:p>
            <a:pPr marL="0" indent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  <a:buNone/>
              <a:tabLst>
                <a:tab pos="371566" algn="l"/>
              </a:tabLst>
            </a:pPr>
            <a:r>
              <a:rPr lang="de-DE" sz="2100" dirty="0"/>
              <a:t>	verschraubten Metallgitter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8" r="1969"/>
          <a:stretch/>
        </p:blipFill>
        <p:spPr bwMode="auto">
          <a:xfrm>
            <a:off x="722405" y="1861457"/>
            <a:ext cx="3470532" cy="473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-14029" y="1296194"/>
            <a:ext cx="722405" cy="320401"/>
          </a:xfrm>
        </p:spPr>
        <p:txBody>
          <a:bodyPr>
            <a:normAutofit/>
          </a:bodyPr>
          <a:lstStyle/>
          <a:p>
            <a:fld id="{51A8265F-BC7A-427C-8ECA-A799B4934AB5}" type="slidenum">
              <a:rPr lang="de-DE" sz="1400" smtClean="0"/>
              <a:t>10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4765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1913238" y="6095527"/>
            <a:ext cx="8641080" cy="720090"/>
          </a:xfrm>
        </p:spPr>
        <p:txBody>
          <a:bodyPr>
            <a:normAutofit/>
          </a:bodyPr>
          <a:lstStyle/>
          <a:p>
            <a:pPr algn="ctr"/>
            <a:r>
              <a:rPr lang="de-DE" sz="2100" b="1" dirty="0"/>
              <a:t>Gibt es Fragen?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871573" y="4885793"/>
            <a:ext cx="8929777" cy="720090"/>
          </a:xfrm>
        </p:spPr>
        <p:txBody>
          <a:bodyPr>
            <a:noAutofit/>
          </a:bodyPr>
          <a:lstStyle/>
          <a:p>
            <a:pPr algn="ctr"/>
            <a:r>
              <a:rPr lang="de-DE" sz="3800" b="1" dirty="0"/>
              <a:t>Vielen Dank für Eure Aufmerksamkeit!</a:t>
            </a:r>
          </a:p>
        </p:txBody>
      </p:sp>
      <p:pic>
        <p:nvPicPr>
          <p:cNvPr id="5126" name="Picture 6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275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-128189" y="349290"/>
            <a:ext cx="1786249" cy="881309"/>
          </a:xfrm>
          <a:prstGeom prst="rect">
            <a:avLst/>
          </a:prstGeom>
          <a:noFill/>
        </p:spPr>
        <p:txBody>
          <a:bodyPr wrap="square" lIns="95546" tIns="47773" rIns="95546" bIns="47773" rtlCol="0">
            <a:spAutoFit/>
          </a:bodyPr>
          <a:lstStyle/>
          <a:p>
            <a:pPr algn="r"/>
            <a:r>
              <a:rPr lang="de-DE" sz="1700" dirty="0"/>
              <a:t>Miet- und Geschäftshaus in Mannheim</a:t>
            </a:r>
          </a:p>
        </p:txBody>
      </p:sp>
    </p:spTree>
    <p:extLst>
      <p:ext uri="{BB962C8B-B14F-4D97-AF65-F5344CB8AC3E}">
        <p14:creationId xmlns:p14="http://schemas.microsoft.com/office/powerpoint/2010/main" val="1290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200" b="1" dirty="0"/>
              <a:t>Quellen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12000" y="1800000"/>
            <a:ext cx="9332687" cy="6128900"/>
          </a:xfrm>
          <a:prstGeom prst="rect">
            <a:avLst/>
          </a:prstGeom>
          <a:noFill/>
        </p:spPr>
        <p:txBody>
          <a:bodyPr wrap="square" lIns="95546" tIns="47773" rIns="95546" bIns="47773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800" b="1" dirty="0" smtClean="0"/>
              <a:t>Literaturverzeichnis</a:t>
            </a:r>
            <a:endParaRPr lang="de-DE" sz="1600" dirty="0"/>
          </a:p>
          <a:p>
            <a:pPr>
              <a:tabLst>
                <a:tab pos="0" algn="l"/>
              </a:tabLst>
            </a:pPr>
            <a:r>
              <a:rPr lang="de-DE" sz="1600" dirty="0" err="1"/>
              <a:t>Dettmar</a:t>
            </a:r>
            <a:r>
              <a:rPr lang="de-DE" sz="1600" dirty="0"/>
              <a:t>, Jörg; </a:t>
            </a:r>
            <a:r>
              <a:rPr lang="de-DE" sz="1600" dirty="0" err="1"/>
              <a:t>Pfoser</a:t>
            </a:r>
            <a:r>
              <a:rPr lang="de-DE" sz="1600" dirty="0"/>
              <a:t>, Nicole; Sieber, Sandra (2016): Gutachten Fassadenbegrünung. Gutachten über quartiersorientierte Unterstützungsansätze von Fassadenbegrünungen für das Ministerium für Klimaschutz, Umwelt, Landwirtschaft, Natur- und Verbraucherschutz (MKULNV) NRW. </a:t>
            </a:r>
            <a:r>
              <a:rPr lang="de-DE" sz="1600" dirty="0" err="1"/>
              <a:t>Hg</a:t>
            </a:r>
            <a:r>
              <a:rPr lang="de-DE" sz="1600" dirty="0"/>
              <a:t>. v. Technische Universität Darmstadt. Darmstadt. Online verfügbar unter https://www.umwelt.nrw.de/fileadmin/redaktion/PDFs/klima/gutachten_fassadenbegruenung.pdf, zuletzt geprüft am 04.04.2019</a:t>
            </a:r>
            <a:r>
              <a:rPr lang="de-DE" sz="1600" dirty="0" smtClean="0"/>
              <a:t>.</a:t>
            </a:r>
          </a:p>
          <a:p>
            <a:endParaRPr lang="de-DE" sz="1600" dirty="0"/>
          </a:p>
          <a:p>
            <a:r>
              <a:rPr lang="de-DE" sz="1600" dirty="0"/>
              <a:t>Fachvereinigung Bauwerksbegrünung e.V.: Grüne Innovation Fassadenbegrünung. Online verfügbar unter https://www.fbb.de/service/downloads/fbb-fachinfos/fassadenbegruenung/, zuletzt geprüft am 04.04.2019</a:t>
            </a:r>
            <a:r>
              <a:rPr lang="de-DE" sz="1600" dirty="0" smtClean="0"/>
              <a:t>.</a:t>
            </a:r>
          </a:p>
          <a:p>
            <a:endParaRPr lang="de-DE" sz="1600" dirty="0"/>
          </a:p>
          <a:p>
            <a:r>
              <a:rPr lang="en-US" sz="1600" dirty="0" err="1"/>
              <a:t>Pfoser</a:t>
            </a:r>
            <a:r>
              <a:rPr lang="en-US" sz="1600" dirty="0"/>
              <a:t>, Nicole; Jenner, Nathalie; </a:t>
            </a:r>
            <a:r>
              <a:rPr lang="en-US" sz="1600" dirty="0" err="1"/>
              <a:t>Henrich</a:t>
            </a:r>
            <a:r>
              <a:rPr lang="en-US" sz="1600" dirty="0"/>
              <a:t>, Johanna; </a:t>
            </a:r>
            <a:r>
              <a:rPr lang="en-US" sz="1600" dirty="0" err="1"/>
              <a:t>Heusinger</a:t>
            </a:r>
            <a:r>
              <a:rPr lang="en-US" sz="1600" dirty="0"/>
              <a:t>, </a:t>
            </a:r>
            <a:r>
              <a:rPr lang="en-US" sz="1600" dirty="0" err="1"/>
              <a:t>Jannik</a:t>
            </a:r>
            <a:r>
              <a:rPr lang="en-US" sz="1600" dirty="0"/>
              <a:t>; Weber, Stephan (2014): </a:t>
            </a:r>
            <a:r>
              <a:rPr lang="en-US" sz="1600" dirty="0" err="1"/>
              <a:t>Gebäude</a:t>
            </a:r>
            <a:r>
              <a:rPr lang="en-US" sz="1600" dirty="0"/>
              <a:t> </a:t>
            </a:r>
            <a:r>
              <a:rPr lang="en-US" sz="1600" dirty="0" err="1"/>
              <a:t>Begrünung</a:t>
            </a:r>
            <a:r>
              <a:rPr lang="en-US" sz="1600" dirty="0"/>
              <a:t> </a:t>
            </a:r>
            <a:r>
              <a:rPr lang="en-US" sz="1600" dirty="0" err="1"/>
              <a:t>Energie</a:t>
            </a:r>
            <a:r>
              <a:rPr lang="en-US" sz="1600" dirty="0"/>
              <a:t>. </a:t>
            </a:r>
            <a:r>
              <a:rPr lang="en-US" sz="1600" dirty="0" err="1"/>
              <a:t>Potenziale</a:t>
            </a:r>
            <a:r>
              <a:rPr lang="en-US" sz="1600" dirty="0"/>
              <a:t> und </a:t>
            </a:r>
            <a:r>
              <a:rPr lang="en-US" sz="1600" dirty="0" err="1"/>
              <a:t>Wechselwirkungen</a:t>
            </a:r>
            <a:r>
              <a:rPr lang="en-US" sz="1600" dirty="0"/>
              <a:t>. 1. </a:t>
            </a:r>
            <a:r>
              <a:rPr lang="en-US" sz="1600" dirty="0" err="1"/>
              <a:t>Ausg</a:t>
            </a:r>
            <a:r>
              <a:rPr lang="en-US" sz="1600" dirty="0"/>
              <a:t>. Bonn: </a:t>
            </a:r>
            <a:r>
              <a:rPr lang="en-US" sz="1600" dirty="0" err="1"/>
              <a:t>Forschungsgesellschaft</a:t>
            </a:r>
            <a:r>
              <a:rPr lang="en-US" sz="1600" dirty="0"/>
              <a:t> </a:t>
            </a:r>
            <a:r>
              <a:rPr lang="en-US" sz="1600" dirty="0" err="1"/>
              <a:t>Landschaftsentwicklung</a:t>
            </a:r>
            <a:r>
              <a:rPr lang="en-US" sz="1600" dirty="0"/>
              <a:t> </a:t>
            </a:r>
            <a:r>
              <a:rPr lang="en-US" sz="1600" dirty="0" err="1"/>
              <a:t>Landschaftsbau</a:t>
            </a:r>
            <a:r>
              <a:rPr lang="en-US" sz="1600" dirty="0"/>
              <a:t> FLL (FLL-</a:t>
            </a:r>
            <a:r>
              <a:rPr lang="en-US" sz="1600" dirty="0" err="1"/>
              <a:t>Schriftenreihe</a:t>
            </a:r>
            <a:r>
              <a:rPr lang="en-US" sz="1600" dirty="0"/>
              <a:t> </a:t>
            </a:r>
            <a:r>
              <a:rPr lang="en-US" sz="1600" dirty="0" err="1"/>
              <a:t>Forschungsvorhaben</a:t>
            </a:r>
            <a:r>
              <a:rPr lang="en-US" sz="1600" dirty="0"/>
              <a:t>, </a:t>
            </a:r>
            <a:r>
              <a:rPr lang="en-US" sz="1400" dirty="0"/>
              <a:t>2014,01</a:t>
            </a:r>
            <a:r>
              <a:rPr lang="en-US" sz="1400" dirty="0" smtClean="0"/>
              <a:t>).</a:t>
            </a:r>
          </a:p>
          <a:p>
            <a:endParaRPr lang="en-US" sz="1400" dirty="0"/>
          </a:p>
          <a:p>
            <a:pPr>
              <a:spcAft>
                <a:spcPts val="1200"/>
              </a:spcAft>
            </a:pPr>
            <a:r>
              <a:rPr lang="en-US" sz="1600" b="1" dirty="0" err="1" smtClean="0"/>
              <a:t>Beispiele</a:t>
            </a:r>
            <a:endParaRPr lang="en-US" sz="1600" dirty="0" smtClean="0"/>
          </a:p>
          <a:p>
            <a:r>
              <a:rPr lang="en-US" sz="1600" dirty="0" smtClean="0"/>
              <a:t>www.arup.com</a:t>
            </a:r>
          </a:p>
          <a:p>
            <a:r>
              <a:rPr lang="en-US" sz="1600" dirty="0" smtClean="0"/>
              <a:t>www.stefanoboeriarchitetti.net</a:t>
            </a:r>
          </a:p>
          <a:p>
            <a:r>
              <a:rPr lang="en-US" sz="1600" dirty="0" smtClean="0"/>
              <a:t>www.verticalgardenpatrickblanc.com</a:t>
            </a:r>
            <a:endParaRPr lang="en-US" sz="16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pPr marL="182563" indent="-182563"/>
            <a:endParaRPr lang="de-DE" sz="1400" dirty="0" smtClean="0"/>
          </a:p>
          <a:p>
            <a:endParaRPr lang="de-DE" sz="12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1A8265F-BC7A-427C-8ECA-A799B4934AB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691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51A8265F-BC7A-427C-8ECA-A799B4934AB5}" type="slidenum">
              <a:rPr lang="de-DE" smtClean="0"/>
              <a:t>13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12000" y="1800000"/>
            <a:ext cx="9803889" cy="2743358"/>
          </a:xfrm>
          <a:prstGeom prst="rect">
            <a:avLst/>
          </a:prstGeom>
          <a:noFill/>
        </p:spPr>
        <p:txBody>
          <a:bodyPr wrap="square" lIns="95546" tIns="47773" rIns="95546" bIns="47773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800" b="1" dirty="0" smtClean="0"/>
              <a:t>Bildnachweise</a:t>
            </a:r>
            <a:endParaRPr lang="de-DE" sz="1400" b="1" dirty="0" smtClean="0"/>
          </a:p>
          <a:p>
            <a:pPr>
              <a:tabLst>
                <a:tab pos="1349375" algn="l"/>
              </a:tabLst>
            </a:pPr>
            <a:r>
              <a:rPr lang="de-DE" sz="1600" dirty="0"/>
              <a:t>Folie </a:t>
            </a:r>
            <a:r>
              <a:rPr lang="de-DE" sz="1600" dirty="0"/>
              <a:t>1	</a:t>
            </a:r>
            <a:r>
              <a:rPr lang="de-DE" sz="1600" dirty="0" smtClean="0"/>
              <a:t>https</a:t>
            </a:r>
            <a:r>
              <a:rPr lang="de-DE" sz="1600" dirty="0"/>
              <a:t>://www.welt.de/wissenschaft/article147705686/Gruene-Fassaden-liegen-im-Trend.html</a:t>
            </a:r>
            <a:endParaRPr lang="de-DE" sz="1600" dirty="0" smtClean="0"/>
          </a:p>
          <a:p>
            <a:pPr>
              <a:tabLst>
                <a:tab pos="1349375" algn="l"/>
              </a:tabLst>
            </a:pPr>
            <a:r>
              <a:rPr lang="de-DE" sz="1600" dirty="0" smtClean="0"/>
              <a:t>Folie 4, 5, 6 	https</a:t>
            </a:r>
            <a:r>
              <a:rPr lang="de-DE" sz="1600" dirty="0"/>
              <a:t>://www.climate-service-center.de/imperia/md/content/csc/report30.pdf</a:t>
            </a:r>
            <a:endParaRPr lang="de-DE" sz="1600" dirty="0"/>
          </a:p>
          <a:p>
            <a:pPr>
              <a:tabLst>
                <a:tab pos="1349375" algn="l"/>
              </a:tabLst>
            </a:pPr>
            <a:r>
              <a:rPr lang="de-DE" sz="1600" dirty="0" smtClean="0"/>
              <a:t>Folie </a:t>
            </a:r>
            <a:r>
              <a:rPr lang="de-DE" sz="1600" dirty="0" smtClean="0"/>
              <a:t>5</a:t>
            </a:r>
            <a:r>
              <a:rPr lang="de-DE" sz="1600" dirty="0"/>
              <a:t>	</a:t>
            </a:r>
            <a:r>
              <a:rPr lang="de-DE" sz="1600" dirty="0" smtClean="0"/>
              <a:t>https</a:t>
            </a:r>
            <a:r>
              <a:rPr lang="de-DE" sz="1600" dirty="0"/>
              <a:t>://www.hines.com/properties/porta-nuova-isola---bosco-verticale-milan</a:t>
            </a:r>
          </a:p>
          <a:p>
            <a:pPr>
              <a:tabLst>
                <a:tab pos="1349375" algn="l"/>
              </a:tabLst>
            </a:pPr>
            <a:r>
              <a:rPr lang="de-DE" sz="1600" dirty="0" smtClean="0"/>
              <a:t>Folie </a:t>
            </a:r>
            <a:r>
              <a:rPr lang="de-DE" sz="1600" dirty="0"/>
              <a:t>7</a:t>
            </a:r>
            <a:r>
              <a:rPr lang="de-DE" sz="1600" dirty="0" smtClean="0"/>
              <a:t> 	https://www.stefanoboeriarchitetti.net/project/bosco-verticale/</a:t>
            </a:r>
            <a:endParaRPr lang="de-DE" sz="1600" dirty="0"/>
          </a:p>
          <a:p>
            <a:pPr>
              <a:tabLst>
                <a:tab pos="1349375" algn="l"/>
              </a:tabLst>
            </a:pPr>
            <a:r>
              <a:rPr lang="de-DE" sz="1600" dirty="0" smtClean="0"/>
              <a:t>Folie </a:t>
            </a:r>
            <a:r>
              <a:rPr lang="de-DE" sz="1600" dirty="0"/>
              <a:t>8</a:t>
            </a:r>
            <a:r>
              <a:rPr lang="de-DE" sz="1600" dirty="0" smtClean="0"/>
              <a:t>	https://sumfinity.com/hdr-photos/italy/milan/bosco-verticale/</a:t>
            </a:r>
          </a:p>
          <a:p>
            <a:pPr>
              <a:tabLst>
                <a:tab pos="1349375" algn="l"/>
              </a:tabLst>
            </a:pPr>
            <a:r>
              <a:rPr lang="de-DE" sz="1600" dirty="0" smtClean="0"/>
              <a:t>Folie </a:t>
            </a:r>
            <a:r>
              <a:rPr lang="de-DE" sz="1600" dirty="0"/>
              <a:t>9</a:t>
            </a:r>
            <a:r>
              <a:rPr lang="de-DE" sz="1600" dirty="0" smtClean="0"/>
              <a:t>	https://www.booking.com/hotel/it/il-sereno-lago-di-como.de.html</a:t>
            </a:r>
          </a:p>
          <a:p>
            <a:pPr>
              <a:tabLst>
                <a:tab pos="1349375" algn="l"/>
              </a:tabLst>
            </a:pPr>
            <a:r>
              <a:rPr lang="de-DE" sz="1600" dirty="0" smtClean="0"/>
              <a:t>Folie </a:t>
            </a:r>
            <a:r>
              <a:rPr lang="de-DE" sz="1600" dirty="0" smtClean="0"/>
              <a:t>10</a:t>
            </a:r>
            <a:r>
              <a:rPr lang="de-DE" sz="1600" dirty="0" smtClean="0"/>
              <a:t>	https://www.serenohotels.com/property/il-sereno/the-hotel/</a:t>
            </a:r>
            <a:endParaRPr lang="de-DE" sz="1600" dirty="0"/>
          </a:p>
          <a:p>
            <a:pPr>
              <a:tabLst>
                <a:tab pos="1349375" algn="l"/>
              </a:tabLst>
            </a:pPr>
            <a:r>
              <a:rPr lang="de-DE" sz="1600" dirty="0" smtClean="0"/>
              <a:t>Folie </a:t>
            </a:r>
            <a:r>
              <a:rPr lang="de-DE" sz="1600" dirty="0" smtClean="0"/>
              <a:t>11</a:t>
            </a:r>
            <a:r>
              <a:rPr lang="de-DE" sz="1600" dirty="0" smtClean="0"/>
              <a:t>	https://</a:t>
            </a:r>
            <a:r>
              <a:rPr lang="de-DE" sz="1600" dirty="0" smtClean="0"/>
              <a:t>www.hydroflora.de/news/detail/article/fussgaengerzone-wird-	</a:t>
            </a:r>
            <a:r>
              <a:rPr lang="de-DE" sz="1600" dirty="0" err="1" smtClean="0"/>
              <a:t>gruen</a:t>
            </a:r>
            <a:r>
              <a:rPr lang="de-DE" sz="1600" dirty="0" smtClean="0"/>
              <a:t>/?back=19&amp;cHash=a6d34689a0f2569e99fcf087470e717e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650958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idx="1"/>
          </p:nvPr>
        </p:nvSpPr>
        <p:spPr>
          <a:xfrm>
            <a:off x="1573000" y="3146800"/>
            <a:ext cx="8761123" cy="3175553"/>
          </a:xfrm>
        </p:spPr>
        <p:txBody>
          <a:bodyPr>
            <a:noAutofit/>
          </a:bodyPr>
          <a:lstStyle/>
          <a:p>
            <a:pPr marL="776308" indent="-776308">
              <a:buSzPct val="100000"/>
              <a:buAutoNum type="arabicPeriod"/>
            </a:pPr>
            <a:r>
              <a:rPr lang="de-DE" sz="4200" dirty="0"/>
              <a:t>Positive Aspekte</a:t>
            </a:r>
          </a:p>
          <a:p>
            <a:pPr marL="776308" indent="-776308">
              <a:buSzPct val="100000"/>
              <a:buAutoNum type="arabicPeriod"/>
            </a:pPr>
            <a:r>
              <a:rPr lang="de-DE" sz="4200" dirty="0"/>
              <a:t>Bodengebundene und</a:t>
            </a:r>
          </a:p>
          <a:p>
            <a:pPr marL="776308" indent="-776308">
              <a:buSzPct val="100000"/>
              <a:buFont typeface="+mj-lt"/>
              <a:buAutoNum type="arabicPeriod"/>
            </a:pPr>
            <a:r>
              <a:rPr lang="de-DE" sz="4200" dirty="0"/>
              <a:t>Wandgebundene Begrünung</a:t>
            </a:r>
          </a:p>
          <a:p>
            <a:pPr marL="776308" indent="-776308">
              <a:buSzPct val="100000"/>
              <a:buFont typeface="+mj-lt"/>
              <a:buAutoNum type="arabicPeriod"/>
            </a:pPr>
            <a:r>
              <a:rPr lang="de-DE" sz="4200" dirty="0"/>
              <a:t>Beispiele</a:t>
            </a:r>
          </a:p>
          <a:p>
            <a:endParaRPr lang="de-DE" sz="4200" dirty="0"/>
          </a:p>
          <a:p>
            <a:endParaRPr lang="de-DE" sz="4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 smtClean="0"/>
              <a:t>Gliederung	</a:t>
            </a:r>
            <a:r>
              <a:rPr lang="de-DE" sz="4400" dirty="0" smtClean="0"/>
              <a:t>	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251721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000" y="180000"/>
            <a:ext cx="9631204" cy="1040130"/>
          </a:xfrm>
        </p:spPr>
        <p:txBody>
          <a:bodyPr>
            <a:normAutofit/>
          </a:bodyPr>
          <a:lstStyle/>
          <a:p>
            <a:r>
              <a:rPr lang="de-DE" sz="4400" b="1" dirty="0"/>
              <a:t>1. Positive Aspekte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807464" y="1908170"/>
            <a:ext cx="9866896" cy="4763329"/>
          </a:xfrm>
          <a:prstGeom prst="rect">
            <a:avLst/>
          </a:prstGeom>
        </p:spPr>
        <p:txBody>
          <a:bodyPr vert="horz" lIns="95546" tIns="47773" rIns="95546" bIns="47773">
            <a:normAutofit fontScale="925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75000"/>
              <a:buNone/>
            </a:pPr>
            <a:r>
              <a:rPr lang="de-DE" b="1" dirty="0"/>
              <a:t>… für das Gebäude</a:t>
            </a:r>
          </a:p>
          <a:p>
            <a:pPr marL="371566" indent="-371566">
              <a:spcBef>
                <a:spcPts val="0"/>
              </a:spcBef>
              <a:spcAft>
                <a:spcPts val="627"/>
              </a:spcAft>
              <a:buClr>
                <a:schemeClr val="accent2">
                  <a:lumMod val="50000"/>
                </a:schemeClr>
              </a:buClr>
              <a:buSzPct val="75000"/>
              <a:tabLst>
                <a:tab pos="0" algn="l"/>
              </a:tabLst>
            </a:pPr>
            <a:r>
              <a:rPr lang="de-DE" dirty="0"/>
              <a:t>Verbesserung des Mikroklimas </a:t>
            </a:r>
          </a:p>
          <a:p>
            <a:pPr marL="371566" indent="-371566">
              <a:spcBef>
                <a:spcPts val="0"/>
              </a:spcBef>
              <a:spcAft>
                <a:spcPts val="627"/>
              </a:spcAft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dirty="0" err="1"/>
              <a:t>Einsparung</a:t>
            </a:r>
            <a:r>
              <a:rPr lang="en-US" dirty="0"/>
              <a:t> von </a:t>
            </a:r>
            <a:r>
              <a:rPr lang="en-US" dirty="0" err="1"/>
              <a:t>Energie</a:t>
            </a:r>
            <a:endParaRPr lang="en-US" dirty="0"/>
          </a:p>
          <a:p>
            <a:pPr marL="371566" indent="-371566">
              <a:spcBef>
                <a:spcPts val="0"/>
              </a:spcBef>
              <a:spcAft>
                <a:spcPts val="627"/>
              </a:spcAft>
              <a:buClr>
                <a:schemeClr val="accent2">
                  <a:lumMod val="50000"/>
                </a:schemeClr>
              </a:buClr>
              <a:buSzPct val="75000"/>
            </a:pPr>
            <a:r>
              <a:rPr lang="de-DE" dirty="0"/>
              <a:t>Gebäudeerhaltung</a:t>
            </a:r>
          </a:p>
          <a:p>
            <a:pPr marL="371566" indent="-371566">
              <a:spcBef>
                <a:spcPts val="0"/>
              </a:spcBef>
              <a:spcAft>
                <a:spcPts val="627"/>
              </a:spcAft>
              <a:buClr>
                <a:schemeClr val="accent2">
                  <a:lumMod val="50000"/>
                </a:schemeClr>
              </a:buClr>
              <a:buSzPct val="75000"/>
            </a:pPr>
            <a:r>
              <a:rPr lang="de-DE" dirty="0"/>
              <a:t>Lärmschutz innerhalb und außerhalb des Gebäudes</a:t>
            </a:r>
          </a:p>
          <a:p>
            <a:pPr marL="0" indent="0">
              <a:spcBef>
                <a:spcPts val="0"/>
              </a:spcBef>
              <a:spcAft>
                <a:spcPts val="627"/>
              </a:spcAft>
              <a:buClr>
                <a:schemeClr val="accent2">
                  <a:lumMod val="50000"/>
                </a:schemeClr>
              </a:buClr>
              <a:buSzPct val="75000"/>
              <a:buNone/>
            </a:pPr>
            <a:endParaRPr lang="de-DE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75000"/>
              <a:buNone/>
            </a:pPr>
            <a:r>
              <a:rPr lang="de-DE" b="1" dirty="0"/>
              <a:t>… für die Umgebung</a:t>
            </a:r>
          </a:p>
          <a:p>
            <a:pPr marL="371566" indent="-371566">
              <a:spcBef>
                <a:spcPts val="0"/>
              </a:spcBef>
              <a:spcAft>
                <a:spcPts val="627"/>
              </a:spcAft>
              <a:buClr>
                <a:schemeClr val="accent2">
                  <a:lumMod val="50000"/>
                </a:schemeClr>
              </a:buClr>
              <a:buSzPct val="75000"/>
            </a:pPr>
            <a:r>
              <a:rPr lang="de-DE" dirty="0"/>
              <a:t>Förderung und Erhalt der Biodiversität</a:t>
            </a:r>
          </a:p>
          <a:p>
            <a:pPr marL="371566" indent="-371566">
              <a:spcBef>
                <a:spcPts val="0"/>
              </a:spcBef>
              <a:spcAft>
                <a:spcPts val="627"/>
              </a:spcAft>
              <a:buClr>
                <a:schemeClr val="accent2">
                  <a:lumMod val="50000"/>
                </a:schemeClr>
              </a:buClr>
              <a:buSzPct val="75000"/>
            </a:pPr>
            <a:r>
              <a:rPr lang="de-DE" dirty="0"/>
              <a:t>Gestaltungselement</a:t>
            </a:r>
          </a:p>
          <a:p>
            <a:pPr marL="371566" indent="-371566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de-DE" dirty="0"/>
              <a:t>Steigerung der Aufenthalts- und Umgebungsqualität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1A8265F-BC7A-427C-8ECA-A799B4934AB5}" type="slidenum">
              <a:rPr lang="de-DE" sz="1400" smtClean="0"/>
              <a:t>3</a:t>
            </a:fld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670010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000" y="180000"/>
            <a:ext cx="9631204" cy="1040130"/>
          </a:xfrm>
        </p:spPr>
        <p:txBody>
          <a:bodyPr>
            <a:normAutofit/>
          </a:bodyPr>
          <a:lstStyle/>
          <a:p>
            <a:r>
              <a:rPr lang="de-DE" sz="4400" b="1" dirty="0"/>
              <a:t>2</a:t>
            </a:r>
            <a:r>
              <a:rPr lang="de-DE" sz="4400" b="1" dirty="0" smtClean="0"/>
              <a:t>. </a:t>
            </a:r>
            <a:r>
              <a:rPr lang="de-DE" sz="4400" b="1" dirty="0"/>
              <a:t>Bodengebundene Begrünung</a:t>
            </a:r>
          </a:p>
        </p:txBody>
      </p:sp>
      <p:pic>
        <p:nvPicPr>
          <p:cNvPr id="1026" name="Picture 2" descr="C:\Users\Stepi\AppData\Local\Packages\Microsoft.MicrosoftEdge_8wekyb3d8bbwe\TempState\Downloads\Klimawandel (1)\12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8" t="21855" r="80472" b="37694"/>
          <a:stretch/>
        </p:blipFill>
        <p:spPr bwMode="auto">
          <a:xfrm>
            <a:off x="702099" y="2304000"/>
            <a:ext cx="1124534" cy="433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5" t="21454" r="59811" b="38095"/>
          <a:stretch/>
        </p:blipFill>
        <p:spPr bwMode="auto">
          <a:xfrm>
            <a:off x="5230559" y="2268000"/>
            <a:ext cx="1615950" cy="432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263209"/>
              </p:ext>
            </p:extLst>
          </p:nvPr>
        </p:nvGraphicFramePr>
        <p:xfrm>
          <a:off x="1870881" y="1800000"/>
          <a:ext cx="3316950" cy="475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6950"/>
              </a:tblGrid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smtClean="0">
                          <a:solidFill>
                            <a:schemeClr val="bg1"/>
                          </a:solidFill>
                        </a:rPr>
                        <a:t>Ohne Kletterhilfe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Flächenförmiger Direkt-bewuchs an der Wand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6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Wurzelkletterer und Haftscheibenranker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28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Flächenwirkung nach </a:t>
                      </a:r>
                    </a:p>
                    <a:p>
                      <a:pPr algn="ctr"/>
                      <a:r>
                        <a:rPr lang="de-DE" sz="2000" dirty="0" smtClean="0"/>
                        <a:t>5 – 20 Jahren 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Kosten gering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Pflege 1 – 2 x im Jahr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25" name="Tabel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571952"/>
              </p:ext>
            </p:extLst>
          </p:nvPr>
        </p:nvGraphicFramePr>
        <p:xfrm>
          <a:off x="6931745" y="1800000"/>
          <a:ext cx="3316950" cy="475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6950"/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chemeClr val="bg1"/>
                          </a:solidFill>
                        </a:rPr>
                        <a:t>Mit Kletterhilfe</a:t>
                      </a:r>
                      <a:endParaRPr lang="de-DE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115149" marR="115149" marT="51174" marB="51174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400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Leitbarer Bewuchs an Stangen, Gittern</a:t>
                      </a:r>
                    </a:p>
                    <a:p>
                      <a:pPr algn="ctr"/>
                      <a:r>
                        <a:rPr lang="de-DE" sz="2000" dirty="0" smtClean="0"/>
                        <a:t> oder Seilen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620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Ranker, Schlinger, </a:t>
                      </a:r>
                      <a:r>
                        <a:rPr lang="de-DE" sz="2000" dirty="0" err="1" smtClean="0"/>
                        <a:t>Spreizklimmer</a:t>
                      </a:r>
                      <a:r>
                        <a:rPr lang="de-DE" sz="2000" dirty="0" smtClean="0"/>
                        <a:t>, spalierbare Gehölze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28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Flächenwirkung nach </a:t>
                      </a:r>
                    </a:p>
                    <a:p>
                      <a:pPr algn="ctr"/>
                      <a:r>
                        <a:rPr lang="de-DE" sz="2000" dirty="0" smtClean="0"/>
                        <a:t>3 – 12 Jahren 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0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Kosten gering bis mittel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Pflege 1 – 2 x im Jahr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1A8265F-BC7A-427C-8ECA-A799B4934AB5}" type="slidenum">
              <a:rPr lang="de-DE" sz="1400" smtClean="0"/>
              <a:t>4</a:t>
            </a:fld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325755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000" y="180000"/>
            <a:ext cx="10077659" cy="1040130"/>
          </a:xfrm>
        </p:spPr>
        <p:txBody>
          <a:bodyPr>
            <a:normAutofit/>
          </a:bodyPr>
          <a:lstStyle/>
          <a:p>
            <a:r>
              <a:rPr lang="de-DE" sz="4400" b="1" dirty="0"/>
              <a:t>3. Wandgebundene Begrünung</a:t>
            </a:r>
          </a:p>
        </p:txBody>
      </p:sp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345956"/>
              </p:ext>
            </p:extLst>
          </p:nvPr>
        </p:nvGraphicFramePr>
        <p:xfrm>
          <a:off x="1872000" y="1800000"/>
          <a:ext cx="3168352" cy="4588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</a:tblGrid>
              <a:tr h="8663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smtClean="0">
                          <a:solidFill>
                            <a:schemeClr val="bg1"/>
                          </a:solidFill>
                        </a:rPr>
                        <a:t>Pflanzgefäße an Tragkonstruktion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kumimoji="0" lang="de-DE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Stauden, Kleingehölze, Schlinger, Ranker, </a:t>
                      </a:r>
                      <a:r>
                        <a:rPr kumimoji="0" lang="de-DE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Spreizklimmer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in Gefäßen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Flächenwirkung sofort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Wasser-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dirty="0" smtClean="0"/>
                        <a:t>und Nährstoffversorgung bei Bedarf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6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Pflege 5 – 10 x / Jahr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9" t="21188" r="40261" b="40814"/>
          <a:stretch/>
        </p:blipFill>
        <p:spPr bwMode="auto">
          <a:xfrm>
            <a:off x="701999" y="2628000"/>
            <a:ext cx="1026267" cy="382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orta Nuova Isola - Bosco Vertic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1" b="159"/>
          <a:stretch/>
        </p:blipFill>
        <p:spPr bwMode="auto">
          <a:xfrm>
            <a:off x="5244038" y="1872258"/>
            <a:ext cx="5040560" cy="408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244038" y="6084822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z.B. „Bosco </a:t>
            </a:r>
            <a:r>
              <a:rPr lang="de-DE" sz="2000" dirty="0" err="1" smtClean="0"/>
              <a:t>Verticale</a:t>
            </a:r>
            <a:r>
              <a:rPr lang="de-DE" sz="2000" dirty="0" smtClean="0"/>
              <a:t>“ in Mailand</a:t>
            </a:r>
            <a:endParaRPr lang="de-DE" sz="2000" dirty="0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1A8265F-BC7A-427C-8ECA-A799B4934AB5}" type="slidenum">
              <a:rPr lang="de-DE" sz="1400" smtClean="0"/>
              <a:t>5</a:t>
            </a:fld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2209427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000" y="180000"/>
            <a:ext cx="9631204" cy="1040130"/>
          </a:xfrm>
        </p:spPr>
        <p:txBody>
          <a:bodyPr>
            <a:normAutofit/>
          </a:bodyPr>
          <a:lstStyle/>
          <a:p>
            <a:r>
              <a:rPr lang="de-DE" sz="4400" b="1" dirty="0"/>
              <a:t>3. Wandgebundene Begrünung</a:t>
            </a:r>
            <a:endParaRPr lang="de-DE" sz="440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1A8265F-BC7A-427C-8ECA-A799B4934AB5}" type="slidenum">
              <a:rPr lang="de-DE" sz="1400" smtClean="0"/>
              <a:t>6</a:t>
            </a:fld>
            <a:endParaRPr lang="de-DE" sz="140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392452"/>
              </p:ext>
            </p:extLst>
          </p:nvPr>
        </p:nvGraphicFramePr>
        <p:xfrm>
          <a:off x="1296000" y="2196000"/>
          <a:ext cx="4248568" cy="474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568"/>
              </a:tblGrid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smtClean="0">
                          <a:solidFill>
                            <a:schemeClr val="bg1"/>
                          </a:solidFill>
                        </a:rPr>
                        <a:t>Modulare Systeme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0" lang="de-DE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Stauden, Kleingehölze, Moose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800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0" lang="de-DE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Körbe/</a:t>
                      </a:r>
                      <a:r>
                        <a:rPr kumimoji="0" lang="de-DE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Gabbionen</a:t>
                      </a:r>
                      <a:r>
                        <a:rPr kumimoji="0" lang="de-DE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Matten, Kassetten</a:t>
                      </a:r>
                      <a:endParaRPr kumimoji="0" lang="de-DE" sz="200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0" lang="de-DE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Substrat tragende Rinnensysteme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0" lang="de-DE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de-DE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irekt begrünte Ziegel/Steinplatten</a:t>
                      </a:r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Flächenwirkung sofort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Wasser-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dirty="0" smtClean="0"/>
                        <a:t>und Nährstoffversorgung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notwendig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Schutz der Fassade gegen Feuchtigkeit und Durchwurzelung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Pflege 5 – 10 x / Jahr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26279"/>
              </p:ext>
            </p:extLst>
          </p:nvPr>
        </p:nvGraphicFramePr>
        <p:xfrm>
          <a:off x="6408000" y="2196000"/>
          <a:ext cx="4033235" cy="474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3235"/>
              </a:tblGrid>
              <a:tr h="54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 smtClean="0">
                          <a:solidFill>
                            <a:schemeClr val="bg1"/>
                          </a:solidFill>
                        </a:rPr>
                        <a:t>Flächenkonstruktion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0" lang="de-DE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Stauden, Kleingehölze, Moose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800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0" lang="de-DE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Textil–Systeme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0" lang="de-DE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Textil–Substrat–Systeme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0" lang="de-DE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Metallblech–System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kumimoji="0" lang="de-DE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Direktbegrünung auf</a:t>
                      </a:r>
                      <a:r>
                        <a:rPr kumimoji="0" lang="de-DE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Wandschale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Flächenwirkung kurzfristig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Wasser-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dirty="0" smtClean="0"/>
                        <a:t>und Nährstoffversorgung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notwendig</a:t>
                      </a:r>
                      <a:endParaRPr lang="de-DE" sz="2000" dirty="0"/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Schutz der Fassade gegen Feuchtigkeit und Durchwurzelung</a:t>
                      </a:r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/>
                        <a:t>Pflege 5 – 10 x / Jahr</a:t>
                      </a:r>
                    </a:p>
                  </a:txBody>
                  <a:tcPr marL="115149" marR="115149" marT="51174" marB="51174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2" t="21042" r="2220" b="40885"/>
          <a:stretch/>
        </p:blipFill>
        <p:spPr bwMode="auto">
          <a:xfrm>
            <a:off x="5616699" y="2232298"/>
            <a:ext cx="674758" cy="475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2" t="21444" r="20144" b="40542"/>
          <a:stretch/>
        </p:blipFill>
        <p:spPr bwMode="auto">
          <a:xfrm>
            <a:off x="343078" y="2196297"/>
            <a:ext cx="864000" cy="482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306100" y="1728000"/>
            <a:ext cx="9135135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Pflanzen in senkrechten Vegetationsflächen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48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000" y="180000"/>
            <a:ext cx="9631204" cy="1040130"/>
          </a:xfrm>
        </p:spPr>
        <p:txBody>
          <a:bodyPr>
            <a:normAutofit/>
          </a:bodyPr>
          <a:lstStyle/>
          <a:p>
            <a:r>
              <a:rPr lang="de-DE" sz="4400" b="1" dirty="0"/>
              <a:t>4. Beispiele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8" b="3986"/>
          <a:stretch/>
        </p:blipFill>
        <p:spPr bwMode="auto">
          <a:xfrm>
            <a:off x="722406" y="1785849"/>
            <a:ext cx="9830344" cy="516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1A8265F-BC7A-427C-8ECA-A799B4934AB5}" type="slidenum">
              <a:rPr lang="de-DE" sz="1400" smtClean="0"/>
              <a:t>7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711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000" y="180000"/>
            <a:ext cx="9631204" cy="1040130"/>
          </a:xfrm>
        </p:spPr>
        <p:txBody>
          <a:bodyPr>
            <a:normAutofit/>
          </a:bodyPr>
          <a:lstStyle/>
          <a:p>
            <a:r>
              <a:rPr lang="de-DE" sz="4400" b="1" dirty="0"/>
              <a:t>4. Beispiele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379961" y="1785848"/>
            <a:ext cx="6209340" cy="529258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54"/>
              </a:spcAft>
              <a:buNone/>
            </a:pPr>
            <a:r>
              <a:rPr lang="de-DE" sz="2500" b="1" dirty="0" smtClean="0"/>
              <a:t>„Bosco </a:t>
            </a:r>
            <a:r>
              <a:rPr lang="de-DE" sz="2500" b="1" dirty="0" err="1" smtClean="0"/>
              <a:t>Verticale</a:t>
            </a:r>
            <a:r>
              <a:rPr lang="de-DE" sz="2500" b="1" dirty="0" smtClean="0"/>
              <a:t>” in Mailand</a:t>
            </a:r>
          </a:p>
          <a:p>
            <a:pPr marL="371566" indent="-371566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100" dirty="0" smtClean="0"/>
              <a:t>2015 </a:t>
            </a:r>
            <a:r>
              <a:rPr lang="en-US" sz="2100" dirty="0" err="1" smtClean="0"/>
              <a:t>Gewinner</a:t>
            </a:r>
            <a:r>
              <a:rPr lang="en-US" sz="2100" dirty="0" smtClean="0"/>
              <a:t> des “Council on Tall Buildings and Urban Habitat” (CTBUH) - Awards</a:t>
            </a:r>
          </a:p>
          <a:p>
            <a:pPr marL="371566" indent="-371566">
              <a:spcBef>
                <a:spcPts val="627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100" dirty="0" err="1" smtClean="0"/>
              <a:t>Zwei</a:t>
            </a:r>
            <a:r>
              <a:rPr lang="en-US" sz="2100" dirty="0" smtClean="0"/>
              <a:t> </a:t>
            </a:r>
            <a:r>
              <a:rPr lang="en-US" sz="2100" dirty="0" err="1" smtClean="0"/>
              <a:t>Wohngebäude</a:t>
            </a:r>
            <a:r>
              <a:rPr lang="en-US" sz="2100" dirty="0" smtClean="0"/>
              <a:t> </a:t>
            </a:r>
            <a:r>
              <a:rPr lang="en-US" sz="2100" dirty="0" err="1" smtClean="0"/>
              <a:t>mit</a:t>
            </a:r>
            <a:r>
              <a:rPr lang="en-US" sz="2100" dirty="0" smtClean="0"/>
              <a:t> 110 und 76 m </a:t>
            </a:r>
            <a:r>
              <a:rPr lang="en-US" sz="2100" dirty="0" err="1" smtClean="0"/>
              <a:t>Höhe</a:t>
            </a:r>
            <a:r>
              <a:rPr lang="en-US" sz="2100" dirty="0" smtClean="0"/>
              <a:t> </a:t>
            </a:r>
          </a:p>
          <a:p>
            <a:pPr marL="371566" indent="-371566">
              <a:spcBef>
                <a:spcPts val="627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100" dirty="0" smtClean="0"/>
              <a:t>Bepflanzt </a:t>
            </a:r>
            <a:r>
              <a:rPr lang="en-US" sz="2100" dirty="0" err="1" smtClean="0"/>
              <a:t>mit</a:t>
            </a:r>
            <a:r>
              <a:rPr lang="en-US" sz="2100" dirty="0" smtClean="0"/>
              <a:t> </a:t>
            </a:r>
            <a:r>
              <a:rPr lang="de-DE" sz="2100" dirty="0" smtClean="0"/>
              <a:t>rund</a:t>
            </a:r>
            <a:r>
              <a:rPr lang="en-US" sz="2100" dirty="0" smtClean="0"/>
              <a:t> 800 </a:t>
            </a:r>
            <a:r>
              <a:rPr lang="en-US" sz="2100" dirty="0" err="1" smtClean="0"/>
              <a:t>Bäumen</a:t>
            </a:r>
            <a:r>
              <a:rPr lang="en-US" sz="2100" dirty="0" smtClean="0"/>
              <a:t> (3 </a:t>
            </a:r>
            <a:r>
              <a:rPr lang="en-US" sz="2100" dirty="0" err="1" smtClean="0"/>
              <a:t>bis</a:t>
            </a:r>
            <a:r>
              <a:rPr lang="en-US" sz="2100" dirty="0" smtClean="0"/>
              <a:t> 9 m </a:t>
            </a:r>
            <a:r>
              <a:rPr lang="en-US" sz="2100" dirty="0" err="1" smtClean="0"/>
              <a:t>hoch</a:t>
            </a:r>
            <a:r>
              <a:rPr lang="en-US" sz="2100" dirty="0" smtClean="0"/>
              <a:t>), 4500 </a:t>
            </a:r>
            <a:r>
              <a:rPr lang="en-US" sz="2100" dirty="0" err="1" smtClean="0"/>
              <a:t>Sträucher</a:t>
            </a:r>
            <a:r>
              <a:rPr lang="en-US" sz="2100" dirty="0" smtClean="0"/>
              <a:t> und </a:t>
            </a:r>
            <a:r>
              <a:rPr lang="de-DE" sz="2100" dirty="0" smtClean="0"/>
              <a:t>weiteren 15000 Pflanzen</a:t>
            </a:r>
          </a:p>
          <a:p>
            <a:pPr marL="371566" indent="-371566">
              <a:spcBef>
                <a:spcPts val="627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de-DE" sz="2100" dirty="0" smtClean="0"/>
              <a:t>Bewuchs entspricht einer Fläche von 40 000 m² </a:t>
            </a:r>
          </a:p>
          <a:p>
            <a:pPr marL="371566" indent="-371566">
              <a:spcBef>
                <a:spcPts val="627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de-DE" sz="2100" dirty="0" smtClean="0"/>
              <a:t>Auswahl der Baumarten (</a:t>
            </a:r>
            <a:r>
              <a:rPr lang="de-DE" sz="2100" dirty="0" err="1" smtClean="0"/>
              <a:t>Prunus</a:t>
            </a:r>
            <a:r>
              <a:rPr lang="de-DE" sz="2100" dirty="0" smtClean="0"/>
              <a:t>, Olea und </a:t>
            </a:r>
            <a:r>
              <a:rPr lang="de-DE" sz="2100" dirty="0" err="1" smtClean="0"/>
              <a:t>Quercus</a:t>
            </a:r>
            <a:r>
              <a:rPr lang="de-DE" sz="2100" dirty="0" smtClean="0"/>
              <a:t>) wurde an Fassaden und Abstand der Balkone angepasst</a:t>
            </a:r>
          </a:p>
          <a:p>
            <a:pPr marL="371566" indent="-371566">
              <a:spcBef>
                <a:spcPts val="627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de-DE" sz="2100" dirty="0" smtClean="0"/>
              <a:t>Fertigstellung dauerte zwei Jahre in Zusammenarbeit mit verschiedenen Botanikern</a:t>
            </a:r>
            <a:endParaRPr lang="de-DE" sz="2300" dirty="0"/>
          </a:p>
        </p:txBody>
      </p:sp>
      <p:pic>
        <p:nvPicPr>
          <p:cNvPr id="3076" name="Picture 4" descr="Bildergebnis für bosco vertical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7280" b="2009"/>
          <a:stretch/>
        </p:blipFill>
        <p:spPr bwMode="auto">
          <a:xfrm>
            <a:off x="721231" y="1785848"/>
            <a:ext cx="3544477" cy="494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1A8265F-BC7A-427C-8ECA-A799B4934AB5}" type="slidenum">
              <a:rPr lang="de-DE" sz="1400" smtClean="0"/>
              <a:t>8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7225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000" y="180000"/>
            <a:ext cx="9631204" cy="1040130"/>
          </a:xfrm>
        </p:spPr>
        <p:txBody>
          <a:bodyPr>
            <a:normAutofit/>
          </a:bodyPr>
          <a:lstStyle/>
          <a:p>
            <a:r>
              <a:rPr lang="de-DE" sz="4400" b="1" dirty="0"/>
              <a:t>4. Beispiele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r="1360" b="11017"/>
          <a:stretch/>
        </p:blipFill>
        <p:spPr bwMode="auto">
          <a:xfrm>
            <a:off x="731317" y="1785848"/>
            <a:ext cx="9262570" cy="494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1A8265F-BC7A-427C-8ECA-A799B4934AB5}" type="slidenum">
              <a:rPr lang="de-DE" sz="1400" smtClean="0"/>
              <a:t>9</a:t>
            </a:fld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2230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lathea">
  <a:themeElements>
    <a:clrScheme name="Anank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Galathea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alathe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516</Words>
  <Application>Microsoft Office PowerPoint</Application>
  <PresentationFormat>Benutzerdefiniert</PresentationFormat>
  <Paragraphs>128</Paragraphs>
  <Slides>13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Galathea</vt:lpstr>
      <vt:lpstr>Fassadenbegrünung Matteo Bragotto Toni Hanske Stephanie Richter </vt:lpstr>
      <vt:lpstr>Gliederung  </vt:lpstr>
      <vt:lpstr>1. Positive Aspekte</vt:lpstr>
      <vt:lpstr>2. Bodengebundene Begrünung</vt:lpstr>
      <vt:lpstr>3. Wandgebundene Begrünung</vt:lpstr>
      <vt:lpstr>3. Wandgebundene Begrünung</vt:lpstr>
      <vt:lpstr>4. Beispiele</vt:lpstr>
      <vt:lpstr>4. Beispiele</vt:lpstr>
      <vt:lpstr>4. Beispiele</vt:lpstr>
      <vt:lpstr>4. Beispiele </vt:lpstr>
      <vt:lpstr>Vielen Dank für Eure Aufmerksamkeit!</vt:lpstr>
      <vt:lpstr>Quellen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Fassadenbegrünung</dc:title>
  <dc:creator>Brötchen</dc:creator>
  <cp:lastModifiedBy>Brötchen</cp:lastModifiedBy>
  <cp:revision>67</cp:revision>
  <dcterms:created xsi:type="dcterms:W3CDTF">2019-04-01T15:44:20Z</dcterms:created>
  <dcterms:modified xsi:type="dcterms:W3CDTF">2019-04-04T22:00:24Z</dcterms:modified>
</cp:coreProperties>
</file>