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1" r:id="rId1"/>
    <p:sldMasterId id="2147483653" r:id="rId2"/>
    <p:sldMasterId id="2147483695" r:id="rId3"/>
  </p:sldMasterIdLst>
  <p:notesMasterIdLst>
    <p:notesMasterId r:id="rId19"/>
  </p:notesMasterIdLst>
  <p:handoutMasterIdLst>
    <p:handoutMasterId r:id="rId20"/>
  </p:handoutMasterIdLst>
  <p:sldIdLst>
    <p:sldId id="282" r:id="rId4"/>
    <p:sldId id="297" r:id="rId5"/>
    <p:sldId id="298" r:id="rId6"/>
    <p:sldId id="291" r:id="rId7"/>
    <p:sldId id="292" r:id="rId8"/>
    <p:sldId id="287" r:id="rId9"/>
    <p:sldId id="293" r:id="rId10"/>
    <p:sldId id="299" r:id="rId11"/>
    <p:sldId id="300" r:id="rId12"/>
    <p:sldId id="294" r:id="rId13"/>
    <p:sldId id="301" r:id="rId14"/>
    <p:sldId id="302" r:id="rId15"/>
    <p:sldId id="303" r:id="rId16"/>
    <p:sldId id="304" r:id="rId17"/>
    <p:sldId id="290" r:id="rId18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 Müller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3312"/>
    <a:srgbClr val="C2E09C"/>
    <a:srgbClr val="FDCE49"/>
    <a:srgbClr val="8D8E8F"/>
    <a:srgbClr val="A8A9AA"/>
    <a:srgbClr val="939495"/>
    <a:srgbClr val="FDCB3D"/>
    <a:srgbClr val="C7E2AC"/>
    <a:srgbClr val="CBE4B2"/>
    <a:srgbClr val="787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2" autoAdjust="0"/>
    <p:restoredTop sz="77535" autoAdjust="0"/>
  </p:normalViewPr>
  <p:slideViewPr>
    <p:cSldViewPr>
      <p:cViewPr varScale="1">
        <p:scale>
          <a:sx n="80" d="100"/>
          <a:sy n="80" d="100"/>
        </p:scale>
        <p:origin x="1728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4096" y="17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2201D-4F31-42B9-99D7-3404E8362FFB}" type="datetimeFigureOut">
              <a:rPr lang="de-DE" smtClean="0"/>
              <a:t>10.06.20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16FB-B98E-41AD-A7C8-7BD42CA5EC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31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B8B00B-174A-42EB-A1B8-8BE866AF80B8}" type="datetimeFigureOut">
              <a:rPr lang="de-DE"/>
              <a:pPr>
                <a:defRPr/>
              </a:pPr>
              <a:t>10.06.20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F1EA88-867B-44F4-BE95-B615105451F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269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707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30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37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67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48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296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590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615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605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183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90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ohne Log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565400"/>
            <a:ext cx="9144000" cy="395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9198" y="1700808"/>
            <a:ext cx="8603280" cy="54375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aseline="0">
                <a:latin typeface="Roboto Condensed bold" panose="02000000000000000000" pitchFamily="2" charset="0"/>
                <a:ea typeface="Roboto Condensed bold" panose="02000000000000000000" pitchFamily="2" charset="0"/>
              </a:defRPr>
            </a:lvl1pPr>
          </a:lstStyle>
          <a:p>
            <a:r>
              <a:rPr lang="de-DE" dirty="0"/>
              <a:t>Titel für erste Folie</a:t>
            </a:r>
          </a:p>
        </p:txBody>
      </p:sp>
    </p:spTree>
    <p:extLst>
      <p:ext uri="{BB962C8B-B14F-4D97-AF65-F5344CB8AC3E}">
        <p14:creationId xmlns:p14="http://schemas.microsoft.com/office/powerpoint/2010/main" val="389941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zierung Fördermittelgeb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5364088" y="2348879"/>
            <a:ext cx="3528390" cy="3960439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rtl="0"/>
            <a:r>
              <a:rPr lang="de-DE" dirty="0" err="1"/>
              <a:t>syvddsyv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1547812" y="980728"/>
            <a:ext cx="7344665" cy="1224136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6047656" y="9306272"/>
            <a:ext cx="7416822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1547813" y="2348880"/>
            <a:ext cx="3384227" cy="3960439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72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51439" y="2348880"/>
            <a:ext cx="8641039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38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251439" y="2348880"/>
            <a:ext cx="8641039" cy="3960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294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251440" y="2348880"/>
            <a:ext cx="4104536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0"/>
          </p:nvPr>
        </p:nvSpPr>
        <p:spPr>
          <a:xfrm>
            <a:off x="4787943" y="2348880"/>
            <a:ext cx="4104536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8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251440" y="2348880"/>
            <a:ext cx="2736384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251440" y="983269"/>
            <a:ext cx="2736384" cy="12215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idx="12"/>
          </p:nvPr>
        </p:nvSpPr>
        <p:spPr>
          <a:xfrm>
            <a:off x="6156095" y="995051"/>
            <a:ext cx="2736384" cy="1209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idx="13"/>
          </p:nvPr>
        </p:nvSpPr>
        <p:spPr>
          <a:xfrm>
            <a:off x="3203767" y="995051"/>
            <a:ext cx="2736384" cy="1209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14"/>
          </p:nvPr>
        </p:nvSpPr>
        <p:spPr>
          <a:xfrm>
            <a:off x="3203767" y="2348880"/>
            <a:ext cx="2736384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Inhaltsplatzhalter 3"/>
          <p:cNvSpPr>
            <a:spLocks noGrp="1"/>
          </p:cNvSpPr>
          <p:nvPr>
            <p:ph sz="half" idx="15"/>
          </p:nvPr>
        </p:nvSpPr>
        <p:spPr>
          <a:xfrm>
            <a:off x="6156094" y="2348880"/>
            <a:ext cx="2736384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4902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1440" y="988047"/>
            <a:ext cx="4464576" cy="1216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932039" y="988047"/>
            <a:ext cx="3960440" cy="53237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4464576" cy="396521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9235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linksbündig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1440" y="988047"/>
            <a:ext cx="4464576" cy="1216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4464576" cy="396521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4932039" y="988047"/>
            <a:ext cx="3960440" cy="532375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5497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2"/>
          <p:cNvSpPr>
            <a:spLocks noGrp="1"/>
          </p:cNvSpPr>
          <p:nvPr>
            <p:ph type="chart" sz="quarter" idx="10"/>
          </p:nvPr>
        </p:nvSpPr>
        <p:spPr>
          <a:xfrm>
            <a:off x="251441" y="2348880"/>
            <a:ext cx="8641038" cy="3816797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45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martArt-Platzhalter 10"/>
          <p:cNvSpPr>
            <a:spLocks noGrp="1"/>
          </p:cNvSpPr>
          <p:nvPr>
            <p:ph type="dgm" sz="quarter" idx="14"/>
          </p:nvPr>
        </p:nvSpPr>
        <p:spPr>
          <a:xfrm>
            <a:off x="251441" y="2348880"/>
            <a:ext cx="8641038" cy="396044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18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/>
          <p:cNvSpPr>
            <a:spLocks noGrp="1"/>
          </p:cNvSpPr>
          <p:nvPr>
            <p:ph type="pic" sz="quarter" idx="13"/>
          </p:nvPr>
        </p:nvSpPr>
        <p:spPr>
          <a:xfrm>
            <a:off x="7049391" y="980729"/>
            <a:ext cx="1843088" cy="1224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3024759" cy="5362378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7049737" y="2348533"/>
            <a:ext cx="1843081" cy="144016"/>
          </a:xfrm>
        </p:spPr>
        <p:txBody>
          <a:bodyPr>
            <a:noAutofit/>
          </a:bodyPr>
          <a:lstStyle>
            <a:lvl1pPr marL="0" indent="0" rtl="0">
              <a:buNone/>
              <a:defRPr lang="de-DE" sz="1800" b="0" i="0" u="none" strike="noStrike" baseline="30000" smtClean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Bildtitel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half" idx="14"/>
          </p:nvPr>
        </p:nvSpPr>
        <p:spPr>
          <a:xfrm>
            <a:off x="3686662" y="980728"/>
            <a:ext cx="2952000" cy="5362378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2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idx="10"/>
          </p:nvPr>
        </p:nvSpPr>
        <p:spPr>
          <a:xfrm>
            <a:off x="2548784" y="3093076"/>
            <a:ext cx="6343694" cy="3211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 baseline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2000"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Bildplatzhalter 4" title="Logo"/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1671388"/>
            <a:ext cx="1619712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 (optional)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3093076"/>
            <a:ext cx="1619712" cy="1344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 (optional)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361265" y="4515800"/>
            <a:ext cx="1619712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 (optional)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555776" y="1671388"/>
            <a:ext cx="6336704" cy="132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r>
              <a:rPr lang="de-DE" dirty="0"/>
              <a:t>Titel für erste Folie</a:t>
            </a:r>
          </a:p>
        </p:txBody>
      </p:sp>
    </p:spTree>
    <p:extLst>
      <p:ext uri="{BB962C8B-B14F-4D97-AF65-F5344CB8AC3E}">
        <p14:creationId xmlns:p14="http://schemas.microsoft.com/office/powerpoint/2010/main" val="284232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2507462" cy="396044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1"/>
          </p:nvPr>
        </p:nvSpPr>
        <p:spPr>
          <a:xfrm>
            <a:off x="3071466" y="2348880"/>
            <a:ext cx="5821013" cy="396044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860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513334" y="973545"/>
            <a:ext cx="7379144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 für Folgefolien</a:t>
            </a:r>
            <a:br>
              <a:rPr lang="de-DE" dirty="0"/>
            </a:b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1513334" y="2312828"/>
            <a:ext cx="7379144" cy="399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3201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334" y="980728"/>
            <a:ext cx="3454750" cy="532859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0"/>
          </p:nvPr>
        </p:nvSpPr>
        <p:spPr>
          <a:xfrm>
            <a:off x="5400050" y="980728"/>
            <a:ext cx="3492427" cy="532859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535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47664" y="2132856"/>
            <a:ext cx="3420419" cy="417162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0"/>
          </p:nvPr>
        </p:nvSpPr>
        <p:spPr>
          <a:xfrm>
            <a:off x="5400051" y="955510"/>
            <a:ext cx="3492427" cy="96503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>
                <a:latin typeface="Roboto Condensed bold" panose="02000000000000000000" pitchFamily="2" charset="0"/>
                <a:ea typeface="Roboto Condensed 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1"/>
          </p:nvPr>
        </p:nvSpPr>
        <p:spPr>
          <a:xfrm>
            <a:off x="5400051" y="2132856"/>
            <a:ext cx="3492427" cy="417162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3420418" cy="939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307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436096" y="980728"/>
            <a:ext cx="3456383" cy="532375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3384376" cy="16002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1"/>
          </p:nvPr>
        </p:nvSpPr>
        <p:spPr>
          <a:xfrm>
            <a:off x="1547664" y="2708920"/>
            <a:ext cx="3384376" cy="35955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9314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0"/>
          </p:nvPr>
        </p:nvSpPr>
        <p:spPr>
          <a:xfrm>
            <a:off x="1547664" y="2204864"/>
            <a:ext cx="7344814" cy="4104456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547664" y="980728"/>
            <a:ext cx="7344814" cy="1008112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7510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einbin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-Platzhalter 3"/>
          <p:cNvSpPr>
            <a:spLocks noGrp="1"/>
          </p:cNvSpPr>
          <p:nvPr>
            <p:ph type="dgm" sz="quarter" idx="10"/>
          </p:nvPr>
        </p:nvSpPr>
        <p:spPr>
          <a:xfrm>
            <a:off x="1547664" y="2348880"/>
            <a:ext cx="7344814" cy="396044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547664" y="980728"/>
            <a:ext cx="7344814" cy="1296144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5558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7049390" y="980728"/>
            <a:ext cx="1843088" cy="1223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1541518" y="990000"/>
            <a:ext cx="2460218" cy="531932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7049736" y="2276525"/>
            <a:ext cx="1843081" cy="144016"/>
          </a:xfrm>
        </p:spPr>
        <p:txBody>
          <a:bodyPr>
            <a:noAutofit/>
          </a:bodyPr>
          <a:lstStyle>
            <a:lvl1pPr marL="0" indent="0" rtl="0">
              <a:buNone/>
              <a:defRPr lang="de-DE" sz="1800" b="0" i="0" u="none" strike="noStrike" baseline="30000" smtClean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Bildtitel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12"/>
          </p:nvPr>
        </p:nvSpPr>
        <p:spPr>
          <a:xfrm>
            <a:off x="4289654" y="990000"/>
            <a:ext cx="2448272" cy="531932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12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6285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26544"/>
            <a:ext cx="9144000" cy="1512000"/>
          </a:xfrm>
          <a:prstGeom prst="rect">
            <a:avLst/>
          </a:prstGeom>
          <a:solidFill>
            <a:srgbClr val="E63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" y="-21726"/>
            <a:ext cx="2327217" cy="1506510"/>
          </a:xfrm>
          <a:prstGeom prst="rect">
            <a:avLst/>
          </a:prstGeom>
        </p:spPr>
      </p:pic>
      <p:cxnSp>
        <p:nvCxnSpPr>
          <p:cNvPr id="12" name="Gerader Verbinder 11"/>
          <p:cNvCxnSpPr/>
          <p:nvPr userDrawn="1"/>
        </p:nvCxnSpPr>
        <p:spPr>
          <a:xfrm>
            <a:off x="2304000" y="287168"/>
            <a:ext cx="0" cy="82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9"/>
          <p:cNvSpPr txBox="1">
            <a:spLocks/>
          </p:cNvSpPr>
          <p:nvPr userDrawn="1"/>
        </p:nvSpPr>
        <p:spPr>
          <a:xfrm>
            <a:off x="2555776" y="162799"/>
            <a:ext cx="6031582" cy="11374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Fakultät für Elektrotechnik und Informationstechnik</a:t>
            </a:r>
          </a:p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Professur</a:t>
            </a:r>
            <a:r>
              <a:rPr lang="de-DE" sz="1900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für Energie- und Hochspannungstechnik</a:t>
            </a:r>
          </a:p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Prof. Dr.-Ing. Wolfgang </a:t>
            </a:r>
            <a:r>
              <a:rPr lang="de-DE" sz="1900" baseline="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Schufft</a:t>
            </a:r>
            <a:endParaRPr lang="de-DE" sz="19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</a:p>
        </p:txBody>
      </p:sp>
      <p:pic>
        <p:nvPicPr>
          <p:cNvPr id="9" name="Grafik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65" y="367665"/>
            <a:ext cx="948630" cy="631335"/>
          </a:xfrm>
          <a:prstGeom prst="rect">
            <a:avLst/>
          </a:prstGeom>
        </p:spPr>
      </p:pic>
      <p:cxnSp>
        <p:nvCxnSpPr>
          <p:cNvPr id="11" name="Gerader Verbinder 8"/>
          <p:cNvCxnSpPr/>
          <p:nvPr userDrawn="1"/>
        </p:nvCxnSpPr>
        <p:spPr>
          <a:xfrm>
            <a:off x="7677000" y="279000"/>
            <a:ext cx="0" cy="82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>
            <a:extLst>
              <a:ext uri="{FF2B5EF4-FFF2-40B4-BE49-F238E27FC236}">
                <a16:creationId xmlns:a16="http://schemas.microsoft.com/office/drawing/2014/main" id="{A785C921-4B65-C94E-94D1-A6DF2B20C5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5191" y="6525345"/>
            <a:ext cx="36887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Chemnitz</a:t>
            </a:r>
            <a:endParaRPr lang="de-DE" sz="14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-520"/>
            <a:ext cx="9144000" cy="764704"/>
          </a:xfrm>
          <a:prstGeom prst="rect">
            <a:avLst/>
          </a:prstGeom>
          <a:solidFill>
            <a:srgbClr val="E63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8" y="-80348"/>
            <a:ext cx="1297424" cy="86967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47664" y="973545"/>
            <a:ext cx="7344814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 für Folgefolien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47664" y="2312828"/>
            <a:ext cx="7344814" cy="399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Textplatzhalter 9"/>
          <p:cNvSpPr txBox="1">
            <a:spLocks/>
          </p:cNvSpPr>
          <p:nvPr userDrawn="1"/>
        </p:nvSpPr>
        <p:spPr>
          <a:xfrm>
            <a:off x="1516771" y="108526"/>
            <a:ext cx="4135349" cy="5841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Muster</a:t>
            </a:r>
            <a:r>
              <a:rPr lang="de-DE" sz="1600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für Folgefolien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(Zeile 2)</a:t>
            </a:r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1440000" y="126000"/>
            <a:ext cx="0" cy="46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ußzeilenplatzhalter 4"/>
          <p:cNvSpPr txBox="1">
            <a:spLocks/>
          </p:cNvSpPr>
          <p:nvPr userDrawn="1"/>
        </p:nvSpPr>
        <p:spPr>
          <a:xfrm>
            <a:off x="3491880" y="6526933"/>
            <a:ext cx="3888432" cy="33265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72C5D026-0A5E-414E-BDD7-AEAAC7E56A8F}" type="slidenum">
              <a:rPr lang="de-DE" sz="1400" smtClean="0"/>
              <a:pPr algn="ctr">
                <a:defRPr/>
              </a:pPr>
              <a:t>‹Nr.›</a:t>
            </a:fld>
            <a:endParaRPr lang="de-DE" sz="1400" dirty="0"/>
          </a:p>
        </p:txBody>
      </p:sp>
      <p:sp>
        <p:nvSpPr>
          <p:cNvPr id="16" name="Rectangle 4"/>
          <p:cNvSpPr txBox="1">
            <a:spLocks noChangeArrowheads="1"/>
          </p:cNvSpPr>
          <p:nvPr userDrawn="1"/>
        </p:nvSpPr>
        <p:spPr bwMode="auto">
          <a:xfrm>
            <a:off x="235191" y="6525345"/>
            <a:ext cx="36887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Chemnitz</a:t>
            </a:r>
            <a:r>
              <a:rPr lang="de-DE" sz="14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charset="0"/>
              </a:rPr>
              <a:t> 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00" y="144000"/>
            <a:ext cx="645291" cy="429456"/>
          </a:xfrm>
          <a:prstGeom prst="rect">
            <a:avLst/>
          </a:prstGeom>
        </p:spPr>
      </p:pic>
      <p:cxnSp>
        <p:nvCxnSpPr>
          <p:cNvPr id="17" name="Gerader Verbinder 8"/>
          <p:cNvCxnSpPr/>
          <p:nvPr userDrawn="1"/>
        </p:nvCxnSpPr>
        <p:spPr>
          <a:xfrm>
            <a:off x="7947000" y="144000"/>
            <a:ext cx="0" cy="450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5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2" r:id="rId4"/>
    <p:sldLayoutId id="2147483678" r:id="rId5"/>
    <p:sldLayoutId id="2147483679" r:id="rId6"/>
    <p:sldLayoutId id="2147483680" r:id="rId7"/>
    <p:sldLayoutId id="214748368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boto Condensed bold" panose="02000000000000000000" pitchFamily="2" charset="0"/>
          <a:ea typeface="Roboto Condensed bol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 userDrawn="1"/>
        </p:nvSpPr>
        <p:spPr>
          <a:xfrm>
            <a:off x="0" y="-520"/>
            <a:ext cx="9144000" cy="764704"/>
          </a:xfrm>
          <a:prstGeom prst="rect">
            <a:avLst/>
          </a:prstGeom>
          <a:solidFill>
            <a:srgbClr val="E63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8" y="-80348"/>
            <a:ext cx="1297424" cy="869671"/>
          </a:xfrm>
          <a:prstGeom prst="rect">
            <a:avLst/>
          </a:prstGeom>
        </p:spPr>
      </p:pic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51440" y="973545"/>
            <a:ext cx="8641039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51439" y="2311240"/>
            <a:ext cx="8641039" cy="3993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 userDrawn="1"/>
        </p:nvCxnSpPr>
        <p:spPr>
          <a:xfrm>
            <a:off x="1440000" y="126000"/>
            <a:ext cx="0" cy="46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3491880" y="6526933"/>
            <a:ext cx="3888432" cy="33265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72C5D026-0A5E-414E-BDD7-AEAAC7E56A8F}" type="slidenum">
              <a:rPr lang="de-DE" sz="1400" smtClean="0"/>
              <a:pPr algn="ctr">
                <a:defRPr/>
              </a:pPr>
              <a:t>‹Nr.›</a:t>
            </a:fld>
            <a:endParaRPr lang="de-DE" sz="1400" dirty="0"/>
          </a:p>
        </p:txBody>
      </p:sp>
      <p:pic>
        <p:nvPicPr>
          <p:cNvPr id="15" name="Grafik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00" y="144000"/>
            <a:ext cx="645291" cy="429456"/>
          </a:xfrm>
          <a:prstGeom prst="rect">
            <a:avLst/>
          </a:prstGeom>
        </p:spPr>
      </p:pic>
      <p:cxnSp>
        <p:nvCxnSpPr>
          <p:cNvPr id="16" name="Gerader Verbinder 8"/>
          <p:cNvCxnSpPr/>
          <p:nvPr userDrawn="1"/>
        </p:nvCxnSpPr>
        <p:spPr>
          <a:xfrm>
            <a:off x="7947000" y="144000"/>
            <a:ext cx="0" cy="450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>
            <a:extLst>
              <a:ext uri="{FF2B5EF4-FFF2-40B4-BE49-F238E27FC236}">
                <a16:creationId xmlns:a16="http://schemas.microsoft.com/office/drawing/2014/main" id="{724483E0-BEF4-D944-82E6-B76A54636D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5191" y="6525345"/>
            <a:ext cx="36887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Chemnitz</a:t>
            </a:r>
            <a:endParaRPr lang="de-DE" sz="14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1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boto Condensed bold" panose="02000000000000000000" pitchFamily="2" charset="0"/>
          <a:ea typeface="Roboto Condensed bol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5.png"/><Relationship Id="rId12" Type="http://schemas.openxmlformats.org/officeDocument/2006/relationships/image" Target="../media/image67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57.png"/><Relationship Id="rId11" Type="http://schemas.openxmlformats.org/officeDocument/2006/relationships/image" Target="../media/image64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6.png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70.png"/><Relationship Id="rId11" Type="http://schemas.openxmlformats.org/officeDocument/2006/relationships/image" Target="../media/image3.png"/><Relationship Id="rId5" Type="http://schemas.openxmlformats.org/officeDocument/2006/relationships/image" Target="../media/image56.png"/><Relationship Id="rId10" Type="http://schemas.openxmlformats.org/officeDocument/2006/relationships/image" Target="../media/image7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74.png"/><Relationship Id="rId5" Type="http://schemas.openxmlformats.org/officeDocument/2006/relationships/image" Target="../media/image68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6.png"/><Relationship Id="rId3" Type="http://schemas.microsoft.com/office/2007/relationships/media" Target="../media/media4.m4a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4.png"/><Relationship Id="rId4" Type="http://schemas.openxmlformats.org/officeDocument/2006/relationships/audio" Target="../media/media4.m4a"/><Relationship Id="rId9" Type="http://schemas.openxmlformats.org/officeDocument/2006/relationships/image" Target="../media/image120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audio" Target="../media/media5.m4a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microsoft.com/office/2007/relationships/media" Target="../media/media5.m4a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0.png"/><Relationship Id="rId15" Type="http://schemas.openxmlformats.org/officeDocument/2006/relationships/image" Target="../media/image26.png"/><Relationship Id="rId23" Type="http://schemas.openxmlformats.org/officeDocument/2006/relationships/image" Target="../media/image3.png"/><Relationship Id="rId10" Type="http://schemas.openxmlformats.org/officeDocument/2006/relationships/image" Target="../media/image110.png"/><Relationship Id="rId19" Type="http://schemas.openxmlformats.org/officeDocument/2006/relationships/image" Target="../media/image30.png"/><Relationship Id="rId4" Type="http://schemas.openxmlformats.org/officeDocument/2006/relationships/image" Target="../media/image150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audio" Target="../media/media6.m4a"/><Relationship Id="rId16" Type="http://schemas.openxmlformats.org/officeDocument/2006/relationships/image" Target="../media/image45.png"/><Relationship Id="rId20" Type="http://schemas.openxmlformats.org/officeDocument/2006/relationships/image" Target="../media/image3.png"/><Relationship Id="rId1" Type="http://schemas.microsoft.com/office/2007/relationships/media" Target="../media/media6.m4a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1.png"/><Relationship Id="rId12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210.png"/><Relationship Id="rId4" Type="http://schemas.openxmlformats.org/officeDocument/2006/relationships/image" Target="../media/image480.pn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42000" y="2574000"/>
            <a:ext cx="8388424" cy="202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1436688" algn="l"/>
              </a:tabLst>
            </a:pPr>
            <a:r>
              <a:rPr lang="de-DE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6. Lernpaket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1436688" algn="l"/>
              </a:tabLst>
            </a:pPr>
            <a:r>
              <a:rPr lang="de-DE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– 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1436688" algn="l"/>
              </a:tabLst>
            </a:pPr>
            <a:r>
              <a:rPr lang="de-DE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Komponentensysteme</a:t>
            </a:r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89FC25E0-4B3F-9848-A956-1B5C515152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17624" y="1989000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1422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4E42DF34-F35F-EE45-9B6C-A08261831055}"/>
              </a:ext>
            </a:extLst>
          </p:cNvPr>
          <p:cNvSpPr txBox="1">
            <a:spLocks/>
          </p:cNvSpPr>
          <p:nvPr/>
        </p:nvSpPr>
        <p:spPr>
          <a:xfrm>
            <a:off x="350136" y="995637"/>
            <a:ext cx="7740000" cy="634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Messung der Mitimpedanz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EA6201A-9C96-A145-B7C2-525A7E98020A}"/>
              </a:ext>
            </a:extLst>
          </p:cNvPr>
          <p:cNvSpPr/>
          <p:nvPr/>
        </p:nvSpPr>
        <p:spPr>
          <a:xfrm>
            <a:off x="5840136" y="1873192"/>
            <a:ext cx="1485000" cy="32208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53856B7A-3A35-BC44-8A4A-ED34A3478509}"/>
              </a:ext>
            </a:extLst>
          </p:cNvPr>
          <p:cNvCxnSpPr>
            <a:cxnSpLocks/>
          </p:cNvCxnSpPr>
          <p:nvPr/>
        </p:nvCxnSpPr>
        <p:spPr>
          <a:xfrm>
            <a:off x="1827000" y="2214000"/>
            <a:ext cx="4013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402096F7-65E3-7540-BA52-E118A65CD347}"/>
              </a:ext>
            </a:extLst>
          </p:cNvPr>
          <p:cNvCxnSpPr>
            <a:cxnSpLocks/>
          </p:cNvCxnSpPr>
          <p:nvPr/>
        </p:nvCxnSpPr>
        <p:spPr>
          <a:xfrm flipV="1">
            <a:off x="1823868" y="2890760"/>
            <a:ext cx="4013136" cy="86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289CF30-DDC0-EE47-838D-82491EF0296A}"/>
              </a:ext>
            </a:extLst>
          </p:cNvPr>
          <p:cNvCxnSpPr>
            <a:cxnSpLocks/>
          </p:cNvCxnSpPr>
          <p:nvPr/>
        </p:nvCxnSpPr>
        <p:spPr>
          <a:xfrm flipV="1">
            <a:off x="1827000" y="3609000"/>
            <a:ext cx="4013136" cy="22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40AE737-9BD9-3443-BD17-C92D96C93E9A}"/>
              </a:ext>
            </a:extLst>
          </p:cNvPr>
          <p:cNvSpPr/>
          <p:nvPr/>
        </p:nvSpPr>
        <p:spPr>
          <a:xfrm>
            <a:off x="1300693" y="1939038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5F1E44-BADF-3A4F-A18C-1FA0499C6416}"/>
              </a:ext>
            </a:extLst>
          </p:cNvPr>
          <p:cNvSpPr/>
          <p:nvPr/>
        </p:nvSpPr>
        <p:spPr>
          <a:xfrm>
            <a:off x="1300693" y="263819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223223-1A11-244F-8883-F225BC70EBF4}"/>
              </a:ext>
            </a:extLst>
          </p:cNvPr>
          <p:cNvSpPr/>
          <p:nvPr/>
        </p:nvSpPr>
        <p:spPr>
          <a:xfrm>
            <a:off x="1300693" y="3339000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73FE8AA5-B3F3-4D46-A2F6-9E9F14885745}"/>
              </a:ext>
            </a:extLst>
          </p:cNvPr>
          <p:cNvCxnSpPr>
            <a:cxnSpLocks/>
          </p:cNvCxnSpPr>
          <p:nvPr/>
        </p:nvCxnSpPr>
        <p:spPr>
          <a:xfrm>
            <a:off x="772361" y="2233192"/>
            <a:ext cx="528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433995EE-63C7-374A-BC7E-594330B45A0C}"/>
              </a:ext>
            </a:extLst>
          </p:cNvPr>
          <p:cNvCxnSpPr>
            <a:cxnSpLocks/>
          </p:cNvCxnSpPr>
          <p:nvPr/>
        </p:nvCxnSpPr>
        <p:spPr>
          <a:xfrm>
            <a:off x="772361" y="2908192"/>
            <a:ext cx="528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E3ADA131-096D-C04E-ACA4-D69375051C9C}"/>
              </a:ext>
            </a:extLst>
          </p:cNvPr>
          <p:cNvCxnSpPr>
            <a:cxnSpLocks/>
          </p:cNvCxnSpPr>
          <p:nvPr/>
        </p:nvCxnSpPr>
        <p:spPr>
          <a:xfrm>
            <a:off x="772361" y="3638851"/>
            <a:ext cx="528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0D27ECA-6963-B746-85EE-1D9843C7E0E1}"/>
                  </a:ext>
                </a:extLst>
              </p:cNvPr>
              <p:cNvSpPr txBox="1"/>
              <p:nvPr/>
            </p:nvSpPr>
            <p:spPr>
              <a:xfrm>
                <a:off x="1363456" y="1939038"/>
                <a:ext cx="36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0D27ECA-6963-B746-85EE-1D9843C7E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56" y="1939038"/>
                <a:ext cx="360000" cy="523220"/>
              </a:xfrm>
              <a:prstGeom prst="rect">
                <a:avLst/>
              </a:prstGeom>
              <a:blipFill>
                <a:blip r:embed="rId5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30D9B6F9-EAED-EE40-90F4-C49C5C33FC1F}"/>
                  </a:ext>
                </a:extLst>
              </p:cNvPr>
              <p:cNvSpPr txBox="1"/>
              <p:nvPr/>
            </p:nvSpPr>
            <p:spPr>
              <a:xfrm>
                <a:off x="1363456" y="2638192"/>
                <a:ext cx="36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30D9B6F9-EAED-EE40-90F4-C49C5C33F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56" y="2638192"/>
                <a:ext cx="360000" cy="523220"/>
              </a:xfrm>
              <a:prstGeom prst="rect">
                <a:avLst/>
              </a:prstGeom>
              <a:blipFill>
                <a:blip r:embed="rId5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7009BFDC-2C83-6A41-B99D-1DEC2E77E91B}"/>
                  </a:ext>
                </a:extLst>
              </p:cNvPr>
              <p:cNvSpPr txBox="1"/>
              <p:nvPr/>
            </p:nvSpPr>
            <p:spPr>
              <a:xfrm>
                <a:off x="1380746" y="3320566"/>
                <a:ext cx="36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7009BFDC-2C83-6A41-B99D-1DEC2E77E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746" y="3320566"/>
                <a:ext cx="360000" cy="523220"/>
              </a:xfrm>
              <a:prstGeom prst="rect">
                <a:avLst/>
              </a:prstGeom>
              <a:blipFill>
                <a:blip r:embed="rId6"/>
                <a:stretch>
                  <a:fillRect r="-137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6A2AAD3E-3B71-F445-9DE6-8A4704991D58}"/>
              </a:ext>
            </a:extLst>
          </p:cNvPr>
          <p:cNvCxnSpPr>
            <a:cxnSpLocks/>
          </p:cNvCxnSpPr>
          <p:nvPr/>
        </p:nvCxnSpPr>
        <p:spPr>
          <a:xfrm flipV="1">
            <a:off x="772361" y="2223079"/>
            <a:ext cx="0" cy="1415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DC834EE6-3800-C34C-B85B-357FD6F71703}"/>
              </a:ext>
            </a:extLst>
          </p:cNvPr>
          <p:cNvCxnSpPr>
            <a:cxnSpLocks/>
          </p:cNvCxnSpPr>
          <p:nvPr/>
        </p:nvCxnSpPr>
        <p:spPr>
          <a:xfrm>
            <a:off x="657000" y="5094000"/>
            <a:ext cx="715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DD2B3768-42D6-F545-A511-783BB5FA76CA}"/>
                  </a:ext>
                </a:extLst>
              </p:cNvPr>
              <p:cNvSpPr txBox="1"/>
              <p:nvPr/>
            </p:nvSpPr>
            <p:spPr>
              <a:xfrm>
                <a:off x="2544500" y="3927287"/>
                <a:ext cx="360000" cy="4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DD2B3768-42D6-F545-A511-783BB5FA7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500" y="3927287"/>
                <a:ext cx="360000" cy="464871"/>
              </a:xfrm>
              <a:prstGeom prst="rect">
                <a:avLst/>
              </a:prstGeom>
              <a:blipFill>
                <a:blip r:embed="rId7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CC47BADA-1425-DD4D-99DE-52D0D41CDBEC}"/>
                  </a:ext>
                </a:extLst>
              </p:cNvPr>
              <p:cNvSpPr txBox="1"/>
              <p:nvPr/>
            </p:nvSpPr>
            <p:spPr>
              <a:xfrm>
                <a:off x="3918828" y="3671156"/>
                <a:ext cx="360000" cy="4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CC47BADA-1425-DD4D-99DE-52D0D41CD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28" y="3671156"/>
                <a:ext cx="360000" cy="4648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E1C00999-3F1A-2F49-8971-AD9DF909A774}"/>
                  </a:ext>
                </a:extLst>
              </p:cNvPr>
              <p:cNvSpPr txBox="1"/>
              <p:nvPr/>
            </p:nvSpPr>
            <p:spPr>
              <a:xfrm>
                <a:off x="4122000" y="1051093"/>
                <a:ext cx="1453692" cy="845937"/>
              </a:xfrm>
              <a:prstGeom prst="rect">
                <a:avLst/>
              </a:prstGeom>
              <a:noFill/>
              <a:ln w="28575">
                <a:solidFill>
                  <a:srgbClr val="E6331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ba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bar>
                        </m:num>
                        <m:den>
                          <m:bar>
                            <m:bar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bar>
                        </m:den>
                      </m:f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E1C00999-3F1A-2F49-8971-AD9DF909A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000" y="1051093"/>
                <a:ext cx="1453692" cy="8459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E6331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feld 53">
            <a:extLst>
              <a:ext uri="{FF2B5EF4-FFF2-40B4-BE49-F238E27FC236}">
                <a16:creationId xmlns:a16="http://schemas.microsoft.com/office/drawing/2014/main" id="{651AB718-CAF1-6A4C-A582-32BAE111446E}"/>
              </a:ext>
            </a:extLst>
          </p:cNvPr>
          <p:cNvSpPr txBox="1"/>
          <p:nvPr/>
        </p:nvSpPr>
        <p:spPr>
          <a:xfrm>
            <a:off x="6034649" y="2879331"/>
            <a:ext cx="174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Betriebs-mittel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D7AF5A7F-7B73-8742-84C4-2943D170485E}"/>
                  </a:ext>
                </a:extLst>
              </p:cNvPr>
              <p:cNvSpPr txBox="1"/>
              <p:nvPr/>
            </p:nvSpPr>
            <p:spPr>
              <a:xfrm>
                <a:off x="1690129" y="1683550"/>
                <a:ext cx="777567" cy="46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D7AF5A7F-7B73-8742-84C4-2943D1704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129" y="1683550"/>
                <a:ext cx="777567" cy="4664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35EA1211-4887-CD40-8164-BCF63E7FBE5C}"/>
                  </a:ext>
                </a:extLst>
              </p:cNvPr>
              <p:cNvSpPr txBox="1"/>
              <p:nvPr/>
            </p:nvSpPr>
            <p:spPr>
              <a:xfrm>
                <a:off x="1724433" y="3114099"/>
                <a:ext cx="777567" cy="46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35EA1211-4887-CD40-8164-BCF63E7FB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433" y="3114099"/>
                <a:ext cx="777567" cy="4664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A70D0AEF-220B-DC46-94AD-12B7F450B708}"/>
                  </a:ext>
                </a:extLst>
              </p:cNvPr>
              <p:cNvSpPr txBox="1"/>
              <p:nvPr/>
            </p:nvSpPr>
            <p:spPr>
              <a:xfrm>
                <a:off x="1683654" y="2392672"/>
                <a:ext cx="777567" cy="46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A70D0AEF-220B-DC46-94AD-12B7F450B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654" y="2392672"/>
                <a:ext cx="777567" cy="4664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Gerade Verbindung 64">
            <a:extLst>
              <a:ext uri="{FF2B5EF4-FFF2-40B4-BE49-F238E27FC236}">
                <a16:creationId xmlns:a16="http://schemas.microsoft.com/office/drawing/2014/main" id="{A7EBB703-6ABF-0D4D-9732-874ACDDC0F51}"/>
              </a:ext>
            </a:extLst>
          </p:cNvPr>
          <p:cNvCxnSpPr>
            <a:cxnSpLocks/>
          </p:cNvCxnSpPr>
          <p:nvPr/>
        </p:nvCxnSpPr>
        <p:spPr>
          <a:xfrm flipV="1">
            <a:off x="3042000" y="3843786"/>
            <a:ext cx="0" cy="1160214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>
            <a:extLst>
              <a:ext uri="{FF2B5EF4-FFF2-40B4-BE49-F238E27FC236}">
                <a16:creationId xmlns:a16="http://schemas.microsoft.com/office/drawing/2014/main" id="{282D86E7-98CB-1A49-96C7-F178D19B9F15}"/>
              </a:ext>
            </a:extLst>
          </p:cNvPr>
          <p:cNvSpPr/>
          <p:nvPr/>
        </p:nvSpPr>
        <p:spPr>
          <a:xfrm>
            <a:off x="657000" y="5094000"/>
            <a:ext cx="7155000" cy="24069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5" name="Gerade Verbindung 74">
            <a:extLst>
              <a:ext uri="{FF2B5EF4-FFF2-40B4-BE49-F238E27FC236}">
                <a16:creationId xmlns:a16="http://schemas.microsoft.com/office/drawing/2014/main" id="{F884318D-26BD-7E49-87C3-EB4BAAEBE1C6}"/>
              </a:ext>
            </a:extLst>
          </p:cNvPr>
          <p:cNvCxnSpPr>
            <a:cxnSpLocks/>
          </p:cNvCxnSpPr>
          <p:nvPr/>
        </p:nvCxnSpPr>
        <p:spPr>
          <a:xfrm flipH="1">
            <a:off x="3672000" y="3620116"/>
            <a:ext cx="548136" cy="0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>
            <a:extLst>
              <a:ext uri="{FF2B5EF4-FFF2-40B4-BE49-F238E27FC236}">
                <a16:creationId xmlns:a16="http://schemas.microsoft.com/office/drawing/2014/main" id="{C48BFEB1-A823-8248-8390-45D5835BD606}"/>
              </a:ext>
            </a:extLst>
          </p:cNvPr>
          <p:cNvCxnSpPr>
            <a:cxnSpLocks/>
          </p:cNvCxnSpPr>
          <p:nvPr/>
        </p:nvCxnSpPr>
        <p:spPr>
          <a:xfrm flipH="1">
            <a:off x="3672000" y="2895099"/>
            <a:ext cx="572627" cy="0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>
            <a:extLst>
              <a:ext uri="{FF2B5EF4-FFF2-40B4-BE49-F238E27FC236}">
                <a16:creationId xmlns:a16="http://schemas.microsoft.com/office/drawing/2014/main" id="{4E013910-73E5-7340-8DF4-3A9059E41A35}"/>
              </a:ext>
            </a:extLst>
          </p:cNvPr>
          <p:cNvCxnSpPr>
            <a:cxnSpLocks/>
          </p:cNvCxnSpPr>
          <p:nvPr/>
        </p:nvCxnSpPr>
        <p:spPr>
          <a:xfrm flipH="1">
            <a:off x="3672000" y="2212803"/>
            <a:ext cx="548136" cy="0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>
            <a:extLst>
              <a:ext uri="{FF2B5EF4-FFF2-40B4-BE49-F238E27FC236}">
                <a16:creationId xmlns:a16="http://schemas.microsoft.com/office/drawing/2014/main" id="{32BDAA53-5B0E-5649-929F-8F57D7FECC97}"/>
              </a:ext>
            </a:extLst>
          </p:cNvPr>
          <p:cNvSpPr txBox="1"/>
          <p:nvPr/>
        </p:nvSpPr>
        <p:spPr>
          <a:xfrm>
            <a:off x="368352" y="5510165"/>
            <a:ext cx="8118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Die Mitimpedanz kann auch durch die Betriebsimpedanz berechnet werden.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93AC4C1A-6B44-3747-8AD8-933755F6CD0E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Symmetrische Impedanzen von Betriebsmitteln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BD9DD469-D8DB-AC49-AF9E-6258BDDEC7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910436" y="1067661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884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ADA4E90-CBBB-6F4E-9E68-28F7FF5B98DB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Symmetrische Impedanzen von Betriebsmitteln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4E42DF34-F35F-EE45-9B6C-A08261831055}"/>
              </a:ext>
            </a:extLst>
          </p:cNvPr>
          <p:cNvSpPr txBox="1">
            <a:spLocks/>
          </p:cNvSpPr>
          <p:nvPr/>
        </p:nvSpPr>
        <p:spPr>
          <a:xfrm>
            <a:off x="350136" y="995637"/>
            <a:ext cx="7740000" cy="634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Messung der Gegenimpedanz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EA6201A-9C96-A145-B7C2-525A7E98020A}"/>
              </a:ext>
            </a:extLst>
          </p:cNvPr>
          <p:cNvSpPr/>
          <p:nvPr/>
        </p:nvSpPr>
        <p:spPr>
          <a:xfrm>
            <a:off x="5840136" y="1873192"/>
            <a:ext cx="1485000" cy="32208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53856B7A-3A35-BC44-8A4A-ED34A3478509}"/>
              </a:ext>
            </a:extLst>
          </p:cNvPr>
          <p:cNvCxnSpPr>
            <a:cxnSpLocks/>
          </p:cNvCxnSpPr>
          <p:nvPr/>
        </p:nvCxnSpPr>
        <p:spPr>
          <a:xfrm>
            <a:off x="1827000" y="2214000"/>
            <a:ext cx="4013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402096F7-65E3-7540-BA52-E118A65CD347}"/>
              </a:ext>
            </a:extLst>
          </p:cNvPr>
          <p:cNvCxnSpPr>
            <a:cxnSpLocks/>
          </p:cNvCxnSpPr>
          <p:nvPr/>
        </p:nvCxnSpPr>
        <p:spPr>
          <a:xfrm>
            <a:off x="3132000" y="2889000"/>
            <a:ext cx="2708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289CF30-DDC0-EE47-838D-82491EF0296A}"/>
              </a:ext>
            </a:extLst>
          </p:cNvPr>
          <p:cNvCxnSpPr>
            <a:cxnSpLocks/>
          </p:cNvCxnSpPr>
          <p:nvPr/>
        </p:nvCxnSpPr>
        <p:spPr>
          <a:xfrm flipV="1">
            <a:off x="3132000" y="3609000"/>
            <a:ext cx="2708136" cy="6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40AE737-9BD9-3443-BD17-C92D96C93E9A}"/>
              </a:ext>
            </a:extLst>
          </p:cNvPr>
          <p:cNvSpPr/>
          <p:nvPr/>
        </p:nvSpPr>
        <p:spPr>
          <a:xfrm>
            <a:off x="1300693" y="1939038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5F1E44-BADF-3A4F-A18C-1FA0499C6416}"/>
              </a:ext>
            </a:extLst>
          </p:cNvPr>
          <p:cNvSpPr/>
          <p:nvPr/>
        </p:nvSpPr>
        <p:spPr>
          <a:xfrm>
            <a:off x="1300693" y="263819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223223-1A11-244F-8883-F225BC70EBF4}"/>
              </a:ext>
            </a:extLst>
          </p:cNvPr>
          <p:cNvSpPr/>
          <p:nvPr/>
        </p:nvSpPr>
        <p:spPr>
          <a:xfrm>
            <a:off x="1300693" y="3339000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73FE8AA5-B3F3-4D46-A2F6-9E9F14885745}"/>
              </a:ext>
            </a:extLst>
          </p:cNvPr>
          <p:cNvCxnSpPr>
            <a:cxnSpLocks/>
          </p:cNvCxnSpPr>
          <p:nvPr/>
        </p:nvCxnSpPr>
        <p:spPr>
          <a:xfrm>
            <a:off x="772361" y="2233192"/>
            <a:ext cx="528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433995EE-63C7-374A-BC7E-594330B45A0C}"/>
              </a:ext>
            </a:extLst>
          </p:cNvPr>
          <p:cNvCxnSpPr>
            <a:cxnSpLocks/>
          </p:cNvCxnSpPr>
          <p:nvPr/>
        </p:nvCxnSpPr>
        <p:spPr>
          <a:xfrm>
            <a:off x="772361" y="2908192"/>
            <a:ext cx="528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E3ADA131-096D-C04E-ACA4-D69375051C9C}"/>
              </a:ext>
            </a:extLst>
          </p:cNvPr>
          <p:cNvCxnSpPr>
            <a:cxnSpLocks/>
          </p:cNvCxnSpPr>
          <p:nvPr/>
        </p:nvCxnSpPr>
        <p:spPr>
          <a:xfrm>
            <a:off x="772361" y="3638851"/>
            <a:ext cx="528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0D27ECA-6963-B746-85EE-1D9843C7E0E1}"/>
                  </a:ext>
                </a:extLst>
              </p:cNvPr>
              <p:cNvSpPr txBox="1"/>
              <p:nvPr/>
            </p:nvSpPr>
            <p:spPr>
              <a:xfrm>
                <a:off x="1363456" y="1939038"/>
                <a:ext cx="36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0D27ECA-6963-B746-85EE-1D9843C7E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56" y="1939038"/>
                <a:ext cx="360000" cy="523220"/>
              </a:xfrm>
              <a:prstGeom prst="rect">
                <a:avLst/>
              </a:prstGeom>
              <a:blipFill>
                <a:blip r:embed="rId5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30D9B6F9-EAED-EE40-90F4-C49C5C33FC1F}"/>
                  </a:ext>
                </a:extLst>
              </p:cNvPr>
              <p:cNvSpPr txBox="1"/>
              <p:nvPr/>
            </p:nvSpPr>
            <p:spPr>
              <a:xfrm>
                <a:off x="1363456" y="2638192"/>
                <a:ext cx="36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30D9B6F9-EAED-EE40-90F4-C49C5C33F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56" y="2638192"/>
                <a:ext cx="360000" cy="523220"/>
              </a:xfrm>
              <a:prstGeom prst="rect">
                <a:avLst/>
              </a:prstGeom>
              <a:blipFill>
                <a:blip r:embed="rId5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7009BFDC-2C83-6A41-B99D-1DEC2E77E91B}"/>
                  </a:ext>
                </a:extLst>
              </p:cNvPr>
              <p:cNvSpPr txBox="1"/>
              <p:nvPr/>
            </p:nvSpPr>
            <p:spPr>
              <a:xfrm>
                <a:off x="1380746" y="3320566"/>
                <a:ext cx="36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7009BFDC-2C83-6A41-B99D-1DEC2E77E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746" y="3320566"/>
                <a:ext cx="360000" cy="523220"/>
              </a:xfrm>
              <a:prstGeom prst="rect">
                <a:avLst/>
              </a:prstGeom>
              <a:blipFill>
                <a:blip r:embed="rId6"/>
                <a:stretch>
                  <a:fillRect r="-137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6A2AAD3E-3B71-F445-9DE6-8A4704991D58}"/>
              </a:ext>
            </a:extLst>
          </p:cNvPr>
          <p:cNvCxnSpPr>
            <a:cxnSpLocks/>
          </p:cNvCxnSpPr>
          <p:nvPr/>
        </p:nvCxnSpPr>
        <p:spPr>
          <a:xfrm flipV="1">
            <a:off x="772361" y="2223079"/>
            <a:ext cx="0" cy="1415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DC834EE6-3800-C34C-B85B-357FD6F71703}"/>
              </a:ext>
            </a:extLst>
          </p:cNvPr>
          <p:cNvCxnSpPr>
            <a:cxnSpLocks/>
          </p:cNvCxnSpPr>
          <p:nvPr/>
        </p:nvCxnSpPr>
        <p:spPr>
          <a:xfrm>
            <a:off x="657000" y="5094000"/>
            <a:ext cx="715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DD2B3768-42D6-F545-A511-783BB5FA76CA}"/>
                  </a:ext>
                </a:extLst>
              </p:cNvPr>
              <p:cNvSpPr txBox="1"/>
              <p:nvPr/>
            </p:nvSpPr>
            <p:spPr>
              <a:xfrm>
                <a:off x="3132000" y="3946939"/>
                <a:ext cx="360000" cy="4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DD2B3768-42D6-F545-A511-783BB5FA7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000" y="3946939"/>
                <a:ext cx="360000" cy="464871"/>
              </a:xfrm>
              <a:prstGeom prst="rect">
                <a:avLst/>
              </a:prstGeom>
              <a:blipFill>
                <a:blip r:embed="rId7"/>
                <a:stretch>
                  <a:fillRect r="-137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CC47BADA-1425-DD4D-99DE-52D0D41CDBEC}"/>
                  </a:ext>
                </a:extLst>
              </p:cNvPr>
              <p:cNvSpPr txBox="1"/>
              <p:nvPr/>
            </p:nvSpPr>
            <p:spPr>
              <a:xfrm>
                <a:off x="3918828" y="3671156"/>
                <a:ext cx="360000" cy="4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CC47BADA-1425-DD4D-99DE-52D0D41CD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28" y="3671156"/>
                <a:ext cx="360000" cy="4648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E1C00999-3F1A-2F49-8971-AD9DF909A774}"/>
                  </a:ext>
                </a:extLst>
              </p:cNvPr>
              <p:cNvSpPr txBox="1"/>
              <p:nvPr/>
            </p:nvSpPr>
            <p:spPr>
              <a:xfrm>
                <a:off x="4500228" y="928259"/>
                <a:ext cx="1453692" cy="845937"/>
              </a:xfrm>
              <a:prstGeom prst="rect">
                <a:avLst/>
              </a:prstGeom>
              <a:noFill/>
              <a:ln w="28575">
                <a:solidFill>
                  <a:srgbClr val="E6331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ba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bar>
                        </m:num>
                        <m:den>
                          <m:bar>
                            <m:bar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bar>
                        </m:den>
                      </m:f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E1C00999-3F1A-2F49-8971-AD9DF909A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228" y="928259"/>
                <a:ext cx="1453692" cy="8459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E6331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feld 53">
            <a:extLst>
              <a:ext uri="{FF2B5EF4-FFF2-40B4-BE49-F238E27FC236}">
                <a16:creationId xmlns:a16="http://schemas.microsoft.com/office/drawing/2014/main" id="{651AB718-CAF1-6A4C-A582-32BAE111446E}"/>
              </a:ext>
            </a:extLst>
          </p:cNvPr>
          <p:cNvSpPr txBox="1"/>
          <p:nvPr/>
        </p:nvSpPr>
        <p:spPr>
          <a:xfrm>
            <a:off x="6034649" y="2879331"/>
            <a:ext cx="174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Betriebs-mittel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D7AF5A7F-7B73-8742-84C4-2943D170485E}"/>
                  </a:ext>
                </a:extLst>
              </p:cNvPr>
              <p:cNvSpPr txBox="1"/>
              <p:nvPr/>
            </p:nvSpPr>
            <p:spPr>
              <a:xfrm>
                <a:off x="1690129" y="1683550"/>
                <a:ext cx="777567" cy="46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D7AF5A7F-7B73-8742-84C4-2943D1704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129" y="1683550"/>
                <a:ext cx="777567" cy="4664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35EA1211-4887-CD40-8164-BCF63E7FBE5C}"/>
                  </a:ext>
                </a:extLst>
              </p:cNvPr>
              <p:cNvSpPr txBox="1"/>
              <p:nvPr/>
            </p:nvSpPr>
            <p:spPr>
              <a:xfrm>
                <a:off x="1738470" y="3101403"/>
                <a:ext cx="777567" cy="46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000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000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35EA1211-4887-CD40-8164-BCF63E7FB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70" y="3101403"/>
                <a:ext cx="777567" cy="4664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A70D0AEF-220B-DC46-94AD-12B7F450B708}"/>
                  </a:ext>
                </a:extLst>
              </p:cNvPr>
              <p:cNvSpPr txBox="1"/>
              <p:nvPr/>
            </p:nvSpPr>
            <p:spPr>
              <a:xfrm>
                <a:off x="1739863" y="2364929"/>
                <a:ext cx="777567" cy="46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000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400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A70D0AEF-220B-DC46-94AD-12B7F450B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863" y="2364929"/>
                <a:ext cx="777567" cy="4664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Gerade Verbindung 64">
            <a:extLst>
              <a:ext uri="{FF2B5EF4-FFF2-40B4-BE49-F238E27FC236}">
                <a16:creationId xmlns:a16="http://schemas.microsoft.com/office/drawing/2014/main" id="{A7EBB703-6ABF-0D4D-9732-874ACDDC0F51}"/>
              </a:ext>
            </a:extLst>
          </p:cNvPr>
          <p:cNvCxnSpPr>
            <a:cxnSpLocks/>
          </p:cNvCxnSpPr>
          <p:nvPr/>
        </p:nvCxnSpPr>
        <p:spPr>
          <a:xfrm flipV="1">
            <a:off x="3611007" y="3843786"/>
            <a:ext cx="0" cy="1160214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>
            <a:extLst>
              <a:ext uri="{FF2B5EF4-FFF2-40B4-BE49-F238E27FC236}">
                <a16:creationId xmlns:a16="http://schemas.microsoft.com/office/drawing/2014/main" id="{282D86E7-98CB-1A49-96C7-F178D19B9F15}"/>
              </a:ext>
            </a:extLst>
          </p:cNvPr>
          <p:cNvSpPr/>
          <p:nvPr/>
        </p:nvSpPr>
        <p:spPr>
          <a:xfrm>
            <a:off x="657000" y="5094000"/>
            <a:ext cx="7155000" cy="24069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5" name="Gerade Verbindung 74">
            <a:extLst>
              <a:ext uri="{FF2B5EF4-FFF2-40B4-BE49-F238E27FC236}">
                <a16:creationId xmlns:a16="http://schemas.microsoft.com/office/drawing/2014/main" id="{F884318D-26BD-7E49-87C3-EB4BAAEBE1C6}"/>
              </a:ext>
            </a:extLst>
          </p:cNvPr>
          <p:cNvCxnSpPr>
            <a:cxnSpLocks/>
          </p:cNvCxnSpPr>
          <p:nvPr/>
        </p:nvCxnSpPr>
        <p:spPr>
          <a:xfrm flipH="1">
            <a:off x="3672000" y="3620116"/>
            <a:ext cx="548136" cy="0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>
            <a:extLst>
              <a:ext uri="{FF2B5EF4-FFF2-40B4-BE49-F238E27FC236}">
                <a16:creationId xmlns:a16="http://schemas.microsoft.com/office/drawing/2014/main" id="{C48BFEB1-A823-8248-8390-45D5835BD606}"/>
              </a:ext>
            </a:extLst>
          </p:cNvPr>
          <p:cNvCxnSpPr>
            <a:cxnSpLocks/>
          </p:cNvCxnSpPr>
          <p:nvPr/>
        </p:nvCxnSpPr>
        <p:spPr>
          <a:xfrm flipH="1">
            <a:off x="3672000" y="2897677"/>
            <a:ext cx="552118" cy="0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>
            <a:extLst>
              <a:ext uri="{FF2B5EF4-FFF2-40B4-BE49-F238E27FC236}">
                <a16:creationId xmlns:a16="http://schemas.microsoft.com/office/drawing/2014/main" id="{4E013910-73E5-7340-8DF4-3A9059E41A35}"/>
              </a:ext>
            </a:extLst>
          </p:cNvPr>
          <p:cNvCxnSpPr>
            <a:cxnSpLocks/>
          </p:cNvCxnSpPr>
          <p:nvPr/>
        </p:nvCxnSpPr>
        <p:spPr>
          <a:xfrm flipH="1">
            <a:off x="3672000" y="2214000"/>
            <a:ext cx="585000" cy="0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916F5212-4C1F-0C49-80D0-48EF87233D37}"/>
              </a:ext>
            </a:extLst>
          </p:cNvPr>
          <p:cNvSpPr txBox="1"/>
          <p:nvPr/>
        </p:nvSpPr>
        <p:spPr>
          <a:xfrm>
            <a:off x="368352" y="5510165"/>
            <a:ext cx="811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In “ruhenden“ Betriebsmittel (Leitungen, Transformatoren,...) gilt: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8F93C00F-AE79-3E40-A2F3-54DDB20E17A7}"/>
                  </a:ext>
                </a:extLst>
              </p:cNvPr>
              <p:cNvSpPr txBox="1"/>
              <p:nvPr/>
            </p:nvSpPr>
            <p:spPr>
              <a:xfrm>
                <a:off x="3627000" y="5958496"/>
                <a:ext cx="1266642" cy="464871"/>
              </a:xfrm>
              <a:prstGeom prst="rect">
                <a:avLst/>
              </a:prstGeom>
              <a:noFill/>
              <a:ln w="28575">
                <a:solidFill>
                  <a:srgbClr val="E6331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ba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bar>
                      <m:bar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e>
                    </m:bar>
                  </m:oMath>
                </a14:m>
                <a:r>
                  <a:rPr lang="de-DE" sz="2000" dirty="0"/>
                  <a:t> </a:t>
                </a:r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8F93C00F-AE79-3E40-A2F3-54DDB20E1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000" y="5958496"/>
                <a:ext cx="1266642" cy="4648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8575">
                <a:solidFill>
                  <a:srgbClr val="E6331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061F57D5-3E6F-F14B-B260-94A65DAFF1B7}"/>
              </a:ext>
            </a:extLst>
          </p:cNvPr>
          <p:cNvCxnSpPr>
            <a:cxnSpLocks/>
          </p:cNvCxnSpPr>
          <p:nvPr/>
        </p:nvCxnSpPr>
        <p:spPr>
          <a:xfrm>
            <a:off x="1840693" y="2897677"/>
            <a:ext cx="528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370A283D-C47C-1B45-ADCB-527C6252D0AC}"/>
              </a:ext>
            </a:extLst>
          </p:cNvPr>
          <p:cNvCxnSpPr>
            <a:cxnSpLocks/>
          </p:cNvCxnSpPr>
          <p:nvPr/>
        </p:nvCxnSpPr>
        <p:spPr>
          <a:xfrm>
            <a:off x="1827000" y="3638305"/>
            <a:ext cx="528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B5D3501E-5D42-B74E-9864-FDCA50C5D260}"/>
              </a:ext>
            </a:extLst>
          </p:cNvPr>
          <p:cNvCxnSpPr>
            <a:cxnSpLocks/>
          </p:cNvCxnSpPr>
          <p:nvPr/>
        </p:nvCxnSpPr>
        <p:spPr>
          <a:xfrm flipV="1">
            <a:off x="2346516" y="2889000"/>
            <a:ext cx="785484" cy="749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307B0771-245B-9948-802E-5C0622104AEB}"/>
              </a:ext>
            </a:extLst>
          </p:cNvPr>
          <p:cNvCxnSpPr>
            <a:cxnSpLocks/>
          </p:cNvCxnSpPr>
          <p:nvPr/>
        </p:nvCxnSpPr>
        <p:spPr>
          <a:xfrm>
            <a:off x="2346516" y="2891941"/>
            <a:ext cx="785484" cy="7170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482976E1-347C-FE4E-96B0-2FE6E168F8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10409" y="1050193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03858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4E42DF34-F35F-EE45-9B6C-A08261831055}"/>
              </a:ext>
            </a:extLst>
          </p:cNvPr>
          <p:cNvSpPr txBox="1">
            <a:spLocks/>
          </p:cNvSpPr>
          <p:nvPr/>
        </p:nvSpPr>
        <p:spPr>
          <a:xfrm>
            <a:off x="350136" y="995637"/>
            <a:ext cx="7740000" cy="634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Messung der Nullimpedanz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EA6201A-9C96-A145-B7C2-525A7E98020A}"/>
              </a:ext>
            </a:extLst>
          </p:cNvPr>
          <p:cNvSpPr/>
          <p:nvPr/>
        </p:nvSpPr>
        <p:spPr>
          <a:xfrm>
            <a:off x="5840136" y="1873192"/>
            <a:ext cx="1485000" cy="32208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53856B7A-3A35-BC44-8A4A-ED34A3478509}"/>
              </a:ext>
            </a:extLst>
          </p:cNvPr>
          <p:cNvCxnSpPr>
            <a:cxnSpLocks/>
          </p:cNvCxnSpPr>
          <p:nvPr/>
        </p:nvCxnSpPr>
        <p:spPr>
          <a:xfrm>
            <a:off x="1827000" y="2214000"/>
            <a:ext cx="4013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402096F7-65E3-7540-BA52-E118A65CD347}"/>
              </a:ext>
            </a:extLst>
          </p:cNvPr>
          <p:cNvCxnSpPr>
            <a:cxnSpLocks/>
          </p:cNvCxnSpPr>
          <p:nvPr/>
        </p:nvCxnSpPr>
        <p:spPr>
          <a:xfrm flipV="1">
            <a:off x="2232000" y="2889001"/>
            <a:ext cx="3608136" cy="86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289CF30-DDC0-EE47-838D-82491EF0296A}"/>
              </a:ext>
            </a:extLst>
          </p:cNvPr>
          <p:cNvCxnSpPr>
            <a:cxnSpLocks/>
          </p:cNvCxnSpPr>
          <p:nvPr/>
        </p:nvCxnSpPr>
        <p:spPr>
          <a:xfrm>
            <a:off x="2232000" y="3609000"/>
            <a:ext cx="3608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40AE737-9BD9-3443-BD17-C92D96C93E9A}"/>
              </a:ext>
            </a:extLst>
          </p:cNvPr>
          <p:cNvSpPr/>
          <p:nvPr/>
        </p:nvSpPr>
        <p:spPr>
          <a:xfrm>
            <a:off x="1300693" y="1939038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73FE8AA5-B3F3-4D46-A2F6-9E9F14885745}"/>
              </a:ext>
            </a:extLst>
          </p:cNvPr>
          <p:cNvCxnSpPr>
            <a:cxnSpLocks/>
          </p:cNvCxnSpPr>
          <p:nvPr/>
        </p:nvCxnSpPr>
        <p:spPr>
          <a:xfrm>
            <a:off x="772361" y="2233192"/>
            <a:ext cx="528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433995EE-63C7-374A-BC7E-594330B45A0C}"/>
              </a:ext>
            </a:extLst>
          </p:cNvPr>
          <p:cNvCxnSpPr>
            <a:cxnSpLocks/>
          </p:cNvCxnSpPr>
          <p:nvPr/>
        </p:nvCxnSpPr>
        <p:spPr>
          <a:xfrm flipV="1">
            <a:off x="772361" y="2233192"/>
            <a:ext cx="0" cy="28608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0D27ECA-6963-B746-85EE-1D9843C7E0E1}"/>
                  </a:ext>
                </a:extLst>
              </p:cNvPr>
              <p:cNvSpPr txBox="1"/>
              <p:nvPr/>
            </p:nvSpPr>
            <p:spPr>
              <a:xfrm>
                <a:off x="1363456" y="1939038"/>
                <a:ext cx="36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0D27ECA-6963-B746-85EE-1D9843C7E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56" y="1939038"/>
                <a:ext cx="360000" cy="523220"/>
              </a:xfrm>
              <a:prstGeom prst="rect">
                <a:avLst/>
              </a:prstGeom>
              <a:blipFill>
                <a:blip r:embed="rId5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6A2AAD3E-3B71-F445-9DE6-8A4704991D58}"/>
              </a:ext>
            </a:extLst>
          </p:cNvPr>
          <p:cNvCxnSpPr>
            <a:cxnSpLocks/>
          </p:cNvCxnSpPr>
          <p:nvPr/>
        </p:nvCxnSpPr>
        <p:spPr>
          <a:xfrm flipV="1">
            <a:off x="2232000" y="2214000"/>
            <a:ext cx="0" cy="1415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DC834EE6-3800-C34C-B85B-357FD6F71703}"/>
              </a:ext>
            </a:extLst>
          </p:cNvPr>
          <p:cNvCxnSpPr>
            <a:cxnSpLocks/>
          </p:cNvCxnSpPr>
          <p:nvPr/>
        </p:nvCxnSpPr>
        <p:spPr>
          <a:xfrm>
            <a:off x="657000" y="5094000"/>
            <a:ext cx="715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DD2B3768-42D6-F545-A511-783BB5FA76CA}"/>
                  </a:ext>
                </a:extLst>
              </p:cNvPr>
              <p:cNvSpPr txBox="1"/>
              <p:nvPr/>
            </p:nvSpPr>
            <p:spPr>
              <a:xfrm>
                <a:off x="2544500" y="3927287"/>
                <a:ext cx="360000" cy="4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DD2B3768-42D6-F545-A511-783BB5FA7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500" y="3927287"/>
                <a:ext cx="360000" cy="464871"/>
              </a:xfrm>
              <a:prstGeom prst="rect">
                <a:avLst/>
              </a:prstGeom>
              <a:blipFill>
                <a:blip r:embed="rId6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CC47BADA-1425-DD4D-99DE-52D0D41CDBEC}"/>
                  </a:ext>
                </a:extLst>
              </p:cNvPr>
              <p:cNvSpPr txBox="1"/>
              <p:nvPr/>
            </p:nvSpPr>
            <p:spPr>
              <a:xfrm>
                <a:off x="3918828" y="3671156"/>
                <a:ext cx="360000" cy="4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CC47BADA-1425-DD4D-99DE-52D0D41CD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28" y="3671156"/>
                <a:ext cx="360000" cy="4648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E1C00999-3F1A-2F49-8971-AD9DF909A774}"/>
                  </a:ext>
                </a:extLst>
              </p:cNvPr>
              <p:cNvSpPr txBox="1"/>
              <p:nvPr/>
            </p:nvSpPr>
            <p:spPr>
              <a:xfrm>
                <a:off x="4500228" y="928259"/>
                <a:ext cx="1453692" cy="845937"/>
              </a:xfrm>
              <a:prstGeom prst="rect">
                <a:avLst/>
              </a:prstGeom>
              <a:noFill/>
              <a:ln w="28575">
                <a:solidFill>
                  <a:srgbClr val="E6331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ba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bar>
                        </m:num>
                        <m:den>
                          <m:bar>
                            <m:bar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bar>
                        </m:den>
                      </m:f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E1C00999-3F1A-2F49-8971-AD9DF909A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228" y="928259"/>
                <a:ext cx="1453692" cy="8459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E6331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feld 53">
            <a:extLst>
              <a:ext uri="{FF2B5EF4-FFF2-40B4-BE49-F238E27FC236}">
                <a16:creationId xmlns:a16="http://schemas.microsoft.com/office/drawing/2014/main" id="{651AB718-CAF1-6A4C-A582-32BAE111446E}"/>
              </a:ext>
            </a:extLst>
          </p:cNvPr>
          <p:cNvSpPr txBox="1"/>
          <p:nvPr/>
        </p:nvSpPr>
        <p:spPr>
          <a:xfrm>
            <a:off x="6034649" y="2879331"/>
            <a:ext cx="174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Betriebs-mittel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D7AF5A7F-7B73-8742-84C4-2943D170485E}"/>
                  </a:ext>
                </a:extLst>
              </p:cNvPr>
              <p:cNvSpPr txBox="1"/>
              <p:nvPr/>
            </p:nvSpPr>
            <p:spPr>
              <a:xfrm>
                <a:off x="1690129" y="1683550"/>
                <a:ext cx="777567" cy="46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D7AF5A7F-7B73-8742-84C4-2943D1704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129" y="1683550"/>
                <a:ext cx="777567" cy="4664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Gerade Verbindung 64">
            <a:extLst>
              <a:ext uri="{FF2B5EF4-FFF2-40B4-BE49-F238E27FC236}">
                <a16:creationId xmlns:a16="http://schemas.microsoft.com/office/drawing/2014/main" id="{A7EBB703-6ABF-0D4D-9732-874ACDDC0F51}"/>
              </a:ext>
            </a:extLst>
          </p:cNvPr>
          <p:cNvCxnSpPr>
            <a:cxnSpLocks/>
          </p:cNvCxnSpPr>
          <p:nvPr/>
        </p:nvCxnSpPr>
        <p:spPr>
          <a:xfrm flipV="1">
            <a:off x="3042000" y="3843786"/>
            <a:ext cx="0" cy="1160214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>
            <a:extLst>
              <a:ext uri="{FF2B5EF4-FFF2-40B4-BE49-F238E27FC236}">
                <a16:creationId xmlns:a16="http://schemas.microsoft.com/office/drawing/2014/main" id="{282D86E7-98CB-1A49-96C7-F178D19B9F15}"/>
              </a:ext>
            </a:extLst>
          </p:cNvPr>
          <p:cNvSpPr/>
          <p:nvPr/>
        </p:nvSpPr>
        <p:spPr>
          <a:xfrm>
            <a:off x="657000" y="5094000"/>
            <a:ext cx="7155000" cy="24069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5" name="Gerade Verbindung 74">
            <a:extLst>
              <a:ext uri="{FF2B5EF4-FFF2-40B4-BE49-F238E27FC236}">
                <a16:creationId xmlns:a16="http://schemas.microsoft.com/office/drawing/2014/main" id="{F884318D-26BD-7E49-87C3-EB4BAAEBE1C6}"/>
              </a:ext>
            </a:extLst>
          </p:cNvPr>
          <p:cNvCxnSpPr>
            <a:cxnSpLocks/>
          </p:cNvCxnSpPr>
          <p:nvPr/>
        </p:nvCxnSpPr>
        <p:spPr>
          <a:xfrm flipH="1">
            <a:off x="3663864" y="3609000"/>
            <a:ext cx="548136" cy="0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>
            <a:extLst>
              <a:ext uri="{FF2B5EF4-FFF2-40B4-BE49-F238E27FC236}">
                <a16:creationId xmlns:a16="http://schemas.microsoft.com/office/drawing/2014/main" id="{C48BFEB1-A823-8248-8390-45D5835BD606}"/>
              </a:ext>
            </a:extLst>
          </p:cNvPr>
          <p:cNvCxnSpPr>
            <a:cxnSpLocks/>
          </p:cNvCxnSpPr>
          <p:nvPr/>
        </p:nvCxnSpPr>
        <p:spPr>
          <a:xfrm flipH="1">
            <a:off x="3627000" y="2889000"/>
            <a:ext cx="597118" cy="8677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>
            <a:extLst>
              <a:ext uri="{FF2B5EF4-FFF2-40B4-BE49-F238E27FC236}">
                <a16:creationId xmlns:a16="http://schemas.microsoft.com/office/drawing/2014/main" id="{4E013910-73E5-7340-8DF4-3A9059E41A35}"/>
              </a:ext>
            </a:extLst>
          </p:cNvPr>
          <p:cNvCxnSpPr>
            <a:cxnSpLocks/>
          </p:cNvCxnSpPr>
          <p:nvPr/>
        </p:nvCxnSpPr>
        <p:spPr>
          <a:xfrm flipH="1">
            <a:off x="3644760" y="2214000"/>
            <a:ext cx="548136" cy="0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7D285000-FB88-1F48-9ADD-F8F653E7A91F}"/>
              </a:ext>
            </a:extLst>
          </p:cNvPr>
          <p:cNvCxnSpPr>
            <a:cxnSpLocks/>
          </p:cNvCxnSpPr>
          <p:nvPr/>
        </p:nvCxnSpPr>
        <p:spPr>
          <a:xfrm>
            <a:off x="772361" y="3519000"/>
            <a:ext cx="0" cy="617027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ADFE840F-FC15-6046-A24A-847B70500873}"/>
                  </a:ext>
                </a:extLst>
              </p:cNvPr>
              <p:cNvSpPr txBox="1"/>
              <p:nvPr/>
            </p:nvSpPr>
            <p:spPr>
              <a:xfrm>
                <a:off x="877932" y="3594482"/>
                <a:ext cx="360000" cy="4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ADFE840F-FC15-6046-A24A-847B70500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32" y="3594482"/>
                <a:ext cx="360000" cy="464871"/>
              </a:xfrm>
              <a:prstGeom prst="rect">
                <a:avLst/>
              </a:prstGeom>
              <a:blipFill>
                <a:blip r:embed="rId10"/>
                <a:stretch>
                  <a:fillRect r="-344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feld 40">
            <a:extLst>
              <a:ext uri="{FF2B5EF4-FFF2-40B4-BE49-F238E27FC236}">
                <a16:creationId xmlns:a16="http://schemas.microsoft.com/office/drawing/2014/main" id="{11D1FC4F-8A8E-2248-841F-3DBE6BE74525}"/>
              </a:ext>
            </a:extLst>
          </p:cNvPr>
          <p:cNvSpPr txBox="1"/>
          <p:nvPr/>
        </p:nvSpPr>
        <p:spPr>
          <a:xfrm>
            <a:off x="368352" y="5510165"/>
            <a:ext cx="8118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Die Nullimpedanz kann durch individuelle Gleichungen oder durch Näherungen aus Tabellenbüchern bestimmt werden.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8A66B50B-3A35-B04E-BAAE-1FF1F19E8E4C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Symmetrische Impedanzen von Betriebsmitteln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1274A8CF-E14C-1C40-939A-204F1D7561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80600" y="870750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87363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4E42DF34-F35F-EE45-9B6C-A08261831055}"/>
              </a:ext>
            </a:extLst>
          </p:cNvPr>
          <p:cNvSpPr txBox="1">
            <a:spLocks/>
          </p:cNvSpPr>
          <p:nvPr/>
        </p:nvSpPr>
        <p:spPr>
          <a:xfrm>
            <a:off x="454500" y="949042"/>
            <a:ext cx="7740000" cy="5314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A03131F-5668-404A-B53B-9D9716C2AB46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Diagonalkomponenten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189F98F-D24B-BE41-8499-AC5A055C7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50" y="956305"/>
            <a:ext cx="7327050" cy="214139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C9630B7-E526-FC46-822F-31877A698E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650" y="3090439"/>
            <a:ext cx="9007349" cy="3248552"/>
          </a:xfrm>
          <a:prstGeom prst="rect">
            <a:avLst/>
          </a:prstGeom>
        </p:spPr>
      </p:pic>
      <p:pic>
        <p:nvPicPr>
          <p:cNvPr id="7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C796702D-5EB3-034B-8745-C997C4256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5950" y="956305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6343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4E42DF34-F35F-EE45-9B6C-A08261831055}"/>
              </a:ext>
            </a:extLst>
          </p:cNvPr>
          <p:cNvSpPr txBox="1">
            <a:spLocks/>
          </p:cNvSpPr>
          <p:nvPr/>
        </p:nvSpPr>
        <p:spPr>
          <a:xfrm>
            <a:off x="454500" y="949042"/>
            <a:ext cx="7740000" cy="5314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A03131F-5668-404A-B53B-9D9716C2AB46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Zweiachsenkomponenten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4E4984-4F11-394A-9379-11126C177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" y="1656946"/>
            <a:ext cx="9144000" cy="208647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A6B774E-355B-0743-B823-9DCDC14CA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895" y="4108220"/>
            <a:ext cx="9144000" cy="2052269"/>
          </a:xfrm>
          <a:prstGeom prst="rect">
            <a:avLst/>
          </a:prstGeom>
        </p:spPr>
      </p:pic>
      <p:pic>
        <p:nvPicPr>
          <p:cNvPr id="8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48A0C4C9-780D-8E42-A813-685734C76A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0295" y="932116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88772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">
            <a:extLst>
              <a:ext uri="{FF2B5EF4-FFF2-40B4-BE49-F238E27FC236}">
                <a16:creationId xmlns:a16="http://schemas.microsoft.com/office/drawing/2014/main" id="{BA9A3222-2376-0E43-939D-F057CEB6B49B}"/>
              </a:ext>
            </a:extLst>
          </p:cNvPr>
          <p:cNvSpPr txBox="1">
            <a:spLocks/>
          </p:cNvSpPr>
          <p:nvPr/>
        </p:nvSpPr>
        <p:spPr>
          <a:xfrm>
            <a:off x="3177000" y="2214000"/>
            <a:ext cx="5343332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3600" dirty="0"/>
              <a:t>Vielen Dank!</a:t>
            </a:r>
          </a:p>
        </p:txBody>
      </p:sp>
      <p:pic>
        <p:nvPicPr>
          <p:cNvPr id="6" name="Bild 32">
            <a:extLst>
              <a:ext uri="{FF2B5EF4-FFF2-40B4-BE49-F238E27FC236}">
                <a16:creationId xmlns:a16="http://schemas.microsoft.com/office/drawing/2014/main" id="{73B8F8A8-7FAF-2F42-AD26-B80B59291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4" r="20074"/>
          <a:stretch>
            <a:fillRect/>
          </a:stretch>
        </p:blipFill>
        <p:spPr bwMode="auto">
          <a:xfrm>
            <a:off x="342001" y="3249001"/>
            <a:ext cx="3870000" cy="282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EDF89D5B-103C-5A4A-95AD-C76AF49A1DD6}"/>
              </a:ext>
            </a:extLst>
          </p:cNvPr>
          <p:cNvSpPr txBox="1">
            <a:spLocks/>
          </p:cNvSpPr>
          <p:nvPr/>
        </p:nvSpPr>
        <p:spPr>
          <a:xfrm>
            <a:off x="4527001" y="3249001"/>
            <a:ext cx="3420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2000" dirty="0"/>
              <a:t>Jens Teuscher (Dr.-Ing.)</a:t>
            </a:r>
          </a:p>
          <a:p>
            <a:pPr fontAlgn="auto">
              <a:spcAft>
                <a:spcPts val="0"/>
              </a:spcAft>
              <a:buClr>
                <a:srgbClr val="E63312"/>
              </a:buClr>
            </a:pPr>
            <a:endParaRPr lang="de-DE" sz="2000" dirty="0"/>
          </a:p>
        </p:txBody>
      </p:sp>
      <p:sp>
        <p:nvSpPr>
          <p:cNvPr id="9" name="Shape 5201">
            <a:extLst>
              <a:ext uri="{FF2B5EF4-FFF2-40B4-BE49-F238E27FC236}">
                <a16:creationId xmlns:a16="http://schemas.microsoft.com/office/drawing/2014/main" id="{F3AB4021-3D25-934B-B2E4-C33C20B03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001" y="3699001"/>
            <a:ext cx="4374574" cy="1485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Technische Universität Chemnitz</a:t>
            </a:r>
          </a:p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Fakultät für Elektrotechnik und Informationstechnik</a:t>
            </a:r>
          </a:p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Professur Energie- und Hochspannungstechnik</a:t>
            </a:r>
          </a:p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09107 Chemnitz</a:t>
            </a:r>
          </a:p>
        </p:txBody>
      </p:sp>
      <p:sp>
        <p:nvSpPr>
          <p:cNvPr id="10" name="Shape 5201">
            <a:extLst>
              <a:ext uri="{FF2B5EF4-FFF2-40B4-BE49-F238E27FC236}">
                <a16:creationId xmlns:a16="http://schemas.microsoft.com/office/drawing/2014/main" id="{80514078-D6DC-7341-8556-7AD4F5E5194E}"/>
              </a:ext>
            </a:extLst>
          </p:cNvPr>
          <p:cNvSpPr txBox="1">
            <a:spLocks/>
          </p:cNvSpPr>
          <p:nvPr/>
        </p:nvSpPr>
        <p:spPr>
          <a:xfrm>
            <a:off x="4617000" y="5581638"/>
            <a:ext cx="5517501" cy="68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1pPr>
            <a:lvl2pPr indent="2286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2pPr>
            <a:lvl3pPr indent="4572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3pPr>
            <a:lvl4pPr indent="6858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4pPr>
            <a:lvl5pPr indent="9144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5pPr>
            <a:lvl6pPr indent="11430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6pPr>
            <a:lvl7pPr indent="13716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7pPr>
            <a:lvl8pPr indent="16002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8pPr>
            <a:lvl9pPr indent="18288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9pPr>
          </a:lstStyle>
          <a:p>
            <a:pPr algn="l">
              <a:spcAft>
                <a:spcPts val="640"/>
              </a:spcAft>
              <a:tabLst>
                <a:tab pos="230282" algn="l"/>
              </a:tabLst>
            </a:pP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E-Mail:		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jens.teuscher@etit.tu-chemnitz.de</a:t>
            </a:r>
            <a:endParaRPr lang="it-IT" sz="1600" dirty="0">
              <a:solidFill>
                <a:schemeClr val="bg1">
                  <a:lumMod val="1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l">
              <a:spcAft>
                <a:spcPts val="640"/>
              </a:spcAft>
              <a:tabLst>
                <a:tab pos="230282" algn="l"/>
              </a:tabLst>
            </a:pP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Telefon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:	+49 (0) 371 531 - 37752</a:t>
            </a:r>
          </a:p>
        </p:txBody>
      </p:sp>
      <p:pic>
        <p:nvPicPr>
          <p:cNvPr id="8" name="Bild 4" descr="Bild1.jpg">
            <a:extLst>
              <a:ext uri="{FF2B5EF4-FFF2-40B4-BE49-F238E27FC236}">
                <a16:creationId xmlns:a16="http://schemas.microsoft.com/office/drawing/2014/main" id="{C01A4062-518D-8C42-9BEA-67F75CED0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00"/>
            <a:ext cx="9144000" cy="1170000"/>
          </a:xfrm>
          <a:prstGeom prst="rect">
            <a:avLst/>
          </a:prstGeom>
        </p:spPr>
      </p:pic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D28D396C-E9A5-A643-A2AB-363140E5E6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13932" y="2206863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2983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ADA4E90-CBBB-6F4E-9E68-28F7FF5B98DB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Komponentensysteme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5DEB195-821E-4145-93D9-6FF1ACC4B9A7}"/>
              </a:ext>
            </a:extLst>
          </p:cNvPr>
          <p:cNvCxnSpPr>
            <a:cxnSpLocks/>
          </p:cNvCxnSpPr>
          <p:nvPr/>
        </p:nvCxnSpPr>
        <p:spPr>
          <a:xfrm>
            <a:off x="1917000" y="3048494"/>
            <a:ext cx="135000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08E45910-6286-3244-8B4A-453FF1857019}"/>
              </a:ext>
            </a:extLst>
          </p:cNvPr>
          <p:cNvCxnSpPr>
            <a:cxnSpLocks/>
          </p:cNvCxnSpPr>
          <p:nvPr/>
        </p:nvCxnSpPr>
        <p:spPr>
          <a:xfrm flipH="1">
            <a:off x="1224672" y="3048493"/>
            <a:ext cx="676800" cy="11700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E05A559-F627-C949-8FF7-B4A928285A83}"/>
              </a:ext>
            </a:extLst>
          </p:cNvPr>
          <p:cNvCxnSpPr>
            <a:cxnSpLocks/>
          </p:cNvCxnSpPr>
          <p:nvPr/>
        </p:nvCxnSpPr>
        <p:spPr>
          <a:xfrm flipH="1" flipV="1">
            <a:off x="1243674" y="1878493"/>
            <a:ext cx="676800" cy="11700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61B8E0AC-D52A-404A-8BCB-2B30344790F0}"/>
              </a:ext>
            </a:extLst>
          </p:cNvPr>
          <p:cNvCxnSpPr>
            <a:cxnSpLocks/>
          </p:cNvCxnSpPr>
          <p:nvPr/>
        </p:nvCxnSpPr>
        <p:spPr>
          <a:xfrm>
            <a:off x="6417000" y="3058869"/>
            <a:ext cx="1350000" cy="0"/>
          </a:xfrm>
          <a:prstGeom prst="straightConnector1">
            <a:avLst/>
          </a:prstGeom>
          <a:ln w="57150">
            <a:solidFill>
              <a:srgbClr val="E633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FFCBD810-F9CB-7442-8ECB-541BF1B4B8D9}"/>
              </a:ext>
            </a:extLst>
          </p:cNvPr>
          <p:cNvCxnSpPr>
            <a:cxnSpLocks/>
          </p:cNvCxnSpPr>
          <p:nvPr/>
        </p:nvCxnSpPr>
        <p:spPr>
          <a:xfrm flipH="1">
            <a:off x="5742000" y="3048494"/>
            <a:ext cx="676800" cy="1170000"/>
          </a:xfrm>
          <a:prstGeom prst="straightConnector1">
            <a:avLst/>
          </a:prstGeom>
          <a:ln w="57150">
            <a:solidFill>
              <a:srgbClr val="E633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57FEAEE2-A17F-4643-9BFD-4FB4CB1973A7}"/>
              </a:ext>
            </a:extLst>
          </p:cNvPr>
          <p:cNvCxnSpPr>
            <a:cxnSpLocks/>
          </p:cNvCxnSpPr>
          <p:nvPr/>
        </p:nvCxnSpPr>
        <p:spPr>
          <a:xfrm flipH="1" flipV="1">
            <a:off x="6417000" y="2058494"/>
            <a:ext cx="3474" cy="1000374"/>
          </a:xfrm>
          <a:prstGeom prst="straightConnector1">
            <a:avLst/>
          </a:prstGeom>
          <a:ln w="57150">
            <a:solidFill>
              <a:srgbClr val="E633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C61ECBD0-AD94-3341-A0DF-3D009E9E593C}"/>
                  </a:ext>
                </a:extLst>
              </p:cNvPr>
              <p:cNvSpPr txBox="1"/>
              <p:nvPr/>
            </p:nvSpPr>
            <p:spPr>
              <a:xfrm>
                <a:off x="2558256" y="2519654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C61ECBD0-AD94-3341-A0DF-3D009E9E5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256" y="2519654"/>
                <a:ext cx="1035000" cy="427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7CFE5106-2BFA-8240-9ADA-1A6B6A3799E3}"/>
                  </a:ext>
                </a:extLst>
              </p:cNvPr>
              <p:cNvSpPr txBox="1"/>
              <p:nvPr/>
            </p:nvSpPr>
            <p:spPr>
              <a:xfrm>
                <a:off x="1243674" y="3674245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7CFE5106-2BFA-8240-9ADA-1A6B6A379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674" y="3674245"/>
                <a:ext cx="1035000" cy="427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1C46A8C3-B289-F74E-968D-08511005709D}"/>
                  </a:ext>
                </a:extLst>
              </p:cNvPr>
              <p:cNvSpPr txBox="1"/>
              <p:nvPr/>
            </p:nvSpPr>
            <p:spPr>
              <a:xfrm>
                <a:off x="1224672" y="1854158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1C46A8C3-B289-F74E-968D-085110057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672" y="1854158"/>
                <a:ext cx="1035000" cy="4276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0C392C0A-59D4-A045-AF52-2B3654C0EDD8}"/>
                  </a:ext>
                </a:extLst>
              </p:cNvPr>
              <p:cNvSpPr txBox="1"/>
              <p:nvPr/>
            </p:nvSpPr>
            <p:spPr>
              <a:xfrm>
                <a:off x="7249500" y="2432381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0C392C0A-59D4-A045-AF52-2B3654C0E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00" y="2432381"/>
                <a:ext cx="1035000" cy="4276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E16A4C1F-B659-EE43-A5D9-77C84F4DBBA1}"/>
                  </a:ext>
                </a:extLst>
              </p:cNvPr>
              <p:cNvSpPr txBox="1"/>
              <p:nvPr/>
            </p:nvSpPr>
            <p:spPr>
              <a:xfrm>
                <a:off x="5740326" y="3682690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E16A4C1F-B659-EE43-A5D9-77C84F4DB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26" y="3682690"/>
                <a:ext cx="1035000" cy="4276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B2EFD7AE-27E7-0141-A4F9-88089FC52299}"/>
                  </a:ext>
                </a:extLst>
              </p:cNvPr>
              <p:cNvSpPr txBox="1"/>
              <p:nvPr/>
            </p:nvSpPr>
            <p:spPr>
              <a:xfrm>
                <a:off x="6214500" y="2027190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B2EFD7AE-27E7-0141-A4F9-88089FC52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500" y="2027190"/>
                <a:ext cx="1035000" cy="4276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hteck 56">
            <a:extLst>
              <a:ext uri="{FF2B5EF4-FFF2-40B4-BE49-F238E27FC236}">
                <a16:creationId xmlns:a16="http://schemas.microsoft.com/office/drawing/2014/main" id="{4C08E17F-491A-6544-BD8D-C9CB897D71EA}"/>
              </a:ext>
            </a:extLst>
          </p:cNvPr>
          <p:cNvSpPr/>
          <p:nvPr/>
        </p:nvSpPr>
        <p:spPr>
          <a:xfrm>
            <a:off x="456174" y="1178999"/>
            <a:ext cx="3645000" cy="49938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chemeClr val="bg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Symmetrisches System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7582DFF1-C6AB-7A4F-B045-8E8CC11CF64F}"/>
              </a:ext>
            </a:extLst>
          </p:cNvPr>
          <p:cNvSpPr/>
          <p:nvPr/>
        </p:nvSpPr>
        <p:spPr>
          <a:xfrm>
            <a:off x="4909500" y="1179000"/>
            <a:ext cx="3645000" cy="49938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E6331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Unsymmetrisches System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F1CCEE0A-D511-6944-A55D-B41E388F08D8}"/>
                  </a:ext>
                </a:extLst>
              </p:cNvPr>
              <p:cNvSpPr txBox="1"/>
              <p:nvPr/>
            </p:nvSpPr>
            <p:spPr>
              <a:xfrm>
                <a:off x="726454" y="4413039"/>
                <a:ext cx="4183046" cy="539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40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de-DE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de-DE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  <m:r>
                        <a:rPr lang="de-DE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F1CCEE0A-D511-6944-A55D-B41E388F0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54" y="4413039"/>
                <a:ext cx="4183046" cy="5395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6B98AF64-92DB-DE48-AC79-F0AEE8E58D22}"/>
                  </a:ext>
                </a:extLst>
              </p:cNvPr>
              <p:cNvSpPr/>
              <p:nvPr/>
            </p:nvSpPr>
            <p:spPr>
              <a:xfrm>
                <a:off x="1377000" y="5189527"/>
                <a:ext cx="8117328" cy="1295234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2200" dirty="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Symmetrische Komponenten – Komponentenindizes: 0, +, -</a:t>
                </a:r>
              </a:p>
              <a:p>
                <a:r>
                  <a:rPr lang="de-DE" sz="2200" dirty="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Diagonalkomponenten – Komponentenindizes:  0, </a:t>
                </a:r>
                <a14:m>
                  <m:oMath xmlns:m="http://schemas.openxmlformats.org/officeDocument/2006/math">
                    <m:r>
                      <a:rPr lang="de-DE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de-DE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de-DE" sz="2200" dirty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  <a:p>
                <a:r>
                  <a:rPr lang="de-DE" sz="2200" dirty="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Zweiachsenkomponenten – Komponentenindizes: 0, d, </a:t>
                </a:r>
                <a:r>
                  <a:rPr lang="de-DE" sz="2200" dirty="0" err="1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q</a:t>
                </a:r>
                <a:endParaRPr lang="de-DE" sz="2200" dirty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mc:Choice>
        <mc:Fallback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6B98AF64-92DB-DE48-AC79-F0AEE8E58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00" y="5189527"/>
                <a:ext cx="8117328" cy="1295234"/>
              </a:xfrm>
              <a:prstGeom prst="rect">
                <a:avLst/>
              </a:prstGeom>
              <a:blipFill>
                <a:blip r:embed="rId11"/>
                <a:stretch>
                  <a:fillRect l="-938" b="-97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094CBFB9-2069-5D4A-BE1C-8B28EC58D1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58784" y="3717798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3708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ADA4E90-CBBB-6F4E-9E68-28F7FF5B98DB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Symmetrische Komponenten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platzhalter 1">
                <a:extLst>
                  <a:ext uri="{FF2B5EF4-FFF2-40B4-BE49-F238E27FC236}">
                    <a16:creationId xmlns:a16="http://schemas.microsoft.com/office/drawing/2014/main" id="{4E42DF34-F35F-EE45-9B6C-A082618310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500" y="949042"/>
                <a:ext cx="7740000" cy="27049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fontAlgn="auto">
                  <a:spcAft>
                    <a:spcPts val="0"/>
                  </a:spcAft>
                  <a:buClr>
                    <a:srgbClr val="E63312"/>
                  </a:buClr>
                  <a:buFont typeface="Wingdings" pitchFamily="2" charset="2"/>
                  <a:buChar char="Ø"/>
                </a:pPr>
                <a:r>
                  <a:rPr lang="de-DE" dirty="0"/>
                  <a:t>Zerlegung des unsymmetrischen Drehstromsystems in drei symmetrische Systeme (</a:t>
                </a:r>
                <a:r>
                  <a:rPr lang="de-DE" cap="small" dirty="0" err="1"/>
                  <a:t>Fortescue</a:t>
                </a:r>
                <a:r>
                  <a:rPr lang="de-DE" dirty="0"/>
                  <a:t> 1918 )</a:t>
                </a:r>
              </a:p>
              <a:p>
                <a:pPr marL="800100" lvl="1" indent="-342900" fontAlgn="auto">
                  <a:spcAft>
                    <a:spcPts val="0"/>
                  </a:spcAft>
                  <a:buClr>
                    <a:srgbClr val="E63312"/>
                  </a:buClr>
                  <a:buFont typeface="Wingdings" pitchFamily="2" charset="2"/>
                  <a:buChar char="Ø"/>
                </a:pPr>
                <a:r>
                  <a:rPr lang="de-DE" sz="2400" dirty="0">
                    <a:solidFill>
                      <a:srgbClr val="E63312"/>
                    </a:solidFill>
                  </a:rPr>
                  <a:t>Mitsystem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de-DE" sz="2400" i="1" smtClean="0">
                            <a:solidFill>
                              <a:srgbClr val="E6331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sz="2400" i="1" smtClean="0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e>
                    </m:bar>
                    <m:r>
                      <a:rPr lang="de-DE" sz="2400" b="0" i="0" smtClean="0">
                        <a:solidFill>
                          <a:srgbClr val="E63312"/>
                        </a:solidFill>
                        <a:latin typeface="Cambria Math" panose="02040503050406030204" pitchFamily="18" charset="0"/>
                      </a:rPr>
                      <m:t>            (</m:t>
                    </m:r>
                    <m:bar>
                      <m:barPr>
                        <m:ctrlPr>
                          <a:rPr lang="de-DE" sz="2400" i="1">
                            <a:solidFill>
                              <a:srgbClr val="E6331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bar>
                    <m:r>
                      <a:rPr lang="de-DE" sz="2400" b="0" i="1" smtClean="0">
                        <a:solidFill>
                          <a:srgbClr val="E63312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ctrlPr>
                          <a:rPr lang="de-DE" sz="2400" i="1">
                            <a:solidFill>
                              <a:srgbClr val="E6331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bar>
                    <m:r>
                      <a:rPr lang="de-DE" sz="2400" b="0" i="1" smtClean="0">
                        <a:solidFill>
                          <a:srgbClr val="E63312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ctrlPr>
                          <a:rPr lang="de-DE" sz="2400" i="1">
                            <a:solidFill>
                              <a:srgbClr val="E6331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b>
                        </m:sSub>
                      </m:e>
                    </m:bar>
                  </m:oMath>
                </a14:m>
                <a:r>
                  <a:rPr lang="de-DE" sz="2400" dirty="0">
                    <a:solidFill>
                      <a:srgbClr val="E63312"/>
                    </a:solidFill>
                  </a:rPr>
                  <a:t>)</a:t>
                </a:r>
              </a:p>
              <a:p>
                <a:pPr marL="800100" lvl="1" indent="-342900" fontAlgn="auto">
                  <a:spcAft>
                    <a:spcPts val="0"/>
                  </a:spcAft>
                  <a:buClr>
                    <a:srgbClr val="E63312"/>
                  </a:buClr>
                  <a:buFont typeface="Wingdings" pitchFamily="2" charset="2"/>
                  <a:buChar char="Ø"/>
                </a:pPr>
                <a:r>
                  <a:rPr lang="de-DE" sz="2400" dirty="0">
                    <a:solidFill>
                      <a:srgbClr val="E63312"/>
                    </a:solidFill>
                  </a:rPr>
                  <a:t>Gegensystem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de-DE" sz="2400" i="1">
                            <a:solidFill>
                              <a:srgbClr val="E6331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bar>
                    <m:r>
                      <a:rPr lang="de-DE" sz="2400" b="0" i="0" smtClean="0">
                        <a:solidFill>
                          <a:srgbClr val="E6331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 dirty="0">
                    <a:solidFill>
                      <a:srgbClr val="E6331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rgbClr val="E63312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de-DE" sz="2400">
                        <a:solidFill>
                          <a:srgbClr val="E63312"/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de-DE" sz="2400" i="1">
                            <a:solidFill>
                              <a:srgbClr val="E6331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  <m:r>
                      <a:rPr lang="de-DE" sz="2400" i="1">
                        <a:solidFill>
                          <a:srgbClr val="E63312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ctrlPr>
                          <a:rPr lang="de-DE" sz="2400" i="1">
                            <a:solidFill>
                              <a:srgbClr val="E6331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bar>
                    <m:r>
                      <a:rPr lang="de-DE" sz="2400" i="1">
                        <a:solidFill>
                          <a:srgbClr val="E63312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ctrlPr>
                          <a:rPr lang="de-DE" sz="2400" i="1">
                            <a:solidFill>
                              <a:srgbClr val="E6331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400" b="0" i="1" smtClean="0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bar>
                  </m:oMath>
                </a14:m>
                <a:r>
                  <a:rPr lang="de-DE" sz="2400" dirty="0">
                    <a:solidFill>
                      <a:srgbClr val="E63312"/>
                    </a:solidFill>
                  </a:rPr>
                  <a:t>)</a:t>
                </a:r>
              </a:p>
              <a:p>
                <a:pPr marL="800100" lvl="1" indent="-342900" fontAlgn="auto">
                  <a:spcAft>
                    <a:spcPts val="0"/>
                  </a:spcAft>
                  <a:buClr>
                    <a:srgbClr val="E63312"/>
                  </a:buClr>
                  <a:buFont typeface="Wingdings" pitchFamily="2" charset="2"/>
                  <a:buChar char="Ø"/>
                </a:pPr>
                <a:r>
                  <a:rPr lang="de-DE" sz="2400" dirty="0">
                    <a:solidFill>
                      <a:srgbClr val="E63312"/>
                    </a:solidFill>
                  </a:rPr>
                  <a:t>Nullsystem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de-DE" sz="2400" i="1">
                            <a:solidFill>
                              <a:srgbClr val="E6331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0  </m:t>
                            </m:r>
                          </m:sub>
                        </m:sSub>
                      </m:e>
                    </m:bar>
                    <m:r>
                      <a:rPr lang="de-DE" sz="2400" b="0" i="0" smtClean="0">
                        <a:solidFill>
                          <a:srgbClr val="E63312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de-DE" sz="2400">
                        <a:solidFill>
                          <a:srgbClr val="E63312"/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de-DE" sz="2400" i="1">
                            <a:solidFill>
                              <a:srgbClr val="E6331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400" b="0" i="1" smtClean="0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400" i="1">
                                <a:solidFill>
                                  <a:srgbClr val="E6331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bar>
                    <m:r>
                      <m:rPr>
                        <m:nor/>
                      </m:rPr>
                      <a:rPr lang="de-DE" sz="2400" dirty="0">
                        <a:solidFill>
                          <a:srgbClr val="E63312"/>
                        </a:solidFill>
                      </a:rPr>
                      <m:t>)</m:t>
                    </m:r>
                  </m:oMath>
                </a14:m>
                <a:endParaRPr lang="de-DE" sz="2400" dirty="0">
                  <a:solidFill>
                    <a:srgbClr val="E63312"/>
                  </a:solidFill>
                </a:endParaRPr>
              </a:p>
              <a:p>
                <a:pPr marL="800100" lvl="1" indent="-342900" fontAlgn="auto">
                  <a:spcAft>
                    <a:spcPts val="0"/>
                  </a:spcAft>
                  <a:buClr>
                    <a:srgbClr val="E63312"/>
                  </a:buClr>
                  <a:buFont typeface="Wingdings" pitchFamily="2" charset="2"/>
                  <a:buChar char="Ø"/>
                </a:pPr>
                <a:endParaRPr lang="de-DE" sz="2400" dirty="0">
                  <a:solidFill>
                    <a:srgbClr val="E63312"/>
                  </a:solidFill>
                </a:endParaRPr>
              </a:p>
              <a:p>
                <a:pPr marL="342900" indent="-342900" fontAlgn="auto">
                  <a:spcAft>
                    <a:spcPts val="0"/>
                  </a:spcAft>
                  <a:buClr>
                    <a:srgbClr val="E63312"/>
                  </a:buClr>
                  <a:buFont typeface="Wingdings" pitchFamily="2" charset="2"/>
                  <a:buChar char="Ø"/>
                </a:pPr>
                <a:r>
                  <a:rPr lang="de-DE" dirty="0"/>
                  <a:t>Bildungsvorschrift</a:t>
                </a:r>
              </a:p>
            </p:txBody>
          </p:sp>
        </mc:Choice>
        <mc:Fallback>
          <p:sp>
            <p:nvSpPr>
              <p:cNvPr id="25" name="Textplatzhalter 1">
                <a:extLst>
                  <a:ext uri="{FF2B5EF4-FFF2-40B4-BE49-F238E27FC236}">
                    <a16:creationId xmlns:a16="http://schemas.microsoft.com/office/drawing/2014/main" id="{4E42DF34-F35F-EE45-9B6C-A08261831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0" y="949042"/>
                <a:ext cx="7740000" cy="2704958"/>
              </a:xfrm>
              <a:prstGeom prst="rect">
                <a:avLst/>
              </a:prstGeom>
              <a:blipFill>
                <a:blip r:embed="rId7"/>
                <a:stretch>
                  <a:fillRect l="-985" t="-3738" b="-9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platzhalter 1">
                <a:extLst>
                  <a:ext uri="{FF2B5EF4-FFF2-40B4-BE49-F238E27FC236}">
                    <a16:creationId xmlns:a16="http://schemas.microsoft.com/office/drawing/2014/main" id="{80E7D7DA-0FA5-934B-9A31-A2239712DD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00" y="4644000"/>
                <a:ext cx="4275000" cy="117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  <a:buClr>
                    <a:srgbClr val="E6331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ar>
                                  <m:bar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de-DE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</m:m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bar>
                                  <m:bar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p>
                                      <m:sSupPr>
                                        <m:ctrlPr>
                                          <a:rPr lang="de-DE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ba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p>
                                      <m:sSup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bar>
                              </m:e>
                              <m:e>
                                <m:bar>
                                  <m:bar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ar>
                                  <m:bar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  <a:p>
                <a:pPr fontAlgn="auto">
                  <a:spcAft>
                    <a:spcPts val="0"/>
                  </a:spcAft>
                  <a:buClr>
                    <a:srgbClr val="E63312"/>
                  </a:buClr>
                </a:pPr>
                <a:endParaRPr lang="de-DE" dirty="0"/>
              </a:p>
            </p:txBody>
          </p:sp>
        </mc:Choice>
        <mc:Fallback xmlns="">
          <p:sp>
            <p:nvSpPr>
              <p:cNvPr id="17" name="Textplatzhalter 1">
                <a:extLst>
                  <a:ext uri="{FF2B5EF4-FFF2-40B4-BE49-F238E27FC236}">
                    <a16:creationId xmlns:a16="http://schemas.microsoft.com/office/drawing/2014/main" id="{80E7D7DA-0FA5-934B-9A31-A2239712D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0" y="4644000"/>
                <a:ext cx="4275000" cy="1170000"/>
              </a:xfrm>
              <a:prstGeom prst="rect">
                <a:avLst/>
              </a:prstGeom>
              <a:blipFill>
                <a:blip r:embed="rId8"/>
                <a:stretch>
                  <a:fillRect t="-2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83155229-695E-B147-9777-095F692BBD02}"/>
              </a:ext>
            </a:extLst>
          </p:cNvPr>
          <p:cNvSpPr/>
          <p:nvPr/>
        </p:nvSpPr>
        <p:spPr>
          <a:xfrm>
            <a:off x="1081300" y="3744000"/>
            <a:ext cx="2211400" cy="495000"/>
          </a:xfrm>
          <a:prstGeom prst="rect">
            <a:avLst/>
          </a:prstGeom>
          <a:noFill/>
          <a:ln w="38100">
            <a:solidFill>
              <a:srgbClr val="E63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Transformation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FDF6F10-01D3-584F-BF7E-6ED299C6B70E}"/>
              </a:ext>
            </a:extLst>
          </p:cNvPr>
          <p:cNvSpPr/>
          <p:nvPr/>
        </p:nvSpPr>
        <p:spPr>
          <a:xfrm>
            <a:off x="5960600" y="3744000"/>
            <a:ext cx="2391400" cy="495000"/>
          </a:xfrm>
          <a:prstGeom prst="rect">
            <a:avLst/>
          </a:prstGeom>
          <a:noFill/>
          <a:ln w="38100">
            <a:solidFill>
              <a:srgbClr val="E63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Rücktransformation</a:t>
            </a:r>
          </a:p>
        </p:txBody>
      </p:sp>
      <p:sp>
        <p:nvSpPr>
          <p:cNvPr id="2" name="Geschweifte Klammer rechts 1">
            <a:extLst>
              <a:ext uri="{FF2B5EF4-FFF2-40B4-BE49-F238E27FC236}">
                <a16:creationId xmlns:a16="http://schemas.microsoft.com/office/drawing/2014/main" id="{E5B47B8F-8CC8-BE4D-88C8-8B108A32C14A}"/>
              </a:ext>
            </a:extLst>
          </p:cNvPr>
          <p:cNvSpPr/>
          <p:nvPr/>
        </p:nvSpPr>
        <p:spPr>
          <a:xfrm rot="5400000">
            <a:off x="2282784" y="5054884"/>
            <a:ext cx="250800" cy="17690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5EF8F49-C9AE-A446-8F78-774D5366DB8F}"/>
              </a:ext>
            </a:extLst>
          </p:cNvPr>
          <p:cNvSpPr/>
          <p:nvPr/>
        </p:nvSpPr>
        <p:spPr>
          <a:xfrm>
            <a:off x="747000" y="5985000"/>
            <a:ext cx="3577500" cy="495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i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</a:t>
            </a:r>
            <a:r>
              <a:rPr lang="de-DE" sz="2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... </a:t>
            </a:r>
            <a:r>
              <a:rPr lang="de-DE" sz="22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Symmetrierungsmatrix</a:t>
            </a:r>
            <a:r>
              <a:rPr lang="de-DE" sz="2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platzhalter 1">
                <a:extLst>
                  <a:ext uri="{FF2B5EF4-FFF2-40B4-BE49-F238E27FC236}">
                    <a16:creationId xmlns:a16="http://schemas.microsoft.com/office/drawing/2014/main" id="{4B1A3ACC-6602-5D42-9E5A-98F9F92660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8900" y="4644000"/>
                <a:ext cx="4275000" cy="117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  <a:buClr>
                    <a:srgbClr val="E6331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ar>
                                  <m:bar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de-DE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</m:m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p>
                                      <m:sSup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bar>
                              </m:e>
                              <m:e>
                                <m:bar>
                                  <m:bar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bar>
                                  <m:bar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bar>
                              </m:e>
                              <m:e>
                                <m:bar>
                                  <m:bar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p>
                                      <m:sSup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ba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ar>
                                  <m:bar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  <a:p>
                <a:pPr fontAlgn="auto">
                  <a:spcAft>
                    <a:spcPts val="0"/>
                  </a:spcAft>
                  <a:buClr>
                    <a:srgbClr val="E63312"/>
                  </a:buClr>
                </a:pPr>
                <a:endParaRPr lang="de-DE" dirty="0"/>
              </a:p>
            </p:txBody>
          </p:sp>
        </mc:Choice>
        <mc:Fallback xmlns="">
          <p:sp>
            <p:nvSpPr>
              <p:cNvPr id="10" name="Textplatzhalter 1">
                <a:extLst>
                  <a:ext uri="{FF2B5EF4-FFF2-40B4-BE49-F238E27FC236}">
                    <a16:creationId xmlns:a16="http://schemas.microsoft.com/office/drawing/2014/main" id="{4B1A3ACC-6602-5D42-9E5A-98F9F9266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900" y="4644000"/>
                <a:ext cx="4275000" cy="1170000"/>
              </a:xfrm>
              <a:prstGeom prst="rect">
                <a:avLst/>
              </a:prstGeom>
              <a:blipFill>
                <a:blip r:embed="rId9"/>
                <a:stretch>
                  <a:fillRect t="-2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eschweifte Klammer rechts 10">
            <a:extLst>
              <a:ext uri="{FF2B5EF4-FFF2-40B4-BE49-F238E27FC236}">
                <a16:creationId xmlns:a16="http://schemas.microsoft.com/office/drawing/2014/main" id="{11A09D82-EB4B-CE40-B1C5-2A9A08F7B730}"/>
              </a:ext>
            </a:extLst>
          </p:cNvPr>
          <p:cNvSpPr/>
          <p:nvPr/>
        </p:nvSpPr>
        <p:spPr>
          <a:xfrm rot="5400000">
            <a:off x="6973707" y="5200707"/>
            <a:ext cx="281586" cy="1395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4C5108B-35D9-8542-BD69-543DE31F7B41}"/>
              </a:ext>
            </a:extLst>
          </p:cNvPr>
          <p:cNvSpPr/>
          <p:nvPr/>
        </p:nvSpPr>
        <p:spPr>
          <a:xfrm>
            <a:off x="5325750" y="5949000"/>
            <a:ext cx="3577500" cy="495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i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</a:t>
            </a:r>
            <a:r>
              <a:rPr lang="de-DE" sz="2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... </a:t>
            </a:r>
            <a:r>
              <a:rPr lang="de-DE" sz="22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Entsymmetrierungsmatrix</a:t>
            </a:r>
            <a:endParaRPr lang="de-DE" sz="2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8BF5C10D-F26A-624D-BF25-240F2C2155AE}"/>
                  </a:ext>
                </a:extLst>
              </p:cNvPr>
              <p:cNvSpPr/>
              <p:nvPr/>
            </p:nvSpPr>
            <p:spPr>
              <a:xfrm>
                <a:off x="3608491" y="3787871"/>
                <a:ext cx="2193750" cy="462900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 Condensed" panose="02000000000000000000" pitchFamily="2" charset="0"/>
                            </a:rPr>
                          </m:ctrlPr>
                        </m:barPr>
                        <m:e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 Condensed" panose="02000000000000000000" pitchFamily="2" charset="0"/>
                            </a:rPr>
                            <m:t>𝑎</m:t>
                          </m:r>
                        </m:e>
                      </m:bar>
                      <m:r>
                        <a:rPr lang="de-DE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120°</m:t>
                          </m:r>
                        </m:sup>
                      </m:sSup>
                    </m:oMath>
                  </m:oMathPara>
                </a14:m>
                <a:endParaRPr lang="de-DE" sz="2200" dirty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8BF5C10D-F26A-624D-BF25-240F2C2155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491" y="3787871"/>
                <a:ext cx="2193750" cy="4629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2F2113AB-FC09-CD41-80AF-221CBF97915B}"/>
              </a:ext>
            </a:extLst>
          </p:cNvPr>
          <p:cNvSpPr/>
          <p:nvPr/>
        </p:nvSpPr>
        <p:spPr>
          <a:xfrm>
            <a:off x="3401999" y="4421771"/>
            <a:ext cx="495001" cy="1392229"/>
          </a:xfrm>
          <a:prstGeom prst="roundRect">
            <a:avLst/>
          </a:prstGeom>
          <a:solidFill>
            <a:srgbClr val="E63312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DFF18B8F-8CB8-744E-8B18-E97B502049CF}"/>
                  </a:ext>
                </a:extLst>
              </p:cNvPr>
              <p:cNvSpPr/>
              <p:nvPr/>
            </p:nvSpPr>
            <p:spPr>
              <a:xfrm>
                <a:off x="1320750" y="4301436"/>
                <a:ext cx="2193750" cy="462900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bar>
                      <m:barPr>
                        <m:ctrlPr>
                          <a:rPr lang="de-D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 Condensed" panose="02000000000000000000" pitchFamily="2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 Condensed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 Condensed" panose="02000000000000000000" pitchFamily="2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 Condensed" panose="02000000000000000000" pitchFamily="2" charset="0"/>
                              </a:rPr>
                              <m:t>𝐿</m:t>
                            </m:r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 Condensed" panose="02000000000000000000" pitchFamily="2" charset="0"/>
                              </a:rPr>
                              <m:t>1</m:t>
                            </m:r>
                          </m:sub>
                        </m:sSub>
                      </m:e>
                    </m:ba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Condensed" panose="02000000000000000000" pitchFamily="2" charset="0"/>
                      </a:rPr>
                      <m:t>  </m:t>
                    </m:r>
                    <m:bar>
                      <m:barPr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 Condensed" panose="02000000000000000000" pitchFamily="2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 Condensed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 Condensed" panose="02000000000000000000" pitchFamily="2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 Condensed" panose="02000000000000000000" pitchFamily="2" charset="0"/>
                              </a:rPr>
                              <m:t>𝐿</m:t>
                            </m:r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 Condensed" panose="02000000000000000000" pitchFamily="2" charset="0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r>
                  <a:rPr lang="de-DE" sz="2000" dirty="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 Condensed" panose="02000000000000000000" pitchFamily="2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 Condensed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 Condensed" panose="02000000000000000000" pitchFamily="2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 Condensed" panose="02000000000000000000" pitchFamily="2" charset="0"/>
                              </a:rPr>
                              <m:t>𝐿</m:t>
                            </m:r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 Condensed" panose="02000000000000000000" pitchFamily="2" charset="0"/>
                              </a:rPr>
                              <m:t>3</m:t>
                            </m:r>
                          </m:sub>
                        </m:sSub>
                      </m:e>
                    </m:bar>
                  </m:oMath>
                </a14:m>
                <a:endParaRPr lang="de-DE" sz="2200" dirty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DFF18B8F-8CB8-744E-8B18-E97B50204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750" y="4301436"/>
                <a:ext cx="2193750" cy="4629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C8740DD8-317A-AF4E-A26A-67ABF07CCDEB}"/>
                  </a:ext>
                </a:extLst>
              </p:cNvPr>
              <p:cNvSpPr txBox="1"/>
              <p:nvPr/>
            </p:nvSpPr>
            <p:spPr>
              <a:xfrm>
                <a:off x="267611" y="4547516"/>
                <a:ext cx="910392" cy="124200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ar>
                                  <m:barPr>
                                    <m:ctrlPr>
                                      <a:rPr lang="de-DE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de-DE" sz="200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de-DE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de-DE" sz="2000" b="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de-DE" sz="2000" b="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de-DE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de-DE" sz="200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de-DE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de-DE" sz="2000" b="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de-DE" sz="2000" b="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de-DE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de-DE" sz="200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de-DE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de-DE" sz="2000" b="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de-DE" sz="2000" b="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C8740DD8-317A-AF4E-A26A-67ABF07CC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11" y="4547516"/>
                <a:ext cx="910392" cy="1242007"/>
              </a:xfrm>
              <a:prstGeom prst="rect">
                <a:avLst/>
              </a:prstGeom>
              <a:blipFill>
                <a:blip r:embed="rId12"/>
                <a:stretch>
                  <a:fillRect r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44177608-EA0A-D14E-8F08-4EF905B07AEB}"/>
              </a:ext>
            </a:extLst>
          </p:cNvPr>
          <p:cNvSpPr/>
          <p:nvPr/>
        </p:nvSpPr>
        <p:spPr>
          <a:xfrm>
            <a:off x="3292700" y="4596470"/>
            <a:ext cx="784300" cy="12420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7C55BB0A-0E7D-4D4B-8313-B529F24608F2}"/>
                  </a:ext>
                </a:extLst>
              </p:cNvPr>
              <p:cNvSpPr txBox="1"/>
              <p:nvPr/>
            </p:nvSpPr>
            <p:spPr>
              <a:xfrm>
                <a:off x="3189525" y="4547516"/>
                <a:ext cx="935443" cy="1242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00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ar>
                                  <m:barPr>
                                    <m:ctrlPr>
                                      <a:rPr lang="de-DE" sz="2000" i="1" smtClean="0">
                                        <a:solidFill>
                                          <a:srgbClr val="E6331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de-DE" sz="200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000" b="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de-DE" sz="2000" b="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de-DE" sz="2000" b="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de-DE" sz="2000" i="1" smtClean="0">
                                        <a:solidFill>
                                          <a:srgbClr val="E6331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de-DE" sz="200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000" b="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de-DE" sz="2000" b="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de-DE" sz="2000" b="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de-DE" sz="2000" i="1" smtClean="0">
                                        <a:solidFill>
                                          <a:srgbClr val="E6331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de-DE" sz="200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000" b="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de-DE" sz="2000" b="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de-DE" sz="2000" b="0" i="1" smtClean="0">
                                            <a:solidFill>
                                              <a:srgbClr val="E6331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ba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7C55BB0A-0E7D-4D4B-8313-B529F2460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525" y="4547516"/>
                <a:ext cx="935443" cy="12420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6C887F2F-F81C-A54D-9961-52115E66F9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74408" y="1503879"/>
            <a:ext cx="812800" cy="812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8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00871B7D-8729-F64E-8618-5CB1B29608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90450" y="2493879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4914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1505 C -0.00451 -0.02986 -0.00816 -0.07476 -0.03142 -0.09212 C -0.05451 -0.10972 -0.14028 -0.08981 -0.14028 -0.08958 L -0.14028 -0.0898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5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54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23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14" grpId="0"/>
      <p:bldP spid="14" grpId="1"/>
      <p:bldP spid="5" grpId="0" animBg="1"/>
      <p:bldP spid="8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0A0053C-7C6F-2B4A-A2EF-4D3AC2FFA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000" y="928419"/>
            <a:ext cx="2970000" cy="1800000"/>
          </a:xfrm>
        </p:spPr>
        <p:txBody>
          <a:bodyPr/>
          <a:lstStyle/>
          <a:p>
            <a:pPr marL="342900" indent="-342900"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Grafische Darstellung des Mitsystems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DA4E90-CBBB-6F4E-9E68-28F7FF5B98DB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Symmetrische Komponenten - Mitsystem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9C8FD61-E0B4-C844-8838-73808FF76611}"/>
              </a:ext>
            </a:extLst>
          </p:cNvPr>
          <p:cNvCxnSpPr>
            <a:cxnSpLocks/>
          </p:cNvCxnSpPr>
          <p:nvPr/>
        </p:nvCxnSpPr>
        <p:spPr>
          <a:xfrm>
            <a:off x="5274907" y="3963144"/>
            <a:ext cx="135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4A29DD5-827A-BB4E-BDF9-8AA196B09304}"/>
              </a:ext>
            </a:extLst>
          </p:cNvPr>
          <p:cNvCxnSpPr>
            <a:cxnSpLocks/>
          </p:cNvCxnSpPr>
          <p:nvPr/>
        </p:nvCxnSpPr>
        <p:spPr>
          <a:xfrm flipH="1">
            <a:off x="4599907" y="3952769"/>
            <a:ext cx="676800" cy="1170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AB7D772-AACE-A64B-9257-E7CF356E64B3}"/>
              </a:ext>
            </a:extLst>
          </p:cNvPr>
          <p:cNvCxnSpPr>
            <a:cxnSpLocks/>
          </p:cNvCxnSpPr>
          <p:nvPr/>
        </p:nvCxnSpPr>
        <p:spPr>
          <a:xfrm flipH="1" flipV="1">
            <a:off x="5274907" y="2962769"/>
            <a:ext cx="3474" cy="1000374"/>
          </a:xfrm>
          <a:prstGeom prst="straightConnector1">
            <a:avLst/>
          </a:prstGeom>
          <a:ln w="57150">
            <a:solidFill>
              <a:srgbClr val="E633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2B93FBCA-A202-144A-8B0F-B192920927F2}"/>
                  </a:ext>
                </a:extLst>
              </p:cNvPr>
              <p:cNvSpPr txBox="1"/>
              <p:nvPr/>
            </p:nvSpPr>
            <p:spPr>
              <a:xfrm>
                <a:off x="5769907" y="3462991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2B93FBCA-A202-144A-8B0F-B19292092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907" y="3462991"/>
                <a:ext cx="1035000" cy="427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F292257-2DEB-C742-BD14-5AF781608978}"/>
                  </a:ext>
                </a:extLst>
              </p:cNvPr>
              <p:cNvSpPr txBox="1"/>
              <p:nvPr/>
            </p:nvSpPr>
            <p:spPr>
              <a:xfrm>
                <a:off x="5072407" y="2708702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F292257-2DEB-C742-BD14-5AF781608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407" y="2708702"/>
                <a:ext cx="1035000" cy="427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58B29446-2EA9-CB4E-A604-C4F79AA8D5AA}"/>
                  </a:ext>
                </a:extLst>
              </p:cNvPr>
              <p:cNvSpPr txBox="1"/>
              <p:nvPr/>
            </p:nvSpPr>
            <p:spPr>
              <a:xfrm>
                <a:off x="4554907" y="4614776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58B29446-2EA9-CB4E-A604-C4F79AA8D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907" y="4614776"/>
                <a:ext cx="1035000" cy="4276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21C69F45-C894-BE44-B716-50A3143A6B59}"/>
                  </a:ext>
                </a:extLst>
              </p:cNvPr>
              <p:cNvSpPr/>
              <p:nvPr/>
            </p:nvSpPr>
            <p:spPr>
              <a:xfrm>
                <a:off x="5457304" y="862248"/>
                <a:ext cx="3979450" cy="462900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 Condensed" panose="02000000000000000000" pitchFamily="2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bar>
                          <m:bar>
                            <m:ba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bar>
                          <m:bar>
                            <m:ba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bar>
                        </m:e>
                      </m:d>
                    </m:oMath>
                  </m:oMathPara>
                </a14:m>
                <a:endParaRPr lang="de-DE" dirty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21C69F45-C894-BE44-B716-50A3143A6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304" y="862248"/>
                <a:ext cx="3979450" cy="462900"/>
              </a:xfrm>
              <a:prstGeom prst="rect">
                <a:avLst/>
              </a:prstGeom>
              <a:blipFill>
                <a:blip r:embed="rId7"/>
                <a:stretch>
                  <a:fillRect t="-10811" b="-2162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6C57FBE-8AF3-B447-BD54-B6BBFAE2C6C8}"/>
              </a:ext>
            </a:extLst>
          </p:cNvPr>
          <p:cNvCxnSpPr>
            <a:cxnSpLocks/>
          </p:cNvCxnSpPr>
          <p:nvPr/>
        </p:nvCxnSpPr>
        <p:spPr>
          <a:xfrm>
            <a:off x="7997406" y="3934152"/>
            <a:ext cx="864000" cy="496800"/>
          </a:xfrm>
          <a:prstGeom prst="straightConnector1">
            <a:avLst/>
          </a:prstGeom>
          <a:ln w="28575">
            <a:solidFill>
              <a:srgbClr val="E6331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8A7E098-9DED-6C42-9BE0-6028C5F835A7}"/>
              </a:ext>
            </a:extLst>
          </p:cNvPr>
          <p:cNvCxnSpPr>
            <a:cxnSpLocks/>
          </p:cNvCxnSpPr>
          <p:nvPr/>
        </p:nvCxnSpPr>
        <p:spPr>
          <a:xfrm flipH="1">
            <a:off x="3034667" y="5582251"/>
            <a:ext cx="676800" cy="117000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7545F954-3C8E-5A41-A212-F746A0BD1D6D}"/>
                  </a:ext>
                </a:extLst>
              </p:cNvPr>
              <p:cNvSpPr txBox="1"/>
              <p:nvPr/>
            </p:nvSpPr>
            <p:spPr>
              <a:xfrm>
                <a:off x="5299981" y="4022214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7545F954-3C8E-5A41-A212-F746A0BD1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981" y="4022214"/>
                <a:ext cx="1035000" cy="4276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44ED85DC-A3DF-774E-98BD-FE5491BAB7A5}"/>
              </a:ext>
            </a:extLst>
          </p:cNvPr>
          <p:cNvCxnSpPr>
            <a:cxnSpLocks/>
          </p:cNvCxnSpPr>
          <p:nvPr/>
        </p:nvCxnSpPr>
        <p:spPr>
          <a:xfrm flipV="1">
            <a:off x="6624907" y="3949218"/>
            <a:ext cx="1353600" cy="958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0538D7C-1890-F74F-AA41-24F2DA5B5EE7}"/>
              </a:ext>
            </a:extLst>
          </p:cNvPr>
          <p:cNvCxnSpPr>
            <a:cxnSpLocks/>
          </p:cNvCxnSpPr>
          <p:nvPr/>
        </p:nvCxnSpPr>
        <p:spPr>
          <a:xfrm flipH="1" flipV="1">
            <a:off x="4578180" y="1806643"/>
            <a:ext cx="676800" cy="117360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526F25BE-DE5A-544E-8318-7860E817BED5}"/>
              </a:ext>
            </a:extLst>
          </p:cNvPr>
          <p:cNvCxnSpPr>
            <a:cxnSpLocks/>
          </p:cNvCxnSpPr>
          <p:nvPr/>
        </p:nvCxnSpPr>
        <p:spPr>
          <a:xfrm flipH="1">
            <a:off x="3711467" y="5115390"/>
            <a:ext cx="864000" cy="496800"/>
          </a:xfrm>
          <a:prstGeom prst="straightConnector1">
            <a:avLst/>
          </a:prstGeom>
          <a:ln w="28575">
            <a:solidFill>
              <a:srgbClr val="E6331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47920617-2E6D-6843-984C-C1A1CE8296BC}"/>
              </a:ext>
            </a:extLst>
          </p:cNvPr>
          <p:cNvCxnSpPr>
            <a:cxnSpLocks/>
          </p:cNvCxnSpPr>
          <p:nvPr/>
        </p:nvCxnSpPr>
        <p:spPr>
          <a:xfrm>
            <a:off x="5274907" y="3986033"/>
            <a:ext cx="3586499" cy="455294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1AF3D290-1822-0F4D-AFEB-30B24DE838A9}"/>
                  </a:ext>
                </a:extLst>
              </p:cNvPr>
              <p:cNvSpPr/>
              <p:nvPr/>
            </p:nvSpPr>
            <p:spPr>
              <a:xfrm>
                <a:off x="5440490" y="1560748"/>
                <a:ext cx="3979450" cy="462900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 Condensed" panose="02000000000000000000" pitchFamily="2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bar>
                          <m:bar>
                            <m:ba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ba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bar>
                          <m:bar>
                            <m:ba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</m:e>
                      </m:d>
                    </m:oMath>
                  </m:oMathPara>
                </a14:m>
                <a:endParaRPr lang="de-DE" dirty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1AF3D290-1822-0F4D-AFEB-30B24DE83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490" y="1560748"/>
                <a:ext cx="3979450" cy="462900"/>
              </a:xfrm>
              <a:prstGeom prst="rect">
                <a:avLst/>
              </a:prstGeom>
              <a:blipFill>
                <a:blip r:embed="rId9"/>
                <a:stretch>
                  <a:fillRect t="-10811" b="-2162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FBA47B4D-0788-3E43-B076-2430372FD984}"/>
                  </a:ext>
                </a:extLst>
              </p:cNvPr>
              <p:cNvSpPr/>
              <p:nvPr/>
            </p:nvSpPr>
            <p:spPr>
              <a:xfrm>
                <a:off x="5440490" y="2150644"/>
                <a:ext cx="3979450" cy="462900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 Condensed" panose="02000000000000000000" pitchFamily="2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ba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bar>
                          <m:bar>
                            <m:ba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bar>
                          <m:bar>
                            <m:ba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</m:e>
                      </m:d>
                    </m:oMath>
                  </m:oMathPara>
                </a14:m>
                <a:endParaRPr lang="de-DE" dirty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FBA47B4D-0788-3E43-B076-2430372FD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490" y="2150644"/>
                <a:ext cx="3979450" cy="462900"/>
              </a:xfrm>
              <a:prstGeom prst="rect">
                <a:avLst/>
              </a:prstGeom>
              <a:blipFill>
                <a:blip r:embed="rId10"/>
                <a:stretch>
                  <a:fillRect t="-7895" b="-1842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F003B5B7-CF87-724C-A33E-45FF07BDA42A}"/>
              </a:ext>
            </a:extLst>
          </p:cNvPr>
          <p:cNvCxnSpPr>
            <a:cxnSpLocks/>
          </p:cNvCxnSpPr>
          <p:nvPr/>
        </p:nvCxnSpPr>
        <p:spPr>
          <a:xfrm>
            <a:off x="5274907" y="3981107"/>
            <a:ext cx="1186988" cy="15548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84E8F8B8-E79B-CC40-9BF8-E61505914FA8}"/>
              </a:ext>
            </a:extLst>
          </p:cNvPr>
          <p:cNvCxnSpPr>
            <a:cxnSpLocks/>
          </p:cNvCxnSpPr>
          <p:nvPr/>
        </p:nvCxnSpPr>
        <p:spPr>
          <a:xfrm flipH="1">
            <a:off x="3070687" y="3963143"/>
            <a:ext cx="2184295" cy="2789108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F933AE45-7125-0840-8922-A9CBF66CF404}"/>
              </a:ext>
            </a:extLst>
          </p:cNvPr>
          <p:cNvCxnSpPr>
            <a:cxnSpLocks/>
          </p:cNvCxnSpPr>
          <p:nvPr/>
        </p:nvCxnSpPr>
        <p:spPr>
          <a:xfrm flipH="1" flipV="1">
            <a:off x="3901103" y="647143"/>
            <a:ext cx="676800" cy="1170000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44A411C0-CA63-F34A-9CC5-42FC06B5FEA3}"/>
              </a:ext>
            </a:extLst>
          </p:cNvPr>
          <p:cNvCxnSpPr>
            <a:cxnSpLocks/>
          </p:cNvCxnSpPr>
          <p:nvPr/>
        </p:nvCxnSpPr>
        <p:spPr>
          <a:xfrm flipH="1" flipV="1">
            <a:off x="3933274" y="686845"/>
            <a:ext cx="1340606" cy="3276298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DC77D19E-BB7E-6547-876E-9D5BD5F4BAEC}"/>
              </a:ext>
            </a:extLst>
          </p:cNvPr>
          <p:cNvCxnSpPr>
            <a:cxnSpLocks/>
          </p:cNvCxnSpPr>
          <p:nvPr/>
        </p:nvCxnSpPr>
        <p:spPr>
          <a:xfrm flipH="1" flipV="1">
            <a:off x="4841650" y="2915819"/>
            <a:ext cx="439442" cy="109517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3516D875-95E9-5F4D-A537-8A81F7ED345C}"/>
              </a:ext>
            </a:extLst>
          </p:cNvPr>
          <p:cNvCxnSpPr>
            <a:cxnSpLocks/>
          </p:cNvCxnSpPr>
          <p:nvPr/>
        </p:nvCxnSpPr>
        <p:spPr>
          <a:xfrm flipH="1">
            <a:off x="4536008" y="3913777"/>
            <a:ext cx="763460" cy="97945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A352777C-2556-8448-B147-2DBDBC6F80AD}"/>
                  </a:ext>
                </a:extLst>
              </p:cNvPr>
              <p:cNvSpPr txBox="1"/>
              <p:nvPr/>
            </p:nvSpPr>
            <p:spPr>
              <a:xfrm>
                <a:off x="4115135" y="3984021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A352777C-2556-8448-B147-2DBDBC6F8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135" y="3984021"/>
                <a:ext cx="1035000" cy="4276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38CABB5D-029F-BD40-BC17-B0F41B451344}"/>
                  </a:ext>
                </a:extLst>
              </p:cNvPr>
              <p:cNvSpPr txBox="1"/>
              <p:nvPr/>
            </p:nvSpPr>
            <p:spPr>
              <a:xfrm>
                <a:off x="4126249" y="3083238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38CABB5D-029F-BD40-BC17-B0F41B451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249" y="3083238"/>
                <a:ext cx="1035000" cy="4276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DAE7E52C-D38C-6C41-A25F-F5AFA41AD0EB}"/>
                  </a:ext>
                </a:extLst>
              </p:cNvPr>
              <p:cNvSpPr txBox="1"/>
              <p:nvPr/>
            </p:nvSpPr>
            <p:spPr>
              <a:xfrm>
                <a:off x="6624907" y="3462991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bar>
                        <m:barPr>
                          <m:ctrlPr>
                            <a:rPr lang="de-DE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DAE7E52C-D38C-6C41-A25F-F5AFA41AD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907" y="3462991"/>
                <a:ext cx="1035000" cy="4276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D37446C3-C3FB-E948-923D-165EE6045F96}"/>
                  </a:ext>
                </a:extLst>
              </p:cNvPr>
              <p:cNvSpPr txBox="1"/>
              <p:nvPr/>
            </p:nvSpPr>
            <p:spPr>
              <a:xfrm>
                <a:off x="8116667" y="3621869"/>
                <a:ext cx="1035000" cy="43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de-DE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bar>
                        <m:barPr>
                          <m:ctrlPr>
                            <a:rPr lang="de-DE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D37446C3-C3FB-E948-923D-165EE6045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667" y="3621869"/>
                <a:ext cx="1035000" cy="4346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F3FF22E6-C3BA-B74B-AE5D-D4E0F68230A2}"/>
                  </a:ext>
                </a:extLst>
              </p:cNvPr>
              <p:cNvSpPr txBox="1"/>
              <p:nvPr/>
            </p:nvSpPr>
            <p:spPr>
              <a:xfrm>
                <a:off x="4253479" y="1045694"/>
                <a:ext cx="1035000" cy="43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de-DE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bar>
                        <m:barPr>
                          <m:ctrlPr>
                            <a:rPr lang="de-DE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F3FF22E6-C3BA-B74B-AE5D-D4E0F6823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479" y="1045694"/>
                <a:ext cx="1035000" cy="43319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C0E04D8F-12E8-ED43-94EB-AE6A62FAA208}"/>
                  </a:ext>
                </a:extLst>
              </p:cNvPr>
              <p:cNvSpPr txBox="1"/>
              <p:nvPr/>
            </p:nvSpPr>
            <p:spPr>
              <a:xfrm>
                <a:off x="4628391" y="1814264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bar>
                        <m:bar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C0E04D8F-12E8-ED43-94EB-AE6A62FAA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391" y="1814264"/>
                <a:ext cx="1035000" cy="42768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C2EB67B1-6F6B-C246-A7BE-BB29925F491E}"/>
                  </a:ext>
                </a:extLst>
              </p:cNvPr>
              <p:cNvSpPr txBox="1"/>
              <p:nvPr/>
            </p:nvSpPr>
            <p:spPr>
              <a:xfrm>
                <a:off x="4019859" y="5239033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bar>
                        <m:barPr>
                          <m:ctrlPr>
                            <a:rPr lang="de-DE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C2EB67B1-6F6B-C246-A7BE-BB29925F4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859" y="5239033"/>
                <a:ext cx="1035000" cy="42768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95694877-07CE-6248-8D1A-F67D04E6240A}"/>
                  </a:ext>
                </a:extLst>
              </p:cNvPr>
              <p:cNvSpPr txBox="1"/>
              <p:nvPr/>
            </p:nvSpPr>
            <p:spPr>
              <a:xfrm>
                <a:off x="2456931" y="5734055"/>
                <a:ext cx="1035000" cy="43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bar>
                        <m:bar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95694877-07CE-6248-8D1A-F67D04E62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931" y="5734055"/>
                <a:ext cx="1035000" cy="43319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2E232746-E7BF-D247-9F3A-EECE9A1FAE4B}"/>
                  </a:ext>
                </a:extLst>
              </p:cNvPr>
              <p:cNvSpPr txBox="1"/>
              <p:nvPr/>
            </p:nvSpPr>
            <p:spPr>
              <a:xfrm>
                <a:off x="7447029" y="4377810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2E232746-E7BF-D247-9F3A-EECE9A1FA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029" y="4377810"/>
                <a:ext cx="1035000" cy="427681"/>
              </a:xfrm>
              <a:prstGeom prst="rect">
                <a:avLst/>
              </a:prstGeom>
              <a:blipFill>
                <a:blip r:embed="rId19"/>
                <a:stretch>
                  <a:fillRect l="-3614" t="-8824"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2D4AA801-4EE0-B947-A0A5-270FF64366FC}"/>
                  </a:ext>
                </a:extLst>
              </p:cNvPr>
              <p:cNvSpPr txBox="1"/>
              <p:nvPr/>
            </p:nvSpPr>
            <p:spPr>
              <a:xfrm>
                <a:off x="3556976" y="1838415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bar>
                  </m:oMath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2D4AA801-4EE0-B947-A0A5-270FF6436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76" y="1838415"/>
                <a:ext cx="1035000" cy="427681"/>
              </a:xfrm>
              <a:prstGeom prst="rect">
                <a:avLst/>
              </a:prstGeom>
              <a:blipFill>
                <a:blip r:embed="rId20"/>
                <a:stretch>
                  <a:fillRect l="-3614" t="-8824"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604CA07F-EC86-7E48-9FA7-9D052E0FCDDD}"/>
                  </a:ext>
                </a:extLst>
              </p:cNvPr>
              <p:cNvSpPr txBox="1"/>
              <p:nvPr/>
            </p:nvSpPr>
            <p:spPr>
              <a:xfrm>
                <a:off x="3711931" y="5834344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604CA07F-EC86-7E48-9FA7-9D052E0FC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931" y="5834344"/>
                <a:ext cx="1035000" cy="427681"/>
              </a:xfrm>
              <a:prstGeom prst="rect">
                <a:avLst/>
              </a:prstGeom>
              <a:blipFill>
                <a:blip r:embed="rId21"/>
                <a:stretch>
                  <a:fillRect l="-3614" t="-5714" b="-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platzhalter 1">
            <a:extLst>
              <a:ext uri="{FF2B5EF4-FFF2-40B4-BE49-F238E27FC236}">
                <a16:creationId xmlns:a16="http://schemas.microsoft.com/office/drawing/2014/main" id="{A6153F1B-AD96-3048-9144-171A83F66F92}"/>
              </a:ext>
            </a:extLst>
          </p:cNvPr>
          <p:cNvSpPr txBox="1">
            <a:spLocks/>
          </p:cNvSpPr>
          <p:nvPr/>
        </p:nvSpPr>
        <p:spPr>
          <a:xfrm>
            <a:off x="316051" y="2255306"/>
            <a:ext cx="2970000" cy="1801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Symmetrisches mitläufiges System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E8E82670-BD39-3648-B4BD-4D1C497884EE}"/>
                  </a:ext>
                </a:extLst>
              </p:cNvPr>
              <p:cNvSpPr/>
              <p:nvPr/>
            </p:nvSpPr>
            <p:spPr>
              <a:xfrm>
                <a:off x="250033" y="3230880"/>
                <a:ext cx="3651069" cy="565702"/>
              </a:xfrm>
              <a:prstGeom prst="rect">
                <a:avLst/>
              </a:prstGeom>
              <a:noFill/>
              <a:ln w="38100">
                <a:solidFill>
                  <a:srgbClr val="E633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 Condensed" panose="02000000000000000000" pitchFamily="2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+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𝐿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de-DE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de-DE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bar>
                        <m:bar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de-DE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bar>
                        <m:barPr>
                          <m:ctrlP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  <m:r>
                        <a:rPr lang="de-DE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bar>
                        <m:barPr>
                          <m:ctrlP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200" dirty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E8E82670-BD39-3648-B4BD-4D1C49788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3" y="3230880"/>
                <a:ext cx="3651069" cy="565702"/>
              </a:xfrm>
              <a:prstGeom prst="rect">
                <a:avLst/>
              </a:prstGeom>
              <a:blipFill>
                <a:blip r:embed="rId22"/>
                <a:stretch>
                  <a:fillRect l="-687"/>
                </a:stretch>
              </a:blipFill>
              <a:ln w="38100">
                <a:solidFill>
                  <a:srgbClr val="E6331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platzhalter 1">
            <a:extLst>
              <a:ext uri="{FF2B5EF4-FFF2-40B4-BE49-F238E27FC236}">
                <a16:creationId xmlns:a16="http://schemas.microsoft.com/office/drawing/2014/main" id="{72B39DBC-F3D7-404A-9635-C00581C6B8A2}"/>
              </a:ext>
            </a:extLst>
          </p:cNvPr>
          <p:cNvSpPr txBox="1">
            <a:spLocks/>
          </p:cNvSpPr>
          <p:nvPr/>
        </p:nvSpPr>
        <p:spPr>
          <a:xfrm>
            <a:off x="387291" y="4286256"/>
            <a:ext cx="2970000" cy="1801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Beschreibt das treibende Drehfeld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3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F200F511-2064-2E48-83BC-CE7020B7ED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997406" y="5464642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64154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20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22" grpId="0"/>
      <p:bldP spid="2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6" grpId="0"/>
      <p:bldP spid="38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0A0053C-7C6F-2B4A-A2EF-4D3AC2FFA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415" y="977654"/>
            <a:ext cx="5397372" cy="1800000"/>
          </a:xfrm>
        </p:spPr>
        <p:txBody>
          <a:bodyPr/>
          <a:lstStyle/>
          <a:p>
            <a:pPr marL="342900" indent="-342900"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Grafische Darstellung des Gegensystems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DA4E90-CBBB-6F4E-9E68-28F7FF5B98DB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Symmetrische Komponenten - Gegensystem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9C8FD61-E0B4-C844-8838-73808FF76611}"/>
              </a:ext>
            </a:extLst>
          </p:cNvPr>
          <p:cNvCxnSpPr>
            <a:cxnSpLocks/>
          </p:cNvCxnSpPr>
          <p:nvPr/>
        </p:nvCxnSpPr>
        <p:spPr>
          <a:xfrm>
            <a:off x="6173947" y="2603404"/>
            <a:ext cx="135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4A29DD5-827A-BB4E-BDF9-8AA196B09304}"/>
              </a:ext>
            </a:extLst>
          </p:cNvPr>
          <p:cNvCxnSpPr>
            <a:cxnSpLocks/>
          </p:cNvCxnSpPr>
          <p:nvPr/>
        </p:nvCxnSpPr>
        <p:spPr>
          <a:xfrm flipH="1">
            <a:off x="5498947" y="2593029"/>
            <a:ext cx="676800" cy="1170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AB7D772-AACE-A64B-9257-E7CF356E64B3}"/>
              </a:ext>
            </a:extLst>
          </p:cNvPr>
          <p:cNvCxnSpPr>
            <a:cxnSpLocks/>
          </p:cNvCxnSpPr>
          <p:nvPr/>
        </p:nvCxnSpPr>
        <p:spPr>
          <a:xfrm flipH="1" flipV="1">
            <a:off x="6173947" y="1603029"/>
            <a:ext cx="3474" cy="1000374"/>
          </a:xfrm>
          <a:prstGeom prst="straightConnector1">
            <a:avLst/>
          </a:prstGeom>
          <a:ln w="57150">
            <a:solidFill>
              <a:srgbClr val="E633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2B93FBCA-A202-144A-8B0F-B192920927F2}"/>
                  </a:ext>
                </a:extLst>
              </p:cNvPr>
              <p:cNvSpPr txBox="1"/>
              <p:nvPr/>
            </p:nvSpPr>
            <p:spPr>
              <a:xfrm>
                <a:off x="7092000" y="2612399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2B93FBCA-A202-144A-8B0F-B19292092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000" y="2612399"/>
                <a:ext cx="1035000" cy="427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F292257-2DEB-C742-BD14-5AF781608978}"/>
                  </a:ext>
                </a:extLst>
              </p:cNvPr>
              <p:cNvSpPr txBox="1"/>
              <p:nvPr/>
            </p:nvSpPr>
            <p:spPr>
              <a:xfrm>
                <a:off x="5935561" y="1877654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F292257-2DEB-C742-BD14-5AF781608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561" y="1877654"/>
                <a:ext cx="1035000" cy="427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58B29446-2EA9-CB4E-A604-C4F79AA8D5AA}"/>
                  </a:ext>
                </a:extLst>
              </p:cNvPr>
              <p:cNvSpPr txBox="1"/>
              <p:nvPr/>
            </p:nvSpPr>
            <p:spPr>
              <a:xfrm>
                <a:off x="4885698" y="3158731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58B29446-2EA9-CB4E-A604-C4F79AA8D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698" y="3158731"/>
                <a:ext cx="1035000" cy="4276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21C69F45-C894-BE44-B716-50A3143A6B59}"/>
                  </a:ext>
                </a:extLst>
              </p:cNvPr>
              <p:cNvSpPr/>
              <p:nvPr/>
            </p:nvSpPr>
            <p:spPr>
              <a:xfrm>
                <a:off x="44916" y="1539000"/>
                <a:ext cx="3979450" cy="462900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 Condensed" panose="02000000000000000000" pitchFamily="2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bar>
                          <m:bar>
                            <m:ba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bar>
                          <m:bar>
                            <m:ba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bar>
                        </m:e>
                      </m:d>
                    </m:oMath>
                  </m:oMathPara>
                </a14:m>
                <a:endParaRPr lang="de-DE" dirty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21C69F45-C894-BE44-B716-50A3143A6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6" y="1539000"/>
                <a:ext cx="3979450" cy="462900"/>
              </a:xfrm>
              <a:prstGeom prst="rect">
                <a:avLst/>
              </a:prstGeom>
              <a:blipFill>
                <a:blip r:embed="rId7"/>
                <a:stretch>
                  <a:fillRect t="-7895" b="-1842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6C57FBE-8AF3-B447-BD54-B6BBFAE2C6C8}"/>
              </a:ext>
            </a:extLst>
          </p:cNvPr>
          <p:cNvCxnSpPr>
            <a:cxnSpLocks/>
          </p:cNvCxnSpPr>
          <p:nvPr/>
        </p:nvCxnSpPr>
        <p:spPr>
          <a:xfrm>
            <a:off x="5511827" y="3763028"/>
            <a:ext cx="864000" cy="496800"/>
          </a:xfrm>
          <a:prstGeom prst="straightConnector1">
            <a:avLst/>
          </a:prstGeom>
          <a:ln w="28575">
            <a:solidFill>
              <a:srgbClr val="E6331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8A7E098-9DED-6C42-9BE0-6028C5F835A7}"/>
              </a:ext>
            </a:extLst>
          </p:cNvPr>
          <p:cNvCxnSpPr>
            <a:cxnSpLocks/>
          </p:cNvCxnSpPr>
          <p:nvPr/>
        </p:nvCxnSpPr>
        <p:spPr>
          <a:xfrm flipH="1">
            <a:off x="5465503" y="1642429"/>
            <a:ext cx="676800" cy="117360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44ED85DC-A3DF-774E-98BD-FE5491BAB7A5}"/>
              </a:ext>
            </a:extLst>
          </p:cNvPr>
          <p:cNvCxnSpPr>
            <a:cxnSpLocks/>
          </p:cNvCxnSpPr>
          <p:nvPr/>
        </p:nvCxnSpPr>
        <p:spPr>
          <a:xfrm flipV="1">
            <a:off x="5491305" y="2797684"/>
            <a:ext cx="1353600" cy="958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0538D7C-1890-F74F-AA41-24F2DA5B5EE7}"/>
              </a:ext>
            </a:extLst>
          </p:cNvPr>
          <p:cNvCxnSpPr>
            <a:cxnSpLocks/>
          </p:cNvCxnSpPr>
          <p:nvPr/>
        </p:nvCxnSpPr>
        <p:spPr>
          <a:xfrm flipH="1" flipV="1">
            <a:off x="5679231" y="3085256"/>
            <a:ext cx="676800" cy="117360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526F25BE-DE5A-544E-8318-7860E817BED5}"/>
              </a:ext>
            </a:extLst>
          </p:cNvPr>
          <p:cNvCxnSpPr>
            <a:cxnSpLocks/>
          </p:cNvCxnSpPr>
          <p:nvPr/>
        </p:nvCxnSpPr>
        <p:spPr>
          <a:xfrm flipH="1">
            <a:off x="5954494" y="1466458"/>
            <a:ext cx="864000" cy="496800"/>
          </a:xfrm>
          <a:prstGeom prst="straightConnector1">
            <a:avLst/>
          </a:prstGeom>
          <a:ln w="28575">
            <a:solidFill>
              <a:srgbClr val="E6331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1AF3D290-1822-0F4D-AFEB-30B24DE838A9}"/>
                  </a:ext>
                </a:extLst>
              </p:cNvPr>
              <p:cNvSpPr/>
              <p:nvPr/>
            </p:nvSpPr>
            <p:spPr>
              <a:xfrm>
                <a:off x="52550" y="2294454"/>
                <a:ext cx="3979450" cy="462900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 Condensed" panose="02000000000000000000" pitchFamily="2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bar>
                          <m:bar>
                            <m:ba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ba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bar>
                          <m:bar>
                            <m:ba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</m:e>
                      </m:d>
                    </m:oMath>
                  </m:oMathPara>
                </a14:m>
                <a:endParaRPr lang="de-DE" dirty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1AF3D290-1822-0F4D-AFEB-30B24DE83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0" y="2294454"/>
                <a:ext cx="3979450" cy="462900"/>
              </a:xfrm>
              <a:prstGeom prst="rect">
                <a:avLst/>
              </a:prstGeom>
              <a:blipFill>
                <a:blip r:embed="rId8"/>
                <a:stretch>
                  <a:fillRect t="-10811" b="-1891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FBA47B4D-0788-3E43-B076-2430372FD984}"/>
                  </a:ext>
                </a:extLst>
              </p:cNvPr>
              <p:cNvSpPr/>
              <p:nvPr/>
            </p:nvSpPr>
            <p:spPr>
              <a:xfrm>
                <a:off x="52550" y="3049908"/>
                <a:ext cx="3979450" cy="462900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 Condensed" panose="02000000000000000000" pitchFamily="2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ba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bar>
                          <m:bar>
                            <m:ba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bar>
                          <m:bar>
                            <m:bar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</m:e>
                      </m:d>
                    </m:oMath>
                  </m:oMathPara>
                </a14:m>
                <a:endParaRPr lang="de-DE" dirty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FBA47B4D-0788-3E43-B076-2430372FD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0" y="3049908"/>
                <a:ext cx="3979450" cy="462900"/>
              </a:xfrm>
              <a:prstGeom prst="rect">
                <a:avLst/>
              </a:prstGeom>
              <a:blipFill>
                <a:blip r:embed="rId9"/>
                <a:stretch>
                  <a:fillRect t="-10811" b="-1891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F003B5B7-CF87-724C-A33E-45FF07BDA42A}"/>
              </a:ext>
            </a:extLst>
          </p:cNvPr>
          <p:cNvCxnSpPr>
            <a:cxnSpLocks/>
          </p:cNvCxnSpPr>
          <p:nvPr/>
        </p:nvCxnSpPr>
        <p:spPr>
          <a:xfrm>
            <a:off x="6146541" y="2612399"/>
            <a:ext cx="710239" cy="19618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F933AE45-7125-0840-8922-A9CBF66CF404}"/>
              </a:ext>
            </a:extLst>
          </p:cNvPr>
          <p:cNvCxnSpPr>
            <a:cxnSpLocks/>
          </p:cNvCxnSpPr>
          <p:nvPr/>
        </p:nvCxnSpPr>
        <p:spPr>
          <a:xfrm flipH="1" flipV="1">
            <a:off x="6838021" y="1414026"/>
            <a:ext cx="676800" cy="1173600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DC77D19E-BB7E-6547-876E-9D5BD5F4BAEC}"/>
              </a:ext>
            </a:extLst>
          </p:cNvPr>
          <p:cNvCxnSpPr>
            <a:cxnSpLocks/>
          </p:cNvCxnSpPr>
          <p:nvPr/>
        </p:nvCxnSpPr>
        <p:spPr>
          <a:xfrm flipH="1" flipV="1">
            <a:off x="5971447" y="1955688"/>
            <a:ext cx="186681" cy="65671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3516D875-95E9-5F4D-A537-8A81F7ED345C}"/>
              </a:ext>
            </a:extLst>
          </p:cNvPr>
          <p:cNvCxnSpPr>
            <a:cxnSpLocks/>
          </p:cNvCxnSpPr>
          <p:nvPr/>
        </p:nvCxnSpPr>
        <p:spPr>
          <a:xfrm flipH="1">
            <a:off x="5679231" y="2587626"/>
            <a:ext cx="505594" cy="51609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DAE7E52C-D38C-6C41-A25F-F5AFA41AD0EB}"/>
                  </a:ext>
                </a:extLst>
              </p:cNvPr>
              <p:cNvSpPr txBox="1"/>
              <p:nvPr/>
            </p:nvSpPr>
            <p:spPr>
              <a:xfrm>
                <a:off x="5860350" y="2892442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bar>
                        <m:barPr>
                          <m:ctrlPr>
                            <a:rPr lang="de-DE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DAE7E52C-D38C-6C41-A25F-F5AFA41AD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350" y="2892442"/>
                <a:ext cx="1035000" cy="4276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D37446C3-C3FB-E948-923D-165EE6045F96}"/>
                  </a:ext>
                </a:extLst>
              </p:cNvPr>
              <p:cNvSpPr txBox="1"/>
              <p:nvPr/>
            </p:nvSpPr>
            <p:spPr>
              <a:xfrm>
                <a:off x="5213823" y="4027105"/>
                <a:ext cx="1035000" cy="43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de-DE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bar>
                        <m:barPr>
                          <m:ctrlPr>
                            <a:rPr lang="de-DE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D37446C3-C3FB-E948-923D-165EE6045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823" y="4027105"/>
                <a:ext cx="1035000" cy="4346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F3FF22E6-C3BA-B74B-AE5D-D4E0F68230A2}"/>
                  </a:ext>
                </a:extLst>
              </p:cNvPr>
              <p:cNvSpPr txBox="1"/>
              <p:nvPr/>
            </p:nvSpPr>
            <p:spPr>
              <a:xfrm>
                <a:off x="7092000" y="1589402"/>
                <a:ext cx="1035000" cy="43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de-DE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bar>
                        <m:barPr>
                          <m:ctrlPr>
                            <a:rPr lang="de-DE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F3FF22E6-C3BA-B74B-AE5D-D4E0F6823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000" y="1589402"/>
                <a:ext cx="1035000" cy="4331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C0E04D8F-12E8-ED43-94EB-AE6A62FAA208}"/>
                  </a:ext>
                </a:extLst>
              </p:cNvPr>
              <p:cNvSpPr txBox="1"/>
              <p:nvPr/>
            </p:nvSpPr>
            <p:spPr>
              <a:xfrm>
                <a:off x="5964854" y="3562167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bar>
                        <m:bar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C0E04D8F-12E8-ED43-94EB-AE6A62FAA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854" y="3562167"/>
                <a:ext cx="1035000" cy="4276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C2EB67B1-6F6B-C246-A7BE-BB29925F491E}"/>
                  </a:ext>
                </a:extLst>
              </p:cNvPr>
              <p:cNvSpPr txBox="1"/>
              <p:nvPr/>
            </p:nvSpPr>
            <p:spPr>
              <a:xfrm>
                <a:off x="5946860" y="1089000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bar>
                        <m:barPr>
                          <m:ctrlPr>
                            <a:rPr lang="de-DE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C2EB67B1-6F6B-C246-A7BE-BB29925F4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860" y="1089000"/>
                <a:ext cx="1035000" cy="4276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95694877-07CE-6248-8D1A-F67D04E6240A}"/>
                  </a:ext>
                </a:extLst>
              </p:cNvPr>
              <p:cNvSpPr txBox="1"/>
              <p:nvPr/>
            </p:nvSpPr>
            <p:spPr>
              <a:xfrm>
                <a:off x="4717928" y="2176760"/>
                <a:ext cx="1035000" cy="43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bar>
                        <m:bar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95694877-07CE-6248-8D1A-F67D04E62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928" y="2176760"/>
                <a:ext cx="1035000" cy="43319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2E232746-E7BF-D247-9F3A-EECE9A1FAE4B}"/>
                  </a:ext>
                </a:extLst>
              </p:cNvPr>
              <p:cNvSpPr txBox="1"/>
              <p:nvPr/>
            </p:nvSpPr>
            <p:spPr>
              <a:xfrm>
                <a:off x="5132222" y="1770566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2E232746-E7BF-D247-9F3A-EECE9A1FA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222" y="1770566"/>
                <a:ext cx="1035000" cy="427681"/>
              </a:xfrm>
              <a:prstGeom prst="rect">
                <a:avLst/>
              </a:prstGeom>
              <a:blipFill>
                <a:blip r:embed="rId16"/>
                <a:stretch>
                  <a:fillRect l="-4819" t="-5714" b="-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2D4AA801-4EE0-B947-A0A5-270FF64366FC}"/>
                  </a:ext>
                </a:extLst>
              </p:cNvPr>
              <p:cNvSpPr txBox="1"/>
              <p:nvPr/>
            </p:nvSpPr>
            <p:spPr>
              <a:xfrm>
                <a:off x="6797716" y="2819805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bar>
                  </m:oMath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2D4AA801-4EE0-B947-A0A5-270FF6436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716" y="2819805"/>
                <a:ext cx="1035000" cy="427681"/>
              </a:xfrm>
              <a:prstGeom prst="rect">
                <a:avLst/>
              </a:prstGeom>
              <a:blipFill>
                <a:blip r:embed="rId17"/>
                <a:stretch>
                  <a:fillRect l="-3614" t="-8571" b="-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604CA07F-EC86-7E48-9FA7-9D052E0FCDDD}"/>
                  </a:ext>
                </a:extLst>
              </p:cNvPr>
              <p:cNvSpPr txBox="1"/>
              <p:nvPr/>
            </p:nvSpPr>
            <p:spPr>
              <a:xfrm>
                <a:off x="4930690" y="2777727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604CA07F-EC86-7E48-9FA7-9D052E0FC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690" y="2777727"/>
                <a:ext cx="1035000" cy="427681"/>
              </a:xfrm>
              <a:prstGeom prst="rect">
                <a:avLst/>
              </a:prstGeom>
              <a:blipFill>
                <a:blip r:embed="rId18"/>
                <a:stretch>
                  <a:fillRect l="-3614" t="-8824"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platzhalter 1">
            <a:extLst>
              <a:ext uri="{FF2B5EF4-FFF2-40B4-BE49-F238E27FC236}">
                <a16:creationId xmlns:a16="http://schemas.microsoft.com/office/drawing/2014/main" id="{51D644D7-BC76-1F4A-BB61-800E7C2BB011}"/>
              </a:ext>
            </a:extLst>
          </p:cNvPr>
          <p:cNvSpPr txBox="1">
            <a:spLocks/>
          </p:cNvSpPr>
          <p:nvPr/>
        </p:nvSpPr>
        <p:spPr>
          <a:xfrm>
            <a:off x="52550" y="4132829"/>
            <a:ext cx="8616240" cy="117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Gegenläufiges symmetrisches System</a:t>
            </a:r>
          </a:p>
          <a:p>
            <a:pPr fontAlgn="auto">
              <a:spcAft>
                <a:spcPts val="0"/>
              </a:spcAft>
              <a:buClr>
                <a:srgbClr val="E63312"/>
              </a:buClr>
            </a:pP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D5AF81DC-4321-8444-B933-5F95004BB425}"/>
                  </a:ext>
                </a:extLst>
              </p:cNvPr>
              <p:cNvSpPr/>
              <p:nvPr/>
            </p:nvSpPr>
            <p:spPr>
              <a:xfrm>
                <a:off x="709376" y="4682109"/>
                <a:ext cx="4176322" cy="565702"/>
              </a:xfrm>
              <a:prstGeom prst="rect">
                <a:avLst/>
              </a:prstGeom>
              <a:noFill/>
              <a:ln w="38100">
                <a:solidFill>
                  <a:srgbClr val="E633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 Condensed" panose="02000000000000000000" pitchFamily="2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−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𝐿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de-DE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bar>
                        <m:bar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de-DE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 </m:t>
                      </m:r>
                      <m:bar>
                        <m:barPr>
                          <m:ctrlP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  <m:r>
                        <a:rPr lang="de-DE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de-DE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bar>
                        <m:barPr>
                          <m:ctrlP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200" dirty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D5AF81DC-4321-8444-B933-5F95004BB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6" y="4682109"/>
                <a:ext cx="4176322" cy="56570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38100">
                <a:solidFill>
                  <a:srgbClr val="E6331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platzhalter 1">
            <a:extLst>
              <a:ext uri="{FF2B5EF4-FFF2-40B4-BE49-F238E27FC236}">
                <a16:creationId xmlns:a16="http://schemas.microsoft.com/office/drawing/2014/main" id="{DC0E3970-C371-FF47-8707-FED5800A7C27}"/>
              </a:ext>
            </a:extLst>
          </p:cNvPr>
          <p:cNvSpPr txBox="1">
            <a:spLocks/>
          </p:cNvSpPr>
          <p:nvPr/>
        </p:nvSpPr>
        <p:spPr>
          <a:xfrm>
            <a:off x="72821" y="5251808"/>
            <a:ext cx="8616240" cy="117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Wirkt z.B. als Bremsmoment in Synchronmaschinen</a:t>
            </a:r>
          </a:p>
          <a:p>
            <a:pPr fontAlgn="auto">
              <a:spcAft>
                <a:spcPts val="0"/>
              </a:spcAft>
              <a:buClr>
                <a:srgbClr val="E63312"/>
              </a:buClr>
            </a:pPr>
            <a:endParaRPr lang="de-DE" dirty="0"/>
          </a:p>
        </p:txBody>
      </p:sp>
      <p:pic>
        <p:nvPicPr>
          <p:cNvPr id="3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CFF7ED73-4783-5040-ABC9-48FFE4F4F5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17681" y="4841411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9351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68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/>
      <p:bldP spid="2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0A0053C-7C6F-2B4A-A2EF-4D3AC2FFA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000" y="928419"/>
            <a:ext cx="6955658" cy="532438"/>
          </a:xfrm>
        </p:spPr>
        <p:txBody>
          <a:bodyPr/>
          <a:lstStyle/>
          <a:p>
            <a:pPr marL="342900" indent="-342900"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Grafische Darstellung des Nullsystems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DA4E90-CBBB-6F4E-9E68-28F7FF5B98DB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Symmetrische Komponenten - Nullsystem 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9C8FD61-E0B4-C844-8838-73808FF76611}"/>
              </a:ext>
            </a:extLst>
          </p:cNvPr>
          <p:cNvCxnSpPr>
            <a:cxnSpLocks/>
          </p:cNvCxnSpPr>
          <p:nvPr/>
        </p:nvCxnSpPr>
        <p:spPr>
          <a:xfrm>
            <a:off x="6546166" y="2872437"/>
            <a:ext cx="135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4A29DD5-827A-BB4E-BDF9-8AA196B09304}"/>
              </a:ext>
            </a:extLst>
          </p:cNvPr>
          <p:cNvCxnSpPr>
            <a:cxnSpLocks/>
          </p:cNvCxnSpPr>
          <p:nvPr/>
        </p:nvCxnSpPr>
        <p:spPr>
          <a:xfrm flipH="1">
            <a:off x="5871166" y="2862062"/>
            <a:ext cx="676800" cy="1170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AB7D772-AACE-A64B-9257-E7CF356E64B3}"/>
              </a:ext>
            </a:extLst>
          </p:cNvPr>
          <p:cNvCxnSpPr>
            <a:cxnSpLocks/>
          </p:cNvCxnSpPr>
          <p:nvPr/>
        </p:nvCxnSpPr>
        <p:spPr>
          <a:xfrm flipH="1" flipV="1">
            <a:off x="6546166" y="1872062"/>
            <a:ext cx="3474" cy="1000374"/>
          </a:xfrm>
          <a:prstGeom prst="straightConnector1">
            <a:avLst/>
          </a:prstGeom>
          <a:ln w="57150">
            <a:solidFill>
              <a:srgbClr val="E633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2B93FBCA-A202-144A-8B0F-B192920927F2}"/>
                  </a:ext>
                </a:extLst>
              </p:cNvPr>
              <p:cNvSpPr txBox="1"/>
              <p:nvPr/>
            </p:nvSpPr>
            <p:spPr>
              <a:xfrm>
                <a:off x="7400246" y="2385790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2B93FBCA-A202-144A-8B0F-B19292092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246" y="2385790"/>
                <a:ext cx="1035000" cy="427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F292257-2DEB-C742-BD14-5AF781608978}"/>
                  </a:ext>
                </a:extLst>
              </p:cNvPr>
              <p:cNvSpPr txBox="1"/>
              <p:nvPr/>
            </p:nvSpPr>
            <p:spPr>
              <a:xfrm>
                <a:off x="5692066" y="1911315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F292257-2DEB-C742-BD14-5AF781608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066" y="1911315"/>
                <a:ext cx="1035000" cy="427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58B29446-2EA9-CB4E-A604-C4F79AA8D5AA}"/>
                  </a:ext>
                </a:extLst>
              </p:cNvPr>
              <p:cNvSpPr txBox="1"/>
              <p:nvPr/>
            </p:nvSpPr>
            <p:spPr>
              <a:xfrm>
                <a:off x="5940975" y="3352099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58B29446-2EA9-CB4E-A604-C4F79AA8D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75" y="3352099"/>
                <a:ext cx="1035000" cy="4276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21C69F45-C894-BE44-B716-50A3143A6B59}"/>
                  </a:ext>
                </a:extLst>
              </p:cNvPr>
              <p:cNvSpPr/>
              <p:nvPr/>
            </p:nvSpPr>
            <p:spPr>
              <a:xfrm>
                <a:off x="792000" y="1713139"/>
                <a:ext cx="3375000" cy="462900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 Condensed" panose="02000000000000000000" pitchFamily="2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0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𝐿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de-DE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de-DE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  <m:r>
                            <a:rPr lang="de-DE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de-DE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  <m:r>
                            <a:rPr lang="de-DE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de-DE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bar>
                        </m:e>
                      </m:d>
                    </m:oMath>
                  </m:oMathPara>
                </a14:m>
                <a:endParaRPr lang="de-DE" sz="2200" dirty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21C69F45-C894-BE44-B716-50A3143A6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" y="1713139"/>
                <a:ext cx="3375000" cy="462900"/>
              </a:xfrm>
              <a:prstGeom prst="rect">
                <a:avLst/>
              </a:prstGeom>
              <a:blipFill>
                <a:blip r:embed="rId7"/>
                <a:stretch>
                  <a:fillRect t="-18919" b="-3783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6C57FBE-8AF3-B447-BD54-B6BBFAE2C6C8}"/>
              </a:ext>
            </a:extLst>
          </p:cNvPr>
          <p:cNvCxnSpPr>
            <a:cxnSpLocks/>
          </p:cNvCxnSpPr>
          <p:nvPr/>
        </p:nvCxnSpPr>
        <p:spPr>
          <a:xfrm flipH="1" flipV="1">
            <a:off x="7224640" y="3033089"/>
            <a:ext cx="3474" cy="1000374"/>
          </a:xfrm>
          <a:prstGeom prst="straightConnector1">
            <a:avLst/>
          </a:prstGeom>
          <a:ln w="28575">
            <a:solidFill>
              <a:srgbClr val="E6331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8A7E098-9DED-6C42-9BE0-6028C5F835A7}"/>
              </a:ext>
            </a:extLst>
          </p:cNvPr>
          <p:cNvCxnSpPr>
            <a:cxnSpLocks/>
          </p:cNvCxnSpPr>
          <p:nvPr/>
        </p:nvCxnSpPr>
        <p:spPr>
          <a:xfrm flipH="1">
            <a:off x="7209332" y="1866876"/>
            <a:ext cx="676800" cy="1170000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7545F954-3C8E-5A41-A212-F746A0BD1D6D}"/>
                  </a:ext>
                </a:extLst>
              </p:cNvPr>
              <p:cNvSpPr txBox="1"/>
              <p:nvPr/>
            </p:nvSpPr>
            <p:spPr>
              <a:xfrm>
                <a:off x="6549640" y="2415273"/>
                <a:ext cx="1035000" cy="42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endParaRPr lang="de-DE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7545F954-3C8E-5A41-A212-F746A0BD1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640" y="2415273"/>
                <a:ext cx="1035000" cy="427681"/>
              </a:xfrm>
              <a:prstGeom prst="rect">
                <a:avLst/>
              </a:prstGeom>
              <a:blipFill>
                <a:blip r:embed="rId8"/>
                <a:stretch>
                  <a:fillRect l="-6173" t="-5714" b="-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0538D7C-1890-F74F-AA41-24F2DA5B5EE7}"/>
              </a:ext>
            </a:extLst>
          </p:cNvPr>
          <p:cNvCxnSpPr>
            <a:cxnSpLocks/>
          </p:cNvCxnSpPr>
          <p:nvPr/>
        </p:nvCxnSpPr>
        <p:spPr>
          <a:xfrm>
            <a:off x="6534332" y="1870631"/>
            <a:ext cx="13500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21A92439-D5EF-6E4F-B739-1212823BF886}"/>
              </a:ext>
            </a:extLst>
          </p:cNvPr>
          <p:cNvCxnSpPr>
            <a:cxnSpLocks/>
          </p:cNvCxnSpPr>
          <p:nvPr/>
        </p:nvCxnSpPr>
        <p:spPr>
          <a:xfrm>
            <a:off x="5859395" y="3036876"/>
            <a:ext cx="13500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526F25BE-DE5A-544E-8318-7860E817BED5}"/>
              </a:ext>
            </a:extLst>
          </p:cNvPr>
          <p:cNvCxnSpPr>
            <a:cxnSpLocks/>
          </p:cNvCxnSpPr>
          <p:nvPr/>
        </p:nvCxnSpPr>
        <p:spPr>
          <a:xfrm flipH="1" flipV="1">
            <a:off x="5859395" y="3008743"/>
            <a:ext cx="3474" cy="1000374"/>
          </a:xfrm>
          <a:prstGeom prst="straightConnector1">
            <a:avLst/>
          </a:prstGeom>
          <a:ln w="28575">
            <a:solidFill>
              <a:srgbClr val="E6331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47920617-2E6D-6843-984C-C1A1CE8296BC}"/>
              </a:ext>
            </a:extLst>
          </p:cNvPr>
          <p:cNvCxnSpPr>
            <a:cxnSpLocks/>
          </p:cNvCxnSpPr>
          <p:nvPr/>
        </p:nvCxnSpPr>
        <p:spPr>
          <a:xfrm>
            <a:off x="6541986" y="2897825"/>
            <a:ext cx="710672" cy="12178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A051AF96-987F-9641-87F5-008E8816E20D}"/>
                  </a:ext>
                </a:extLst>
              </p:cNvPr>
              <p:cNvSpPr/>
              <p:nvPr/>
            </p:nvSpPr>
            <p:spPr>
              <a:xfrm>
                <a:off x="664658" y="3857740"/>
                <a:ext cx="3479068" cy="565702"/>
              </a:xfrm>
              <a:prstGeom prst="rect">
                <a:avLst/>
              </a:prstGeom>
              <a:noFill/>
              <a:ln w="38100">
                <a:solidFill>
                  <a:srgbClr val="E633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 Condensed" panose="02000000000000000000" pitchFamily="2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0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𝐿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de-DE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de-DE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200" dirty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A051AF96-987F-9641-87F5-008E8816E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58" y="3857740"/>
                <a:ext cx="3479068" cy="5657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E6331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F7565C9C-8FBE-4D42-9DDA-A6854B282324}"/>
                  </a:ext>
                </a:extLst>
              </p:cNvPr>
              <p:cNvSpPr/>
              <p:nvPr/>
            </p:nvSpPr>
            <p:spPr>
              <a:xfrm>
                <a:off x="789952" y="2419748"/>
                <a:ext cx="3375000" cy="462900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 Condensed" panose="02000000000000000000" pitchFamily="2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0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𝐿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  <m:r>
                        <a:rPr lang="de-DE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de-DE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  <m:r>
                            <a:rPr lang="de-DE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de-DE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bar>
                          <m:r>
                            <a:rPr lang="de-DE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de-DE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</m:e>
                      </m:d>
                    </m:oMath>
                  </m:oMathPara>
                </a14:m>
                <a:endParaRPr lang="de-DE" sz="2200" dirty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F7565C9C-8FBE-4D42-9DDA-A6854B282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52" y="2419748"/>
                <a:ext cx="3375000" cy="462900"/>
              </a:xfrm>
              <a:prstGeom prst="rect">
                <a:avLst/>
              </a:prstGeom>
              <a:blipFill>
                <a:blip r:embed="rId10"/>
                <a:stretch>
                  <a:fillRect t="-18919" b="-3783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CF4F3937-EDAB-3242-831C-D15F67A7F4ED}"/>
                  </a:ext>
                </a:extLst>
              </p:cNvPr>
              <p:cNvSpPr/>
              <p:nvPr/>
            </p:nvSpPr>
            <p:spPr>
              <a:xfrm>
                <a:off x="789952" y="3129931"/>
                <a:ext cx="3375000" cy="462900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 Condensed" panose="02000000000000000000" pitchFamily="2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0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𝐿</m:t>
                              </m:r>
                              <m:r>
                                <a:rPr lang="de-DE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 Condensed" panose="02000000000000000000" pitchFamily="2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  <m:r>
                        <a:rPr lang="de-DE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de-DE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de-DE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bar>
                          <m:r>
                            <a:rPr lang="de-DE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de-DE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  <m:r>
                            <a:rPr lang="de-DE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ctrlPr>
                                <a:rPr lang="de-DE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de-DE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</m:e>
                      </m:d>
                    </m:oMath>
                  </m:oMathPara>
                </a14:m>
                <a:endParaRPr lang="de-DE" sz="2200" dirty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CF4F3937-EDAB-3242-831C-D15F67A7F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52" y="3129931"/>
                <a:ext cx="3375000" cy="462900"/>
              </a:xfrm>
              <a:prstGeom prst="rect">
                <a:avLst/>
              </a:prstGeom>
              <a:blipFill>
                <a:blip r:embed="rId11"/>
                <a:stretch>
                  <a:fillRect t="-15789" b="-3684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91A765C7-DDFE-B846-A61D-BCB9300A67AC}"/>
              </a:ext>
            </a:extLst>
          </p:cNvPr>
          <p:cNvCxnSpPr>
            <a:cxnSpLocks/>
          </p:cNvCxnSpPr>
          <p:nvPr/>
        </p:nvCxnSpPr>
        <p:spPr>
          <a:xfrm flipH="1">
            <a:off x="7215892" y="2882648"/>
            <a:ext cx="676800" cy="1170000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1">
            <a:extLst>
              <a:ext uri="{FF2B5EF4-FFF2-40B4-BE49-F238E27FC236}">
                <a16:creationId xmlns:a16="http://schemas.microsoft.com/office/drawing/2014/main" id="{CA291722-E41B-CB4F-B879-92A2EFCD49C2}"/>
              </a:ext>
            </a:extLst>
          </p:cNvPr>
          <p:cNvSpPr txBox="1">
            <a:spLocks/>
          </p:cNvSpPr>
          <p:nvPr/>
        </p:nvSpPr>
        <p:spPr>
          <a:xfrm>
            <a:off x="246146" y="4678864"/>
            <a:ext cx="8285854" cy="78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Beschreibt induktive und kapazitive Kopplungen zwischen den einzelnen Leitern sowie die Rückleitung</a:t>
            </a:r>
          </a:p>
        </p:txBody>
      </p:sp>
      <p:sp>
        <p:nvSpPr>
          <p:cNvPr id="23" name="Textplatzhalter 1">
            <a:extLst>
              <a:ext uri="{FF2B5EF4-FFF2-40B4-BE49-F238E27FC236}">
                <a16:creationId xmlns:a16="http://schemas.microsoft.com/office/drawing/2014/main" id="{CDFA9D8A-191A-8149-B334-E7744C5DD9A9}"/>
              </a:ext>
            </a:extLst>
          </p:cNvPr>
          <p:cNvSpPr txBox="1">
            <a:spLocks/>
          </p:cNvSpPr>
          <p:nvPr/>
        </p:nvSpPr>
        <p:spPr>
          <a:xfrm>
            <a:off x="297000" y="5815543"/>
            <a:ext cx="8285854" cy="78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		Siehe Excel-Tabelle </a:t>
            </a:r>
            <a:r>
              <a:rPr lang="de-DE" dirty="0">
                <a:solidFill>
                  <a:srgbClr val="E63312"/>
                </a:solidFill>
              </a:rPr>
              <a:t>„Symmetrische Komponenten“</a:t>
            </a:r>
          </a:p>
        </p:txBody>
      </p:sp>
      <p:pic>
        <p:nvPicPr>
          <p:cNvPr id="3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EF7FD54F-1D77-4244-A822-A7FD7252CC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25600" y="892606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6113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3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28" grpId="0" animBg="1"/>
      <p:bldP spid="29" grpId="0"/>
      <p:bldP spid="30" grpId="0"/>
      <p:bldP spid="3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4E42DF34-F35F-EE45-9B6C-A08261831055}"/>
              </a:ext>
            </a:extLst>
          </p:cNvPr>
          <p:cNvSpPr txBox="1">
            <a:spLocks/>
          </p:cNvSpPr>
          <p:nvPr/>
        </p:nvSpPr>
        <p:spPr>
          <a:xfrm>
            <a:off x="454500" y="949042"/>
            <a:ext cx="7740000" cy="5314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sz="2600" dirty="0"/>
              <a:t>In einem symmetrischen Drehstromsystem ist nur ein Mitsystem vorhanden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sz="2600" dirty="0"/>
              <a:t>Die symmetrischen Komponenten sind physisch real messbar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E63312"/>
              </a:buClr>
            </a:pPr>
            <a:endParaRPr lang="de-DE" sz="2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A03131F-5668-404A-B53B-9D9716C2AB46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Symmetrische Komponenten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F9DF49A1-C331-3F47-873B-C07697794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88100" y="3200121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4920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4E42DF34-F35F-EE45-9B6C-A08261831055}"/>
              </a:ext>
            </a:extLst>
          </p:cNvPr>
          <p:cNvSpPr txBox="1">
            <a:spLocks/>
          </p:cNvSpPr>
          <p:nvPr/>
        </p:nvSpPr>
        <p:spPr>
          <a:xfrm>
            <a:off x="454500" y="949042"/>
            <a:ext cx="7740000" cy="5314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E63312"/>
              </a:buClr>
            </a:pPr>
            <a:endParaRPr lang="de-DE" sz="2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A03131F-5668-404A-B53B-9D9716C2AB46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Symmetrische Komponenten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F65887-E0BA-244D-9C14-CD05551C4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0431"/>
            <a:ext cx="9144000" cy="5157137"/>
          </a:xfrm>
          <a:prstGeom prst="rect">
            <a:avLst/>
          </a:prstGeom>
        </p:spPr>
      </p:pic>
      <p:pic>
        <p:nvPicPr>
          <p:cNvPr id="4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83FEFF0E-C327-D24F-A18B-94047A5E0E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7681" y="5699779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87407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4E42DF34-F35F-EE45-9B6C-A08261831055}"/>
              </a:ext>
            </a:extLst>
          </p:cNvPr>
          <p:cNvSpPr txBox="1">
            <a:spLocks/>
          </p:cNvSpPr>
          <p:nvPr/>
        </p:nvSpPr>
        <p:spPr>
          <a:xfrm>
            <a:off x="454500" y="949042"/>
            <a:ext cx="7740000" cy="5314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E63312"/>
              </a:buClr>
            </a:pPr>
            <a:endParaRPr lang="de-DE" sz="2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A03131F-5668-404A-B53B-9D9716C2AB46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Symmetrische Komponenten</a:t>
            </a:r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AD8023-C52E-FF4F-8549-F8789132B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000" y="902021"/>
            <a:ext cx="5528536" cy="5409000"/>
          </a:xfrm>
          <a:prstGeom prst="rect">
            <a:avLst/>
          </a:prstGeom>
        </p:spPr>
      </p:pic>
      <p:pic>
        <p:nvPicPr>
          <p:cNvPr id="4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AADB6AE2-E33A-2D4B-9D2F-E892D7CCFB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94500" y="954410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05168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art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lgefolien mit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lgefolien ohne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04_Maschinenbau_ppt2</Template>
  <TotalTime>0</TotalTime>
  <Words>462</Words>
  <Application>Microsoft Macintosh PowerPoint</Application>
  <PresentationFormat>Bildschirmpräsentation (4:3)</PresentationFormat>
  <Paragraphs>155</Paragraphs>
  <Slides>15</Slides>
  <Notes>11</Notes>
  <HiddenSlides>0</HiddenSlides>
  <MMClips>16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26" baseType="lpstr">
      <vt:lpstr>Cambria Math</vt:lpstr>
      <vt:lpstr>Roboto Condensed Light</vt:lpstr>
      <vt:lpstr>Calibri</vt:lpstr>
      <vt:lpstr>Arial</vt:lpstr>
      <vt:lpstr>Wingdings</vt:lpstr>
      <vt:lpstr>Lato Light</vt:lpstr>
      <vt:lpstr>Roboto Condensed bold</vt:lpstr>
      <vt:lpstr>Roboto Condensed</vt:lpstr>
      <vt:lpstr>Startfolie</vt:lpstr>
      <vt:lpstr>Folgefolien mit Logo</vt:lpstr>
      <vt:lpstr>Folgefolien ohne Logo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 Chemnitz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Kaltofen</dc:creator>
  <cp:lastModifiedBy>Microsoft Office-Benutzer</cp:lastModifiedBy>
  <cp:revision>351</cp:revision>
  <cp:lastPrinted>2020-04-07T09:33:07Z</cp:lastPrinted>
  <dcterms:created xsi:type="dcterms:W3CDTF">2014-01-29T06:28:10Z</dcterms:created>
  <dcterms:modified xsi:type="dcterms:W3CDTF">2020-06-10T15:03:52Z</dcterms:modified>
</cp:coreProperties>
</file>