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6" r:id="rId3"/>
    <p:sldId id="258" r:id="rId4"/>
    <p:sldId id="259" r:id="rId5"/>
    <p:sldId id="260" r:id="rId6"/>
    <p:sldId id="263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62383" y="753994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F442F72-463B-01C2-9B0E-213C76B65C52}"/>
              </a:ext>
            </a:extLst>
          </p:cNvPr>
          <p:cNvSpPr txBox="1">
            <a:spLocks/>
          </p:cNvSpPr>
          <p:nvPr userDrawn="1"/>
        </p:nvSpPr>
        <p:spPr>
          <a:xfrm>
            <a:off x="975947" y="6295124"/>
            <a:ext cx="1916724" cy="4046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2B4B22-5C24-4B3A-9F97-0DC2799139E4}" type="datetime1">
              <a:rPr lang="de-DE" sz="1600" smtClean="0"/>
              <a:t>18.08.2024</a:t>
            </a:fld>
            <a:endParaRPr lang="de-DE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BA238F4-B850-0072-17C1-6F974897D66F}"/>
              </a:ext>
            </a:extLst>
          </p:cNvPr>
          <p:cNvSpPr txBox="1">
            <a:spLocks/>
          </p:cNvSpPr>
          <p:nvPr userDrawn="1"/>
        </p:nvSpPr>
        <p:spPr>
          <a:xfrm>
            <a:off x="8980628" y="6259533"/>
            <a:ext cx="4794737" cy="4396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8BCA87-690D-47C8-87D4-76612EB87C9B}" type="slidenum">
              <a:rPr lang="de-DE" sz="1600" smtClean="0"/>
              <a:t>‹Nr.›</a:t>
            </a:fld>
            <a:endParaRPr lang="de-DE" sz="1200" dirty="0"/>
          </a:p>
        </p:txBody>
      </p:sp>
      <p:sp>
        <p:nvSpPr>
          <p:cNvPr id="12" name="Interaktive Schaltfläche: Zur Startseite wechseln 1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DFCB606-8FAF-0A60-5607-3D2FF01DAC7D}"/>
              </a:ext>
            </a:extLst>
          </p:cNvPr>
          <p:cNvSpPr/>
          <p:nvPr userDrawn="1"/>
        </p:nvSpPr>
        <p:spPr>
          <a:xfrm>
            <a:off x="10634661" y="5720557"/>
            <a:ext cx="360000" cy="3600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3" name="Interaktive Schaltfläche: Zurück oder Vorherige(r) 12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D9F28823-AF92-C4B9-2224-8894E6FCF862}"/>
              </a:ext>
            </a:extLst>
          </p:cNvPr>
          <p:cNvSpPr/>
          <p:nvPr userDrawn="1"/>
        </p:nvSpPr>
        <p:spPr>
          <a:xfrm>
            <a:off x="10207624" y="5722937"/>
            <a:ext cx="360000" cy="360000"/>
          </a:xfrm>
          <a:prstGeom prst="actionButtonBackPrevio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Interaktive Schaltfläche: Nächste(r) oder Weiter 1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8C38A13-3248-E63B-34A4-1BD4E99F4267}"/>
              </a:ext>
            </a:extLst>
          </p:cNvPr>
          <p:cNvSpPr/>
          <p:nvPr userDrawn="1"/>
        </p:nvSpPr>
        <p:spPr>
          <a:xfrm>
            <a:off x="11059226" y="5720556"/>
            <a:ext cx="360000" cy="360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143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631" y="571500"/>
            <a:ext cx="9601200" cy="1485900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4839" y="2286000"/>
            <a:ext cx="9601200" cy="3581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09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BF2B2C9-1D37-4733-81BE-718B33CCF78C}"/>
              </a:ext>
            </a:extLst>
          </p:cNvPr>
          <p:cNvSpPr txBox="1">
            <a:spLocks/>
          </p:cNvSpPr>
          <p:nvPr userDrawn="1"/>
        </p:nvSpPr>
        <p:spPr>
          <a:xfrm>
            <a:off x="8980628" y="6259533"/>
            <a:ext cx="4794737" cy="4396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8BCA87-690D-47C8-87D4-76612EB87C9B}" type="slidenum">
              <a:rPr lang="de-DE" sz="1600" smtClean="0"/>
              <a:t>‹Nr.›</a:t>
            </a:fld>
            <a:endParaRPr lang="de-DE" sz="1200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D736BCE-BFD9-B639-8F18-A0ACDEF5AFC6}"/>
              </a:ext>
            </a:extLst>
          </p:cNvPr>
          <p:cNvSpPr txBox="1">
            <a:spLocks/>
          </p:cNvSpPr>
          <p:nvPr userDrawn="1"/>
        </p:nvSpPr>
        <p:spPr>
          <a:xfrm>
            <a:off x="975947" y="6295124"/>
            <a:ext cx="1916724" cy="4046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2B4B22-5C24-4B3A-9F97-0DC2799139E4}" type="datetime1">
              <a:rPr lang="de-DE" sz="1600" smtClean="0"/>
              <a:t>18.08.2024</a:t>
            </a:fld>
            <a:endParaRPr lang="de-DE" dirty="0"/>
          </a:p>
        </p:txBody>
      </p:sp>
      <p:sp>
        <p:nvSpPr>
          <p:cNvPr id="13" name="Interaktive Schaltfläche: Zur Startseite wechseln 1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7B62AFE-0534-83FB-9B30-7E1A20B0DADB}"/>
              </a:ext>
            </a:extLst>
          </p:cNvPr>
          <p:cNvSpPr/>
          <p:nvPr userDrawn="1"/>
        </p:nvSpPr>
        <p:spPr>
          <a:xfrm>
            <a:off x="10634661" y="5720557"/>
            <a:ext cx="360000" cy="3600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Interaktive Schaltfläche: Zurück oder Vorherige(r) 1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6340E3DD-C60A-9A8C-5EAB-B7A39F779F1D}"/>
              </a:ext>
            </a:extLst>
          </p:cNvPr>
          <p:cNvSpPr/>
          <p:nvPr userDrawn="1"/>
        </p:nvSpPr>
        <p:spPr>
          <a:xfrm>
            <a:off x="10207624" y="5722937"/>
            <a:ext cx="360000" cy="360000"/>
          </a:xfrm>
          <a:prstGeom prst="actionButtonBackPrevio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Interaktive Schaltfläche: Nächste(r) oder Weiter 1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C01D946-BD57-5591-174F-3575D4DA4026}"/>
              </a:ext>
            </a:extLst>
          </p:cNvPr>
          <p:cNvSpPr/>
          <p:nvPr userDrawn="1"/>
        </p:nvSpPr>
        <p:spPr>
          <a:xfrm>
            <a:off x="11059226" y="5720556"/>
            <a:ext cx="360000" cy="360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1773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7254" y="562707"/>
            <a:ext cx="9601200" cy="1485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631" y="2259622"/>
            <a:ext cx="4447786" cy="3581401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3135" y="2277206"/>
            <a:ext cx="4447786" cy="35814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5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4839" y="562708"/>
            <a:ext cx="9601200" cy="1485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3631" y="2261733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8462" y="3305207"/>
            <a:ext cx="4443984" cy="256219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50330" y="2252941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15160" y="3305207"/>
            <a:ext cx="4443984" cy="256219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6046" y="580292"/>
            <a:ext cx="9601200" cy="14859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47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751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title="Side bar"/>
          <p:cNvSpPr/>
          <p:nvPr/>
        </p:nvSpPr>
        <p:spPr>
          <a:xfrm>
            <a:off x="829787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16BB31E-5AD3-42D9-3482-727B228FC8A9}"/>
              </a:ext>
            </a:extLst>
          </p:cNvPr>
          <p:cNvSpPr txBox="1">
            <a:spLocks/>
          </p:cNvSpPr>
          <p:nvPr userDrawn="1"/>
        </p:nvSpPr>
        <p:spPr>
          <a:xfrm>
            <a:off x="2077915" y="6295124"/>
            <a:ext cx="4542693" cy="4046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Binärzahlen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511C924-437F-EED1-7050-0F42FFD8B35D}"/>
              </a:ext>
            </a:extLst>
          </p:cNvPr>
          <p:cNvSpPr txBox="1">
            <a:spLocks/>
          </p:cNvSpPr>
          <p:nvPr userDrawn="1"/>
        </p:nvSpPr>
        <p:spPr>
          <a:xfrm>
            <a:off x="975947" y="6295124"/>
            <a:ext cx="1916724" cy="4046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2B4B22-5C24-4B3A-9F97-0DC2799139E4}" type="datetime1">
              <a:rPr lang="de-DE" sz="1600" smtClean="0"/>
              <a:t>18.08.2024</a:t>
            </a:fld>
            <a:endParaRPr lang="de-DE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B9E3F34-18A9-7B6D-3BD4-D12D534E970A}"/>
              </a:ext>
            </a:extLst>
          </p:cNvPr>
          <p:cNvSpPr txBox="1">
            <a:spLocks/>
          </p:cNvSpPr>
          <p:nvPr userDrawn="1"/>
        </p:nvSpPr>
        <p:spPr>
          <a:xfrm>
            <a:off x="8980628" y="6259533"/>
            <a:ext cx="4794737" cy="4396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8BCA87-690D-47C8-87D4-76612EB87C9B}" type="slidenum">
              <a:rPr lang="de-DE" sz="1600" smtClean="0"/>
              <a:t>‹Nr.›</a:t>
            </a:fld>
            <a:endParaRPr lang="de-DE" sz="12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B61C2E6-B307-C1C2-B3C8-A374F0151304}"/>
              </a:ext>
            </a:extLst>
          </p:cNvPr>
          <p:cNvSpPr txBox="1">
            <a:spLocks/>
          </p:cNvSpPr>
          <p:nvPr userDrawn="1"/>
        </p:nvSpPr>
        <p:spPr>
          <a:xfrm>
            <a:off x="5940667" y="6268747"/>
            <a:ext cx="4542693" cy="4046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600" dirty="0"/>
              <a:t>Julian Leinberger</a:t>
            </a:r>
          </a:p>
        </p:txBody>
      </p:sp>
      <p:sp>
        <p:nvSpPr>
          <p:cNvPr id="30" name="Interaktive Schaltfläche: Zur Startseite wechseln 2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D056761-1288-24BB-53EC-518A089DDCC6}"/>
              </a:ext>
            </a:extLst>
          </p:cNvPr>
          <p:cNvSpPr/>
          <p:nvPr userDrawn="1"/>
        </p:nvSpPr>
        <p:spPr>
          <a:xfrm>
            <a:off x="10634661" y="5720557"/>
            <a:ext cx="360000" cy="360000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1" name="Interaktive Schaltfläche: Zurück oder Vorherige(r) 30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A8F38791-2B86-C704-3311-F936CA5049F3}"/>
              </a:ext>
            </a:extLst>
          </p:cNvPr>
          <p:cNvSpPr/>
          <p:nvPr userDrawn="1"/>
        </p:nvSpPr>
        <p:spPr>
          <a:xfrm>
            <a:off x="10207624" y="5722937"/>
            <a:ext cx="360000" cy="360000"/>
          </a:xfrm>
          <a:prstGeom prst="actionButtonBackPrevio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2" name="Interaktive Schaltfläche: Nächste(r) oder Weiter 3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35EDF02-71C8-5438-3C18-4FA769D21E64}"/>
              </a:ext>
            </a:extLst>
          </p:cNvPr>
          <p:cNvSpPr/>
          <p:nvPr userDrawn="1"/>
        </p:nvSpPr>
        <p:spPr>
          <a:xfrm>
            <a:off x="11059226" y="5720556"/>
            <a:ext cx="360000" cy="360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643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>
            <a:extLst>
              <a:ext uri="{FF2B5EF4-FFF2-40B4-BE49-F238E27FC236}">
                <a16:creationId xmlns:a16="http://schemas.microsoft.com/office/drawing/2014/main" id="{F83779CB-C95F-4B5C-2DAA-2127C4E87D19}"/>
              </a:ext>
            </a:extLst>
          </p:cNvPr>
          <p:cNvSpPr/>
          <p:nvPr/>
        </p:nvSpPr>
        <p:spPr>
          <a:xfrm>
            <a:off x="761998" y="0"/>
            <a:ext cx="90000" cy="57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158E5AC6-8634-4280-8679-CC8410855FF2}"/>
              </a:ext>
            </a:extLst>
          </p:cNvPr>
          <p:cNvCxnSpPr>
            <a:cxnSpLocks/>
          </p:cNvCxnSpPr>
          <p:nvPr/>
        </p:nvCxnSpPr>
        <p:spPr>
          <a:xfrm flipH="1">
            <a:off x="821125" y="4004109"/>
            <a:ext cx="2470715" cy="10013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A9913DBE-92F4-6CF0-5251-2E772566F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2363" y="1411369"/>
            <a:ext cx="3459637" cy="781050"/>
          </a:xfrm>
        </p:spPr>
        <p:txBody>
          <a:bodyPr/>
          <a:lstStyle/>
          <a:p>
            <a:r>
              <a:rPr lang="de-DE" sz="2400" dirty="0"/>
              <a:t>Zur nächsten Folie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04EF45C0-F533-B7FD-6897-5D2172F00A13}"/>
              </a:ext>
            </a:extLst>
          </p:cNvPr>
          <p:cNvCxnSpPr>
            <a:cxnSpLocks/>
          </p:cNvCxnSpPr>
          <p:nvPr/>
        </p:nvCxnSpPr>
        <p:spPr>
          <a:xfrm>
            <a:off x="6570482" y="3280528"/>
            <a:ext cx="3591613" cy="25640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DCC17509-7AA1-0D66-06B5-309B960F0894}"/>
              </a:ext>
            </a:extLst>
          </p:cNvPr>
          <p:cNvCxnSpPr>
            <a:cxnSpLocks/>
          </p:cNvCxnSpPr>
          <p:nvPr/>
        </p:nvCxnSpPr>
        <p:spPr>
          <a:xfrm>
            <a:off x="7814821" y="2479249"/>
            <a:ext cx="2894028" cy="31956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911C7EA4-66C3-3D27-8D56-D9270204D37C}"/>
              </a:ext>
            </a:extLst>
          </p:cNvPr>
          <p:cNvCxnSpPr>
            <a:cxnSpLocks/>
          </p:cNvCxnSpPr>
          <p:nvPr/>
        </p:nvCxnSpPr>
        <p:spPr>
          <a:xfrm>
            <a:off x="10803118" y="1970202"/>
            <a:ext cx="369216" cy="37345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Titel 1">
            <a:extLst>
              <a:ext uri="{FF2B5EF4-FFF2-40B4-BE49-F238E27FC236}">
                <a16:creationId xmlns:a16="http://schemas.microsoft.com/office/drawing/2014/main" id="{B57878E0-5B1F-AA63-31C5-C229541CEEE1}"/>
              </a:ext>
            </a:extLst>
          </p:cNvPr>
          <p:cNvSpPr txBox="1">
            <a:spLocks/>
          </p:cNvSpPr>
          <p:nvPr/>
        </p:nvSpPr>
        <p:spPr>
          <a:xfrm>
            <a:off x="4507584" y="2732693"/>
            <a:ext cx="3844564" cy="7810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/>
              <a:t>Zur vorherigen Folie</a:t>
            </a:r>
          </a:p>
        </p:txBody>
      </p:sp>
      <p:sp>
        <p:nvSpPr>
          <p:cNvPr id="22" name="Titel 1">
            <a:extLst>
              <a:ext uri="{FF2B5EF4-FFF2-40B4-BE49-F238E27FC236}">
                <a16:creationId xmlns:a16="http://schemas.microsoft.com/office/drawing/2014/main" id="{0F5DF038-D70C-9837-C5BE-BFF2328BE4D5}"/>
              </a:ext>
            </a:extLst>
          </p:cNvPr>
          <p:cNvSpPr txBox="1">
            <a:spLocks/>
          </p:cNvSpPr>
          <p:nvPr/>
        </p:nvSpPr>
        <p:spPr>
          <a:xfrm>
            <a:off x="5968737" y="1846573"/>
            <a:ext cx="3459637" cy="7810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/>
              <a:t>Zurück zum Anfang</a:t>
            </a:r>
          </a:p>
        </p:txBody>
      </p:sp>
      <p:sp>
        <p:nvSpPr>
          <p:cNvPr id="31" name="Titel 1">
            <a:extLst>
              <a:ext uri="{FF2B5EF4-FFF2-40B4-BE49-F238E27FC236}">
                <a16:creationId xmlns:a16="http://schemas.microsoft.com/office/drawing/2014/main" id="{29067C47-9CBE-C508-C294-A554E03CA6AE}"/>
              </a:ext>
            </a:extLst>
          </p:cNvPr>
          <p:cNvSpPr txBox="1">
            <a:spLocks/>
          </p:cNvSpPr>
          <p:nvPr/>
        </p:nvSpPr>
        <p:spPr>
          <a:xfrm>
            <a:off x="3341620" y="3754245"/>
            <a:ext cx="3844564" cy="7810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/>
              <a:t>Fortschrittsleiste</a:t>
            </a:r>
          </a:p>
        </p:txBody>
      </p:sp>
      <p:pic>
        <p:nvPicPr>
          <p:cNvPr id="34" name="PPP">
            <a:hlinkClick r:id="" action="ppaction://media"/>
            <a:extLst>
              <a:ext uri="{FF2B5EF4-FFF2-40B4-BE49-F238E27FC236}">
                <a16:creationId xmlns:a16="http://schemas.microsoft.com/office/drawing/2014/main" id="{7D1C3016-E320-85FF-48E4-7A0ECAF523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238909" y="1594235"/>
            <a:ext cx="609600" cy="609600"/>
          </a:xfrm>
          <a:prstGeom prst="rect">
            <a:avLst/>
          </a:prstGeom>
        </p:spPr>
      </p:pic>
      <p:sp>
        <p:nvSpPr>
          <p:cNvPr id="36" name="Rechteck 35">
            <a:extLst>
              <a:ext uri="{FF2B5EF4-FFF2-40B4-BE49-F238E27FC236}">
                <a16:creationId xmlns:a16="http://schemas.microsoft.com/office/drawing/2014/main" id="{F0761CCD-8405-19C4-7F9F-B8CAE89481B9}"/>
              </a:ext>
            </a:extLst>
          </p:cNvPr>
          <p:cNvSpPr/>
          <p:nvPr/>
        </p:nvSpPr>
        <p:spPr>
          <a:xfrm>
            <a:off x="1925052" y="1289785"/>
            <a:ext cx="1337912" cy="1212783"/>
          </a:xfrm>
          <a:prstGeom prst="rect">
            <a:avLst/>
          </a:prstGeom>
          <a:solidFill>
            <a:srgbClr val="EFED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42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54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86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8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  <p:bldLst>
      <p:bldP spid="2" grpId="0"/>
      <p:bldP spid="21" grpId="0"/>
      <p:bldP spid="22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81BEC-301E-F47C-5EF4-EFBBC73EE9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Binärzahlen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23B79FB-3D37-E19C-2959-4D3805B935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70623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 advClick="0">
        <p159:morph option="byObject"/>
      </p:transition>
    </mc:Choice>
    <mc:Fallback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79E0B-F54A-E43D-54DA-1C7369ABF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sind Binärzahlen?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BA9DF5-C92C-25AE-9D40-D3708202E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Binärzahlen bestehen nur aus zwei Ziffern: 0 und 1.</a:t>
            </a:r>
          </a:p>
          <a:p>
            <a:endParaRPr lang="de-DE" dirty="0"/>
          </a:p>
          <a:p>
            <a:r>
              <a:rPr lang="de-DE" dirty="0"/>
              <a:t>Sie basieren auf dem Basis-2-Zahlensystem im Gegensatz zum Dezimalsystem (Basis 10).</a:t>
            </a:r>
          </a:p>
          <a:p>
            <a:endParaRPr lang="de-DE" dirty="0"/>
          </a:p>
          <a:p>
            <a:r>
              <a:rPr lang="de-DE" dirty="0"/>
              <a:t>Anwendung: Binärzahlen sind grundlegend für Computer, da sie digitale Daten verarbeiten und speichern.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B515B04-E298-C49A-1ECB-44BD49BBB120}"/>
              </a:ext>
            </a:extLst>
          </p:cNvPr>
          <p:cNvSpPr/>
          <p:nvPr/>
        </p:nvSpPr>
        <p:spPr>
          <a:xfrm>
            <a:off x="761997" y="0"/>
            <a:ext cx="95841" cy="162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24251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DD2C14-DF1B-6E7C-FBF6-467554006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des Binärsystems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6F7F21D-0765-1880-894D-9267729199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Jede Stelle in einer Binärzahl repräsentiert eine Potenz von 2, beginnend bei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de-DE" dirty="0"/>
                  <a:t>.</a:t>
                </a:r>
              </a:p>
              <a:p>
                <a:endParaRPr lang="de-DE" dirty="0"/>
              </a:p>
              <a:p>
                <a:r>
                  <a:rPr lang="de-DE" dirty="0"/>
                  <a:t>Die Werte der einzelnen Stellen sind entweder 0 oder 1.</a:t>
                </a:r>
              </a:p>
              <a:p>
                <a:endParaRPr lang="de-DE" dirty="0"/>
              </a:p>
              <a:p>
                <a:r>
                  <a:rPr lang="de-DE" dirty="0"/>
                  <a:t>Beispiel:	</a:t>
                </a:r>
              </a:p>
              <a:p>
                <a:pPr lvl="2"/>
                <a:r>
                  <a:rPr lang="de-DE" dirty="0"/>
                  <a:t>    Binärzahl: 1101</a:t>
                </a:r>
              </a:p>
              <a:p>
                <a:pPr lvl="2"/>
                <a:r>
                  <a:rPr lang="de-DE" dirty="0"/>
                  <a:t>    Berechnung: 1×</a:t>
                </a:r>
                <a:r>
                  <a:rPr lang="de-DE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+1×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+0×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de-DE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+1×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de-DE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 </a:t>
                </a:r>
              </a:p>
              <a:p>
                <a:pPr lvl="2"/>
                <a:r>
                  <a:rPr lang="de-DE" dirty="0"/>
                  <a:t>    Ergebnis: = 8 + 4 + 1 = 13 im Dezimalsystem</a:t>
                </a:r>
              </a:p>
              <a:p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6F7F21D-0765-1880-894D-9267729199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1" t="-13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hteck 3">
            <a:extLst>
              <a:ext uri="{FF2B5EF4-FFF2-40B4-BE49-F238E27FC236}">
                <a16:creationId xmlns:a16="http://schemas.microsoft.com/office/drawing/2014/main" id="{6D181D2D-B32D-C5A1-9F8B-F3B3BBFCA6F6}"/>
              </a:ext>
            </a:extLst>
          </p:cNvPr>
          <p:cNvSpPr/>
          <p:nvPr/>
        </p:nvSpPr>
        <p:spPr>
          <a:xfrm>
            <a:off x="761998" y="0"/>
            <a:ext cx="90000" cy="324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16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90EE2E-0D81-3370-A7FD-25E0F3636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Umrechnung von Dezimal in Binär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0E9C4D-CD93-2499-0B7B-1C0265D1B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Vorgehensweise:</a:t>
            </a:r>
          </a:p>
          <a:p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   Teile die Dezimalzahl durch 2.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   Notiere den Rest.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   Fahre fort, bis der Quotient 0 ist.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    </a:t>
            </a:r>
            <a:r>
              <a:rPr lang="de-DE" dirty="0" err="1"/>
              <a:t>Lies</a:t>
            </a:r>
            <a:r>
              <a:rPr lang="de-DE" dirty="0"/>
              <a:t> die Reste von unten nach oben ab, um die Binärzahl zu erhalten.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114C24F-DC2E-783D-052E-15E8BA3C6759}"/>
              </a:ext>
            </a:extLst>
          </p:cNvPr>
          <p:cNvSpPr/>
          <p:nvPr/>
        </p:nvSpPr>
        <p:spPr>
          <a:xfrm>
            <a:off x="761998" y="0"/>
            <a:ext cx="90000" cy="468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0256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5A4C67-C53A-4C03-A9A5-801E96A5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für Umrechnung von Dezimal in Binär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DCCD21-65EB-5F50-C036-57AFD1FBA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Dezimalzahl 13 → Binärzahl 1101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/>
              <a:t>13	 : 2 		= 6 Rest 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/>
              <a:t>6	: 2		= 3 Rest 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/>
              <a:t>3	: 2		= 1 Rest 1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/>
              <a:t>1	: 2		= 0 Rest 1		</a:t>
            </a:r>
          </a:p>
          <a:p>
            <a:pPr marL="530352" lvl="1" indent="0">
              <a:buNone/>
            </a:pPr>
            <a:endParaRPr lang="de-DE" dirty="0"/>
          </a:p>
          <a:p>
            <a:r>
              <a:rPr lang="de-DE" dirty="0"/>
              <a:t>Nun lesen wir die Reste von unten nach oben ab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6C493A0-6578-BBF0-4892-4D174FABC5F4}"/>
              </a:ext>
            </a:extLst>
          </p:cNvPr>
          <p:cNvSpPr/>
          <p:nvPr/>
        </p:nvSpPr>
        <p:spPr>
          <a:xfrm>
            <a:off x="761998" y="0"/>
            <a:ext cx="90000" cy="57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99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BE3B0E-2EDF-4D3B-6FE3-20706A16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Addition von Binärzahlen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6CD645-967F-FFB0-EC22-854C04FF2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839" y="1470581"/>
            <a:ext cx="9601200" cy="4396819"/>
          </a:xfrm>
        </p:spPr>
        <p:txBody>
          <a:bodyPr/>
          <a:lstStyle/>
          <a:p>
            <a:r>
              <a:rPr lang="de-DE" dirty="0"/>
              <a:t>Regeln der Binäraddition:</a:t>
            </a:r>
          </a:p>
          <a:p>
            <a:endParaRPr lang="de-DE" dirty="0"/>
          </a:p>
          <a:p>
            <a:pPr lvl="2"/>
            <a:r>
              <a:rPr lang="de-DE" dirty="0"/>
              <a:t>    0 + 0 = 0</a:t>
            </a:r>
          </a:p>
          <a:p>
            <a:pPr lvl="2"/>
            <a:r>
              <a:rPr lang="de-DE" dirty="0"/>
              <a:t>    0 + 1 = 1</a:t>
            </a:r>
          </a:p>
          <a:p>
            <a:pPr lvl="2"/>
            <a:r>
              <a:rPr lang="de-DE" dirty="0"/>
              <a:t>    1 + 0 = 1</a:t>
            </a:r>
          </a:p>
          <a:p>
            <a:pPr lvl="2"/>
            <a:r>
              <a:rPr lang="de-DE" dirty="0"/>
              <a:t>    1 + 1 = 10 (0 schreiben, 1 Übertrag)</a:t>
            </a:r>
          </a:p>
          <a:p>
            <a:endParaRPr lang="de-DE" dirty="0"/>
          </a:p>
          <a:p>
            <a:r>
              <a:rPr lang="de-DE" dirty="0"/>
              <a:t>Beispiel:</a:t>
            </a:r>
          </a:p>
          <a:p>
            <a:endParaRPr lang="de-DE" dirty="0"/>
          </a:p>
          <a:p>
            <a:pPr lvl="2"/>
            <a:r>
              <a:rPr lang="de-DE" dirty="0"/>
              <a:t>    1011 + 1101</a:t>
            </a:r>
          </a:p>
          <a:p>
            <a:pPr lvl="2"/>
            <a:r>
              <a:rPr lang="de-DE" dirty="0"/>
              <a:t>    Ergebnis: 11000 (entspricht 24 in Dezimal).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5F052B2-4724-A30E-32C9-C12D01C964BB}"/>
              </a:ext>
            </a:extLst>
          </p:cNvPr>
          <p:cNvSpPr/>
          <p:nvPr/>
        </p:nvSpPr>
        <p:spPr>
          <a:xfrm>
            <a:off x="761998" y="0"/>
            <a:ext cx="90000" cy="648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8719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0EC4E-5887-6DB4-B206-67D199C98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631" y="628062"/>
            <a:ext cx="9601200" cy="1163032"/>
          </a:xfrm>
        </p:spPr>
        <p:txBody>
          <a:bodyPr/>
          <a:lstStyle/>
          <a:p>
            <a:r>
              <a:rPr lang="de-DE" dirty="0"/>
              <a:t>Anwendungen im Alltag und in der Informatik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2ED442-B44B-BF4A-1E04-90942D03D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Computerarchitektur: Prozessoren und Speicher arbeiten mit Binärzahlen.</a:t>
            </a:r>
          </a:p>
          <a:p>
            <a:endParaRPr lang="de-DE" dirty="0"/>
          </a:p>
          <a:p>
            <a:r>
              <a:rPr lang="de-DE" dirty="0"/>
              <a:t>Datenverarbeitung: Alle digitalen Informationen (Text, Bilder, Videos) werden in Form von Bits gespeichert.</a:t>
            </a:r>
          </a:p>
          <a:p>
            <a:endParaRPr lang="de-DE" dirty="0"/>
          </a:p>
          <a:p>
            <a:r>
              <a:rPr lang="de-DE" dirty="0"/>
              <a:t>Netzwerke: IP-Adressen und Subnetzmasken werden häufig binär dargestellt.</a:t>
            </a:r>
          </a:p>
          <a:p>
            <a:endParaRPr lang="de-DE" dirty="0"/>
          </a:p>
          <a:p>
            <a:r>
              <a:rPr lang="de-DE" dirty="0"/>
              <a:t>Kryptographie und Sicherheit: Binärzahlen sind essenziell bei der Verschlüsselung und Fehlerkorrektur.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CE3A0D0-A829-639C-E9E0-BFBB6A998CA4}"/>
              </a:ext>
            </a:extLst>
          </p:cNvPr>
          <p:cNvSpPr/>
          <p:nvPr/>
        </p:nvSpPr>
        <p:spPr>
          <a:xfrm>
            <a:off x="761998" y="0"/>
            <a:ext cx="90000" cy="720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58654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500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Ausschnitt">
  <a:themeElements>
    <a:clrScheme name="Ausschnitt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Ausschnitt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usschnit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Ausschnitt</Template>
  <TotalTime>0</TotalTime>
  <Words>344</Words>
  <Application>Microsoft Office PowerPoint</Application>
  <PresentationFormat>Breitbild</PresentationFormat>
  <Paragraphs>55</Paragraphs>
  <Slides>8</Slides>
  <Notes>0</Notes>
  <HiddenSlides>0</HiddenSlides>
  <MMClips>1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Courier New</vt:lpstr>
      <vt:lpstr>Franklin Gothic Book</vt:lpstr>
      <vt:lpstr>Ausschnitt</vt:lpstr>
      <vt:lpstr>Zur nächsten Folie</vt:lpstr>
      <vt:lpstr>Binärzahlen</vt:lpstr>
      <vt:lpstr>Was sind Binärzahlen?</vt:lpstr>
      <vt:lpstr>Aufbau des Binärsystems</vt:lpstr>
      <vt:lpstr>Umrechnung von Dezimal in Binär</vt:lpstr>
      <vt:lpstr>Beispiel für Umrechnung von Dezimal in Binär</vt:lpstr>
      <vt:lpstr>Addition von Binärzahlen</vt:lpstr>
      <vt:lpstr>Anwendungen im Alltag und in der Informatik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Leinberger, Benjamin Julian</dc:creator>
  <cp:lastModifiedBy>Leinberger, Benjamin Julian</cp:lastModifiedBy>
  <cp:revision>4</cp:revision>
  <dcterms:created xsi:type="dcterms:W3CDTF">2024-08-18T09:29:11Z</dcterms:created>
  <dcterms:modified xsi:type="dcterms:W3CDTF">2024-08-18T14:16:27Z</dcterms:modified>
</cp:coreProperties>
</file>