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1" r:id="rId1"/>
    <p:sldMasterId id="2147483653" r:id="rId2"/>
    <p:sldMasterId id="2147483695" r:id="rId3"/>
  </p:sldMasterIdLst>
  <p:notesMasterIdLst>
    <p:notesMasterId r:id="rId11"/>
  </p:notesMasterIdLst>
  <p:handoutMasterIdLst>
    <p:handoutMasterId r:id="rId12"/>
  </p:handoutMasterIdLst>
  <p:sldIdLst>
    <p:sldId id="282" r:id="rId4"/>
    <p:sldId id="292" r:id="rId5"/>
    <p:sldId id="293" r:id="rId6"/>
    <p:sldId id="295" r:id="rId7"/>
    <p:sldId id="296" r:id="rId8"/>
    <p:sldId id="294" r:id="rId9"/>
    <p:sldId id="290" r:id="rId10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 Müller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3312"/>
    <a:srgbClr val="C2E09C"/>
    <a:srgbClr val="FDCE49"/>
    <a:srgbClr val="8D8E8F"/>
    <a:srgbClr val="A8A9AA"/>
    <a:srgbClr val="939495"/>
    <a:srgbClr val="FDCB3D"/>
    <a:srgbClr val="C7E2AC"/>
    <a:srgbClr val="CBE4B2"/>
    <a:srgbClr val="787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5" autoAdjust="0"/>
    <p:restoredTop sz="77613" autoAdjust="0"/>
  </p:normalViewPr>
  <p:slideViewPr>
    <p:cSldViewPr>
      <p:cViewPr varScale="1">
        <p:scale>
          <a:sx n="80" d="100"/>
          <a:sy n="80" d="100"/>
        </p:scale>
        <p:origin x="1968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4096" y="17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2201D-4F31-42B9-99D7-3404E8362FFB}" type="datetimeFigureOut">
              <a:rPr lang="de-DE" smtClean="0"/>
              <a:t>24.06.20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16FB-B98E-41AD-A7C8-7BD42CA5EC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31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B8B00B-174A-42EB-A1B8-8BE866AF80B8}" type="datetimeFigureOut">
              <a:rPr lang="de-DE"/>
              <a:pPr>
                <a:defRPr/>
              </a:pPr>
              <a:t>24.06.20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F1EA88-867B-44F4-BE95-B615105451F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269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70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B2F5E-3650-44DA-9755-C1295BC3895E}" type="slidenum">
              <a:rPr lang="de-DE"/>
              <a:pPr/>
              <a:t>2</a:t>
            </a:fld>
            <a:endParaRPr lang="de-DE"/>
          </a:p>
        </p:txBody>
      </p:sp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9" tIns="45914" rIns="91829" bIns="45914" anchor="b"/>
          <a:lstStyle>
            <a:lvl1pPr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A6493F6-591E-4528-8E2B-3D233051B37A}" type="slidenum">
              <a:rPr lang="de-DE" sz="1200" b="0"/>
              <a:pPr algn="r"/>
              <a:t>2</a:t>
            </a:fld>
            <a:endParaRPr lang="de-DE" sz="1200" b="0"/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11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B2F5E-3650-44DA-9755-C1295BC3895E}" type="slidenum">
              <a:rPr lang="de-DE"/>
              <a:pPr/>
              <a:t>3</a:t>
            </a:fld>
            <a:endParaRPr lang="de-DE"/>
          </a:p>
        </p:txBody>
      </p:sp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9" tIns="45914" rIns="91829" bIns="45914" anchor="b"/>
          <a:lstStyle>
            <a:lvl1pPr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A6493F6-591E-4528-8E2B-3D233051B37A}" type="slidenum">
              <a:rPr lang="de-DE" sz="1200" b="0"/>
              <a:pPr algn="r"/>
              <a:t>3</a:t>
            </a:fld>
            <a:endParaRPr lang="de-DE" sz="1200" b="0"/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73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B2F5E-3650-44DA-9755-C1295BC3895E}" type="slidenum">
              <a:rPr lang="de-DE"/>
              <a:pPr/>
              <a:t>4</a:t>
            </a:fld>
            <a:endParaRPr lang="de-DE"/>
          </a:p>
        </p:txBody>
      </p:sp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9" tIns="45914" rIns="91829" bIns="45914" anchor="b"/>
          <a:lstStyle>
            <a:lvl1pPr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A6493F6-591E-4528-8E2B-3D233051B37A}" type="slidenum">
              <a:rPr lang="de-DE" sz="1200" b="0"/>
              <a:pPr algn="r"/>
              <a:t>4</a:t>
            </a:fld>
            <a:endParaRPr lang="de-DE" sz="1200" b="0"/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965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B2F5E-3650-44DA-9755-C1295BC3895E}" type="slidenum">
              <a:rPr lang="de-DE"/>
              <a:pPr/>
              <a:t>5</a:t>
            </a:fld>
            <a:endParaRPr lang="de-DE"/>
          </a:p>
        </p:txBody>
      </p:sp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9" tIns="45914" rIns="91829" bIns="45914" anchor="b"/>
          <a:lstStyle>
            <a:lvl1pPr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A6493F6-591E-4528-8E2B-3D233051B37A}" type="slidenum">
              <a:rPr lang="de-DE" sz="1200" b="0"/>
              <a:pPr algn="r"/>
              <a:t>5</a:t>
            </a:fld>
            <a:endParaRPr lang="de-DE" sz="1200" b="0"/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173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B2F5E-3650-44DA-9755-C1295BC3895E}" type="slidenum">
              <a:rPr lang="de-DE"/>
              <a:pPr/>
              <a:t>6</a:t>
            </a:fld>
            <a:endParaRPr lang="de-DE"/>
          </a:p>
        </p:txBody>
      </p:sp>
      <p:sp>
        <p:nvSpPr>
          <p:cNvPr id="435202" name="Rectangle 7"/>
          <p:cNvSpPr txBox="1">
            <a:spLocks noGrp="1" noChangeArrowheads="1"/>
          </p:cNvSpPr>
          <p:nvPr/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9" tIns="45914" rIns="91829" bIns="45914" anchor="b"/>
          <a:lstStyle>
            <a:lvl1pPr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A6493F6-591E-4528-8E2B-3D233051B37A}" type="slidenum">
              <a:rPr lang="de-DE" sz="1200" b="0"/>
              <a:pPr algn="r"/>
              <a:t>6</a:t>
            </a:fld>
            <a:endParaRPr lang="de-DE" sz="1200" b="0"/>
          </a:p>
        </p:txBody>
      </p:sp>
      <p:sp>
        <p:nvSpPr>
          <p:cNvPr id="435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6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1EA88-867B-44F4-BE95-B615105451F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37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ohne Logo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565400"/>
            <a:ext cx="9144000" cy="395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289198" y="1700808"/>
            <a:ext cx="8603280" cy="54375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aseline="0">
                <a:latin typeface="Roboto Condensed bold" panose="02000000000000000000" pitchFamily="2" charset="0"/>
                <a:ea typeface="Roboto Condensed bold" panose="02000000000000000000" pitchFamily="2" charset="0"/>
              </a:defRPr>
            </a:lvl1pPr>
          </a:lstStyle>
          <a:p>
            <a:r>
              <a:rPr lang="de-DE" dirty="0"/>
              <a:t>Titel für erste Folie</a:t>
            </a:r>
          </a:p>
        </p:txBody>
      </p:sp>
    </p:spTree>
    <p:extLst>
      <p:ext uri="{BB962C8B-B14F-4D97-AF65-F5344CB8AC3E}">
        <p14:creationId xmlns:p14="http://schemas.microsoft.com/office/powerpoint/2010/main" val="389941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tzierung Fördermittelgeber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5364088" y="2348879"/>
            <a:ext cx="3528390" cy="3960439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rtl="0"/>
            <a:r>
              <a:rPr lang="de-DE" dirty="0" err="1"/>
              <a:t>syvddsyv</a:t>
            </a:r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1547812" y="980728"/>
            <a:ext cx="7344665" cy="1224136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6047656" y="9306272"/>
            <a:ext cx="7416822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0"/>
          <p:cNvSpPr>
            <a:spLocks noGrp="1"/>
          </p:cNvSpPr>
          <p:nvPr>
            <p:ph type="pic" sz="quarter" idx="16"/>
          </p:nvPr>
        </p:nvSpPr>
        <p:spPr>
          <a:xfrm>
            <a:off x="1547813" y="2348880"/>
            <a:ext cx="3384227" cy="3960439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72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51439" y="2348880"/>
            <a:ext cx="8641039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38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251439" y="2348880"/>
            <a:ext cx="8641039" cy="3960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294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251440" y="2348880"/>
            <a:ext cx="4104536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0"/>
          </p:nvPr>
        </p:nvSpPr>
        <p:spPr>
          <a:xfrm>
            <a:off x="4787943" y="2348880"/>
            <a:ext cx="4104536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8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251440" y="2348880"/>
            <a:ext cx="2736384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0"/>
          </p:nvPr>
        </p:nvSpPr>
        <p:spPr>
          <a:xfrm>
            <a:off x="251440" y="983269"/>
            <a:ext cx="2736384" cy="12215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idx="12"/>
          </p:nvPr>
        </p:nvSpPr>
        <p:spPr>
          <a:xfrm>
            <a:off x="6156095" y="995051"/>
            <a:ext cx="2736384" cy="1209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idx="13"/>
          </p:nvPr>
        </p:nvSpPr>
        <p:spPr>
          <a:xfrm>
            <a:off x="3203767" y="995051"/>
            <a:ext cx="2736384" cy="1209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14"/>
          </p:nvPr>
        </p:nvSpPr>
        <p:spPr>
          <a:xfrm>
            <a:off x="3203767" y="2348880"/>
            <a:ext cx="2736384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Inhaltsplatzhalter 3"/>
          <p:cNvSpPr>
            <a:spLocks noGrp="1"/>
          </p:cNvSpPr>
          <p:nvPr>
            <p:ph sz="half" idx="15"/>
          </p:nvPr>
        </p:nvSpPr>
        <p:spPr>
          <a:xfrm>
            <a:off x="6156094" y="2348880"/>
            <a:ext cx="2736384" cy="39604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4902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1440" y="988047"/>
            <a:ext cx="4464576" cy="1216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932039" y="988047"/>
            <a:ext cx="3960440" cy="53237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4464576" cy="396521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9235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linksbündig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1440" y="988047"/>
            <a:ext cx="4464576" cy="1216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4464576" cy="396521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4932039" y="988047"/>
            <a:ext cx="3960440" cy="532375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5497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2"/>
          <p:cNvSpPr>
            <a:spLocks noGrp="1"/>
          </p:cNvSpPr>
          <p:nvPr>
            <p:ph type="chart" sz="quarter" idx="10"/>
          </p:nvPr>
        </p:nvSpPr>
        <p:spPr>
          <a:xfrm>
            <a:off x="251441" y="2348880"/>
            <a:ext cx="8641038" cy="3816797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45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martArt-Platzhalter 10"/>
          <p:cNvSpPr>
            <a:spLocks noGrp="1"/>
          </p:cNvSpPr>
          <p:nvPr>
            <p:ph type="dgm" sz="quarter" idx="14"/>
          </p:nvPr>
        </p:nvSpPr>
        <p:spPr>
          <a:xfrm>
            <a:off x="251441" y="2348880"/>
            <a:ext cx="8641038" cy="3960440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251440" y="988047"/>
            <a:ext cx="8641039" cy="121681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185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/>
          <p:cNvSpPr>
            <a:spLocks noGrp="1"/>
          </p:cNvSpPr>
          <p:nvPr>
            <p:ph type="pic" sz="quarter" idx="13"/>
          </p:nvPr>
        </p:nvSpPr>
        <p:spPr>
          <a:xfrm>
            <a:off x="7049391" y="980729"/>
            <a:ext cx="1843088" cy="12241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3024759" cy="5362378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7049737" y="2348533"/>
            <a:ext cx="1843081" cy="144016"/>
          </a:xfrm>
        </p:spPr>
        <p:txBody>
          <a:bodyPr>
            <a:noAutofit/>
          </a:bodyPr>
          <a:lstStyle>
            <a:lvl1pPr marL="0" indent="0" rtl="0">
              <a:buNone/>
              <a:defRPr lang="de-DE" sz="1800" b="0" i="0" u="none" strike="noStrike" baseline="30000" smtClean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Bildtitel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half" idx="14"/>
          </p:nvPr>
        </p:nvSpPr>
        <p:spPr>
          <a:xfrm>
            <a:off x="3686662" y="980728"/>
            <a:ext cx="2952000" cy="5362378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2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idx="10"/>
          </p:nvPr>
        </p:nvSpPr>
        <p:spPr>
          <a:xfrm>
            <a:off x="2548784" y="3093076"/>
            <a:ext cx="6343694" cy="3211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 baseline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2000">
                <a:latin typeface="Roboto Condensed" panose="02000000000000000000" pitchFamily="2" charset="0"/>
                <a:ea typeface="Roboto Condensed" panose="02000000000000000000" pitchFamily="2" charset="0"/>
              </a:defRPr>
            </a:lvl2pPr>
            <a:lvl3pPr marL="914400" indent="0">
              <a:buNone/>
              <a:defRPr sz="1800"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4pPr>
            <a:lvl5pPr>
              <a:defRPr>
                <a:latin typeface="Roboto Condensed" panose="02000000000000000000" pitchFamily="2" charset="0"/>
                <a:ea typeface="Roboto Condensed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Bildplatzhalter 4" title="Logo"/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1671388"/>
            <a:ext cx="1619712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 (optional)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3093076"/>
            <a:ext cx="1619712" cy="1344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 (optional)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361265" y="4515800"/>
            <a:ext cx="1619712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 (optional)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2555776" y="1671388"/>
            <a:ext cx="6336704" cy="1324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r>
              <a:rPr lang="de-DE" dirty="0"/>
              <a:t>Titel für erste Folie</a:t>
            </a:r>
          </a:p>
        </p:txBody>
      </p:sp>
    </p:spTree>
    <p:extLst>
      <p:ext uri="{BB962C8B-B14F-4D97-AF65-F5344CB8AC3E}">
        <p14:creationId xmlns:p14="http://schemas.microsoft.com/office/powerpoint/2010/main" val="284232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1440" y="2348880"/>
            <a:ext cx="2507462" cy="396044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1"/>
          </p:nvPr>
        </p:nvSpPr>
        <p:spPr>
          <a:xfrm>
            <a:off x="3071466" y="2348880"/>
            <a:ext cx="5821013" cy="396044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8606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1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513334" y="973545"/>
            <a:ext cx="7379144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 für Folgefolien</a:t>
            </a:r>
            <a:br>
              <a:rPr lang="de-DE" dirty="0"/>
            </a:b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1513334" y="2312828"/>
            <a:ext cx="7379144" cy="399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3201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334" y="980728"/>
            <a:ext cx="3454750" cy="532859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0"/>
          </p:nvPr>
        </p:nvSpPr>
        <p:spPr>
          <a:xfrm>
            <a:off x="5400050" y="980728"/>
            <a:ext cx="3492427" cy="532859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535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47664" y="2132856"/>
            <a:ext cx="3420419" cy="417162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0"/>
          </p:nvPr>
        </p:nvSpPr>
        <p:spPr>
          <a:xfrm>
            <a:off x="5400051" y="955510"/>
            <a:ext cx="3492427" cy="96503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="0">
                <a:latin typeface="Roboto Condensed bold" panose="02000000000000000000" pitchFamily="2" charset="0"/>
                <a:ea typeface="Roboto Condensed bol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1"/>
          </p:nvPr>
        </p:nvSpPr>
        <p:spPr>
          <a:xfrm>
            <a:off x="5400051" y="2132856"/>
            <a:ext cx="3492427" cy="417162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3420418" cy="939817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307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436096" y="980728"/>
            <a:ext cx="3456383" cy="532375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3384376" cy="16002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1"/>
          </p:nvPr>
        </p:nvSpPr>
        <p:spPr>
          <a:xfrm>
            <a:off x="1547664" y="2708920"/>
            <a:ext cx="3384376" cy="35955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9314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0"/>
          </p:nvPr>
        </p:nvSpPr>
        <p:spPr>
          <a:xfrm>
            <a:off x="1547664" y="2204864"/>
            <a:ext cx="7344814" cy="4104456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547664" y="980728"/>
            <a:ext cx="7344814" cy="1008112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7510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einbin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-Platzhalter 3"/>
          <p:cNvSpPr>
            <a:spLocks noGrp="1"/>
          </p:cNvSpPr>
          <p:nvPr>
            <p:ph type="dgm" sz="quarter" idx="10"/>
          </p:nvPr>
        </p:nvSpPr>
        <p:spPr>
          <a:xfrm>
            <a:off x="1547664" y="2348880"/>
            <a:ext cx="7344814" cy="396044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547664" y="980728"/>
            <a:ext cx="7344814" cy="1296144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5558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7049390" y="980728"/>
            <a:ext cx="1843088" cy="1223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1541518" y="990000"/>
            <a:ext cx="2460218" cy="531932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20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1" hasCustomPrompt="1"/>
          </p:nvPr>
        </p:nvSpPr>
        <p:spPr>
          <a:xfrm>
            <a:off x="7049736" y="2276525"/>
            <a:ext cx="1843081" cy="144016"/>
          </a:xfrm>
        </p:spPr>
        <p:txBody>
          <a:bodyPr>
            <a:noAutofit/>
          </a:bodyPr>
          <a:lstStyle>
            <a:lvl1pPr marL="0" indent="0" rtl="0">
              <a:buNone/>
              <a:defRPr lang="de-DE" sz="1800" b="0" i="0" u="none" strike="noStrike" baseline="30000" smtClean="0"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Bildtitel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12"/>
          </p:nvPr>
        </p:nvSpPr>
        <p:spPr>
          <a:xfrm>
            <a:off x="4289654" y="990000"/>
            <a:ext cx="2448272" cy="5319320"/>
          </a:xfrm>
        </p:spPr>
        <p:txBody>
          <a:bodyPr>
            <a:normAutofit/>
          </a:bodyPr>
          <a:lstStyle>
            <a:lvl1pPr marL="0" indent="0" rtl="0">
              <a:buNone/>
              <a:defRPr lang="de-DE" sz="2400" b="0" i="0" u="none" strike="noStrike" baseline="30000" smtClean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de-DE" sz="1200" b="0" i="0" u="none" strike="noStrike" baseline="30000" dirty="0">
              <a:solidFill>
                <a:srgbClr val="000000"/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360000" y="990000"/>
            <a:ext cx="882000" cy="646172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6285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26544"/>
            <a:ext cx="9144000" cy="1512000"/>
          </a:xfrm>
          <a:prstGeom prst="rect">
            <a:avLst/>
          </a:prstGeom>
          <a:solidFill>
            <a:srgbClr val="E63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" y="-21726"/>
            <a:ext cx="2327217" cy="1506510"/>
          </a:xfrm>
          <a:prstGeom prst="rect">
            <a:avLst/>
          </a:prstGeom>
        </p:spPr>
      </p:pic>
      <p:cxnSp>
        <p:nvCxnSpPr>
          <p:cNvPr id="12" name="Gerader Verbinder 11"/>
          <p:cNvCxnSpPr/>
          <p:nvPr userDrawn="1"/>
        </p:nvCxnSpPr>
        <p:spPr>
          <a:xfrm>
            <a:off x="2304000" y="287168"/>
            <a:ext cx="0" cy="82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9"/>
          <p:cNvSpPr txBox="1">
            <a:spLocks/>
          </p:cNvSpPr>
          <p:nvPr userDrawn="1"/>
        </p:nvSpPr>
        <p:spPr>
          <a:xfrm>
            <a:off x="2555776" y="162799"/>
            <a:ext cx="6031582" cy="11374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Fakultät für Elektrotechnik und Informationstechnik</a:t>
            </a:r>
          </a:p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Professur</a:t>
            </a:r>
            <a:r>
              <a:rPr lang="de-DE" sz="1900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für Energie- und Hochspannungstechnik</a:t>
            </a:r>
          </a:p>
          <a:p>
            <a:pPr fontAlgn="auto">
              <a:lnSpc>
                <a:spcPts val="2700"/>
              </a:lnSpc>
              <a:spcBef>
                <a:spcPts val="200"/>
              </a:spcBef>
              <a:spcAft>
                <a:spcPts val="0"/>
              </a:spcAft>
            </a:pPr>
            <a:r>
              <a:rPr lang="de-DE" sz="1900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Prof. Dr.-Ing. Wolfgang </a:t>
            </a:r>
            <a:r>
              <a:rPr lang="de-DE" sz="1900" baseline="0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Schufft</a:t>
            </a:r>
            <a:endParaRPr lang="de-DE" sz="19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</a:p>
        </p:txBody>
      </p:sp>
      <p:pic>
        <p:nvPicPr>
          <p:cNvPr id="9" name="Grafik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65" y="367665"/>
            <a:ext cx="948630" cy="631335"/>
          </a:xfrm>
          <a:prstGeom prst="rect">
            <a:avLst/>
          </a:prstGeom>
        </p:spPr>
      </p:pic>
      <p:cxnSp>
        <p:nvCxnSpPr>
          <p:cNvPr id="11" name="Gerader Verbinder 8"/>
          <p:cNvCxnSpPr/>
          <p:nvPr userDrawn="1"/>
        </p:nvCxnSpPr>
        <p:spPr>
          <a:xfrm>
            <a:off x="7677000" y="279000"/>
            <a:ext cx="0" cy="82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>
            <a:extLst>
              <a:ext uri="{FF2B5EF4-FFF2-40B4-BE49-F238E27FC236}">
                <a16:creationId xmlns:a16="http://schemas.microsoft.com/office/drawing/2014/main" id="{A785C921-4B65-C94E-94D1-A6DF2B20C5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5191" y="6525345"/>
            <a:ext cx="36887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Chemnitz</a:t>
            </a:r>
            <a:endParaRPr lang="de-DE" sz="14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-520"/>
            <a:ext cx="9144000" cy="764704"/>
          </a:xfrm>
          <a:prstGeom prst="rect">
            <a:avLst/>
          </a:prstGeom>
          <a:solidFill>
            <a:srgbClr val="E63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8" y="-80348"/>
            <a:ext cx="1297424" cy="86967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47664" y="973545"/>
            <a:ext cx="7344814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 für Folgefolien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47664" y="2312828"/>
            <a:ext cx="7344814" cy="399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Textplatzhalter 9"/>
          <p:cNvSpPr txBox="1">
            <a:spLocks/>
          </p:cNvSpPr>
          <p:nvPr userDrawn="1"/>
        </p:nvSpPr>
        <p:spPr>
          <a:xfrm>
            <a:off x="1516771" y="108526"/>
            <a:ext cx="4135349" cy="5841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Muster</a:t>
            </a:r>
            <a:r>
              <a:rPr lang="de-DE" sz="1600" baseline="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für Folgefolien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(Zeile 2)</a:t>
            </a:r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1440000" y="126000"/>
            <a:ext cx="0" cy="46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ußzeilenplatzhalter 4"/>
          <p:cNvSpPr txBox="1">
            <a:spLocks/>
          </p:cNvSpPr>
          <p:nvPr userDrawn="1"/>
        </p:nvSpPr>
        <p:spPr>
          <a:xfrm>
            <a:off x="3491880" y="6526933"/>
            <a:ext cx="3888432" cy="33265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72C5D026-0A5E-414E-BDD7-AEAAC7E56A8F}" type="slidenum">
              <a:rPr lang="de-DE" sz="1400" smtClean="0"/>
              <a:pPr algn="ctr">
                <a:defRPr/>
              </a:pPr>
              <a:t>‹Nr.›</a:t>
            </a:fld>
            <a:endParaRPr lang="de-DE" sz="1400" dirty="0"/>
          </a:p>
        </p:txBody>
      </p:sp>
      <p:sp>
        <p:nvSpPr>
          <p:cNvPr id="16" name="Rectangle 4"/>
          <p:cNvSpPr txBox="1">
            <a:spLocks noChangeArrowheads="1"/>
          </p:cNvSpPr>
          <p:nvPr userDrawn="1"/>
        </p:nvSpPr>
        <p:spPr bwMode="auto">
          <a:xfrm>
            <a:off x="235191" y="6525345"/>
            <a:ext cx="36887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Chemnitz</a:t>
            </a:r>
            <a:r>
              <a:rPr lang="de-DE" sz="14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charset="0"/>
              </a:rPr>
              <a:t> 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00" y="144000"/>
            <a:ext cx="645291" cy="429456"/>
          </a:xfrm>
          <a:prstGeom prst="rect">
            <a:avLst/>
          </a:prstGeom>
        </p:spPr>
      </p:pic>
      <p:cxnSp>
        <p:nvCxnSpPr>
          <p:cNvPr id="17" name="Gerader Verbinder 8"/>
          <p:cNvCxnSpPr/>
          <p:nvPr userDrawn="1"/>
        </p:nvCxnSpPr>
        <p:spPr>
          <a:xfrm>
            <a:off x="7947000" y="144000"/>
            <a:ext cx="0" cy="450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5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2" r:id="rId4"/>
    <p:sldLayoutId id="2147483678" r:id="rId5"/>
    <p:sldLayoutId id="2147483679" r:id="rId6"/>
    <p:sldLayoutId id="2147483680" r:id="rId7"/>
    <p:sldLayoutId id="214748368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boto Condensed bold" panose="02000000000000000000" pitchFamily="2" charset="0"/>
          <a:ea typeface="Roboto Condensed bol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 userDrawn="1"/>
        </p:nvSpPr>
        <p:spPr>
          <a:xfrm>
            <a:off x="0" y="-520"/>
            <a:ext cx="9144000" cy="764704"/>
          </a:xfrm>
          <a:prstGeom prst="rect">
            <a:avLst/>
          </a:prstGeom>
          <a:solidFill>
            <a:srgbClr val="E63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8" y="-80348"/>
            <a:ext cx="1297424" cy="869671"/>
          </a:xfrm>
          <a:prstGeom prst="rect">
            <a:avLst/>
          </a:prstGeom>
        </p:spPr>
      </p:pic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251440" y="973545"/>
            <a:ext cx="8641039" cy="1267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51439" y="2311240"/>
            <a:ext cx="8641039" cy="3993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 userDrawn="1"/>
        </p:nvCxnSpPr>
        <p:spPr>
          <a:xfrm>
            <a:off x="1440000" y="126000"/>
            <a:ext cx="0" cy="46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6588224" y="6525345"/>
            <a:ext cx="2339752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www.tu-chemnitz.de</a:t>
            </a: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3491880" y="6526933"/>
            <a:ext cx="3888432" cy="33265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72C5D026-0A5E-414E-BDD7-AEAAC7E56A8F}" type="slidenum">
              <a:rPr lang="de-DE" sz="1400" smtClean="0"/>
              <a:pPr algn="ctr">
                <a:defRPr/>
              </a:pPr>
              <a:t>‹Nr.›</a:t>
            </a:fld>
            <a:endParaRPr lang="de-DE" sz="1400" dirty="0"/>
          </a:p>
        </p:txBody>
      </p:sp>
      <p:pic>
        <p:nvPicPr>
          <p:cNvPr id="15" name="Grafik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00" y="144000"/>
            <a:ext cx="645291" cy="429456"/>
          </a:xfrm>
          <a:prstGeom prst="rect">
            <a:avLst/>
          </a:prstGeom>
        </p:spPr>
      </p:pic>
      <p:cxnSp>
        <p:nvCxnSpPr>
          <p:cNvPr id="16" name="Gerader Verbinder 8"/>
          <p:cNvCxnSpPr/>
          <p:nvPr userDrawn="1"/>
        </p:nvCxnSpPr>
        <p:spPr>
          <a:xfrm>
            <a:off x="7947000" y="144000"/>
            <a:ext cx="0" cy="450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>
            <a:extLst>
              <a:ext uri="{FF2B5EF4-FFF2-40B4-BE49-F238E27FC236}">
                <a16:creationId xmlns:a16="http://schemas.microsoft.com/office/drawing/2014/main" id="{724483E0-BEF4-D944-82E6-B76A54636D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5191" y="6525345"/>
            <a:ext cx="3688737" cy="3342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Chemnitz</a:t>
            </a:r>
            <a:endParaRPr lang="de-DE" sz="1400" kern="12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1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7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Roboto Condensed bold" panose="02000000000000000000" pitchFamily="2" charset="0"/>
          <a:ea typeface="Roboto Condensed bol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67000" y="2529000"/>
            <a:ext cx="8388424" cy="202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1436688" algn="l"/>
              </a:tabLst>
            </a:pPr>
            <a:r>
              <a:rPr lang="de-DE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5. Lernpaket 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1436688" algn="l"/>
              </a:tabLst>
            </a:pPr>
            <a:r>
              <a:rPr lang="de-DE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– 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1436688" algn="l"/>
              </a:tabLst>
            </a:pPr>
            <a:r>
              <a:rPr lang="de-DE" sz="32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Planung von Niederspannungsnetzen</a:t>
            </a:r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377FF8CC-48FE-8742-8E0D-9CE756A5B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61792" y="1716200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1422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1523668" y="136377"/>
            <a:ext cx="74068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Planung von Niederspannungsnetzen</a:t>
            </a:r>
          </a:p>
          <a:p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718578B1-6C27-764E-8518-58A7EBB6B0EC}"/>
              </a:ext>
            </a:extLst>
          </p:cNvPr>
          <p:cNvSpPr txBox="1">
            <a:spLocks/>
          </p:cNvSpPr>
          <p:nvPr/>
        </p:nvSpPr>
        <p:spPr>
          <a:xfrm>
            <a:off x="1017000" y="1539000"/>
            <a:ext cx="7695000" cy="30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>
                <a:srgbClr val="E63312"/>
              </a:buClr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22" name="Textplatzhalter 1">
            <a:extLst>
              <a:ext uri="{FF2B5EF4-FFF2-40B4-BE49-F238E27FC236}">
                <a16:creationId xmlns:a16="http://schemas.microsoft.com/office/drawing/2014/main" id="{558F8A01-DD68-4F48-B510-29E2E011A2CA}"/>
              </a:ext>
            </a:extLst>
          </p:cNvPr>
          <p:cNvSpPr txBox="1">
            <a:spLocks/>
          </p:cNvSpPr>
          <p:nvPr/>
        </p:nvSpPr>
        <p:spPr>
          <a:xfrm>
            <a:off x="342662" y="1091084"/>
            <a:ext cx="7649337" cy="62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Clr>
                <a:srgbClr val="E63312"/>
              </a:buClr>
              <a:buAutoNum type="arabicPeriod"/>
            </a:pPr>
            <a:r>
              <a:rPr lang="de-DE" dirty="0"/>
              <a:t>Wahl des Standortes der Ortsnetzstation</a:t>
            </a:r>
          </a:p>
        </p:txBody>
      </p:sp>
      <p:sp>
        <p:nvSpPr>
          <p:cNvPr id="35" name="Textplatzhalter 1">
            <a:extLst>
              <a:ext uri="{FF2B5EF4-FFF2-40B4-BE49-F238E27FC236}">
                <a16:creationId xmlns:a16="http://schemas.microsoft.com/office/drawing/2014/main" id="{5C0ABDC8-6408-9C45-A742-3D0495D42B44}"/>
              </a:ext>
            </a:extLst>
          </p:cNvPr>
          <p:cNvSpPr txBox="1">
            <a:spLocks/>
          </p:cNvSpPr>
          <p:nvPr/>
        </p:nvSpPr>
        <p:spPr>
          <a:xfrm>
            <a:off x="781168" y="1851916"/>
            <a:ext cx="7480832" cy="2882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Leitungslänge von Niederspannungssträngen (max. 1000m, im Durchschnitt 400m)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Spannungshaltung nach DIN EN 50160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Örtliche Gegebenheiten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Platzbedarf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Straßen- und Bahnquerungen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Andere Medien (Wasser, Gas, Telekommunikation, ...)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CEED7AD9-65F2-CB4D-BE99-4A151E9023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55600" y="4859369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5245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1523668" y="136377"/>
            <a:ext cx="74068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Planung von Niederspannungsnetzen</a:t>
            </a:r>
          </a:p>
          <a:p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718578B1-6C27-764E-8518-58A7EBB6B0EC}"/>
              </a:ext>
            </a:extLst>
          </p:cNvPr>
          <p:cNvSpPr txBox="1">
            <a:spLocks/>
          </p:cNvSpPr>
          <p:nvPr/>
        </p:nvSpPr>
        <p:spPr>
          <a:xfrm>
            <a:off x="1017000" y="1539000"/>
            <a:ext cx="7695000" cy="346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>
                <a:srgbClr val="E63312"/>
              </a:buClr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22" name="Textplatzhalter 1">
            <a:extLst>
              <a:ext uri="{FF2B5EF4-FFF2-40B4-BE49-F238E27FC236}">
                <a16:creationId xmlns:a16="http://schemas.microsoft.com/office/drawing/2014/main" id="{558F8A01-DD68-4F48-B510-29E2E011A2CA}"/>
              </a:ext>
            </a:extLst>
          </p:cNvPr>
          <p:cNvSpPr txBox="1">
            <a:spLocks/>
          </p:cNvSpPr>
          <p:nvPr/>
        </p:nvSpPr>
        <p:spPr>
          <a:xfrm>
            <a:off x="342662" y="1091084"/>
            <a:ext cx="7649337" cy="582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Clr>
                <a:srgbClr val="E63312"/>
              </a:buClr>
              <a:buFont typeface="+mj-lt"/>
              <a:buAutoNum type="arabicPeriod" startAt="2"/>
            </a:pPr>
            <a:r>
              <a:rPr lang="de-DE" dirty="0"/>
              <a:t>Auslegung der Ortsnetzstation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40" name="Textplatzhalter 1">
            <a:extLst>
              <a:ext uri="{FF2B5EF4-FFF2-40B4-BE49-F238E27FC236}">
                <a16:creationId xmlns:a16="http://schemas.microsoft.com/office/drawing/2014/main" id="{11A64FF5-0A80-AF49-B792-4E9848FC2819}"/>
              </a:ext>
            </a:extLst>
          </p:cNvPr>
          <p:cNvSpPr txBox="1">
            <a:spLocks/>
          </p:cNvSpPr>
          <p:nvPr/>
        </p:nvSpPr>
        <p:spPr>
          <a:xfrm>
            <a:off x="342661" y="2121916"/>
            <a:ext cx="4634339" cy="3557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Ortsnetzstation besteht aus: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Ortsnetztransformator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MS-Schaltanlage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Niederspannungsverteilung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Öl-Auffangwanne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Erdungsanlage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Messeinrichtungen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F10FB3-6F8D-6F41-A52B-DD74FAA17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905" y="1028929"/>
            <a:ext cx="3437095" cy="28515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893B748-8A0E-AA40-8FBB-71AE5CF3D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0019" y="3271500"/>
            <a:ext cx="2342150" cy="3127500"/>
          </a:xfrm>
          <a:prstGeom prst="rect">
            <a:avLst/>
          </a:prstGeom>
        </p:spPr>
      </p:pic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5AA17188-E250-BA45-88C5-0078B51132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99200" y="5107671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1869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1523668" y="136377"/>
            <a:ext cx="74068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Planung von Niederspannungsnetzen</a:t>
            </a:r>
          </a:p>
          <a:p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718578B1-6C27-764E-8518-58A7EBB6B0EC}"/>
              </a:ext>
            </a:extLst>
          </p:cNvPr>
          <p:cNvSpPr txBox="1">
            <a:spLocks/>
          </p:cNvSpPr>
          <p:nvPr/>
        </p:nvSpPr>
        <p:spPr>
          <a:xfrm>
            <a:off x="1017000" y="1539000"/>
            <a:ext cx="7695000" cy="346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>
                <a:srgbClr val="E63312"/>
              </a:buClr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22" name="Textplatzhalter 1">
            <a:extLst>
              <a:ext uri="{FF2B5EF4-FFF2-40B4-BE49-F238E27FC236}">
                <a16:creationId xmlns:a16="http://schemas.microsoft.com/office/drawing/2014/main" id="{558F8A01-DD68-4F48-B510-29E2E011A2CA}"/>
              </a:ext>
            </a:extLst>
          </p:cNvPr>
          <p:cNvSpPr txBox="1">
            <a:spLocks/>
          </p:cNvSpPr>
          <p:nvPr/>
        </p:nvSpPr>
        <p:spPr>
          <a:xfrm>
            <a:off x="342662" y="1091084"/>
            <a:ext cx="7649337" cy="582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Clr>
                <a:srgbClr val="E63312"/>
              </a:buClr>
              <a:buFont typeface="+mj-lt"/>
              <a:buAutoNum type="arabicPeriod" startAt="2"/>
            </a:pPr>
            <a:r>
              <a:rPr lang="de-DE" dirty="0"/>
              <a:t>Auslegung der Ortsnetzstation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40" name="Textplatzhalter 1">
            <a:extLst>
              <a:ext uri="{FF2B5EF4-FFF2-40B4-BE49-F238E27FC236}">
                <a16:creationId xmlns:a16="http://schemas.microsoft.com/office/drawing/2014/main" id="{11A64FF5-0A80-AF49-B792-4E9848FC2819}"/>
              </a:ext>
            </a:extLst>
          </p:cNvPr>
          <p:cNvSpPr txBox="1">
            <a:spLocks/>
          </p:cNvSpPr>
          <p:nvPr/>
        </p:nvSpPr>
        <p:spPr>
          <a:xfrm>
            <a:off x="604672" y="1736154"/>
            <a:ext cx="8325809" cy="4707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Nennleistung des Ortsnetztransformators – typische Größen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50 kVA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100 kVA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160 kVA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250 kVA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400 kVA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630 kVA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800 kVA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1000 kVA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1250 kVA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1600 kVA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2000 kVA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2500 kVA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fontAlgn="auto">
              <a:spcAft>
                <a:spcPts val="0"/>
              </a:spcAft>
              <a:buClr>
                <a:srgbClr val="E63312"/>
              </a:buClr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36056A3B-F350-4249-8BDF-D5323073BFD2}"/>
              </a:ext>
            </a:extLst>
          </p:cNvPr>
          <p:cNvSpPr/>
          <p:nvPr/>
        </p:nvSpPr>
        <p:spPr>
          <a:xfrm>
            <a:off x="2592000" y="2799000"/>
            <a:ext cx="630000" cy="945000"/>
          </a:xfrm>
          <a:prstGeom prst="rightBrace">
            <a:avLst/>
          </a:prstGeom>
          <a:ln w="28575">
            <a:solidFill>
              <a:srgbClr val="E63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FF4C4F59-2122-6748-8524-F104042468E9}"/>
              </a:ext>
            </a:extLst>
          </p:cNvPr>
          <p:cNvSpPr txBox="1">
            <a:spLocks/>
          </p:cNvSpPr>
          <p:nvPr/>
        </p:nvSpPr>
        <p:spPr>
          <a:xfrm>
            <a:off x="3282576" y="3089589"/>
            <a:ext cx="4439424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Ländliche Niederspannungsnetze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A6A1284E-098E-104E-9074-8616541F97FF}"/>
              </a:ext>
            </a:extLst>
          </p:cNvPr>
          <p:cNvSpPr txBox="1">
            <a:spLocks/>
          </p:cNvSpPr>
          <p:nvPr/>
        </p:nvSpPr>
        <p:spPr>
          <a:xfrm>
            <a:off x="3282576" y="3775077"/>
            <a:ext cx="4439424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Städtische Niederspannungsnetze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28D42F0F-BB67-5545-8CA7-7B53774D7B3B}"/>
              </a:ext>
            </a:extLst>
          </p:cNvPr>
          <p:cNvSpPr/>
          <p:nvPr/>
        </p:nvSpPr>
        <p:spPr>
          <a:xfrm>
            <a:off x="2652576" y="3511472"/>
            <a:ext cx="630000" cy="945000"/>
          </a:xfrm>
          <a:prstGeom prst="rightBrace">
            <a:avLst/>
          </a:prstGeom>
          <a:ln w="28575">
            <a:solidFill>
              <a:srgbClr val="E63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eschweifte Klammer rechts 13">
            <a:extLst>
              <a:ext uri="{FF2B5EF4-FFF2-40B4-BE49-F238E27FC236}">
                <a16:creationId xmlns:a16="http://schemas.microsoft.com/office/drawing/2014/main" id="{DC43D5E9-6363-8C43-B0DD-31FE0FAA1D3F}"/>
              </a:ext>
            </a:extLst>
          </p:cNvPr>
          <p:cNvSpPr/>
          <p:nvPr/>
        </p:nvSpPr>
        <p:spPr>
          <a:xfrm>
            <a:off x="2713152" y="4193194"/>
            <a:ext cx="630000" cy="1873652"/>
          </a:xfrm>
          <a:prstGeom prst="rightBrace">
            <a:avLst/>
          </a:prstGeom>
          <a:ln w="28575">
            <a:solidFill>
              <a:srgbClr val="E63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12F5506D-CC23-AB4C-9560-6863F6E74562}"/>
              </a:ext>
            </a:extLst>
          </p:cNvPr>
          <p:cNvSpPr txBox="1">
            <a:spLocks/>
          </p:cNvSpPr>
          <p:nvPr/>
        </p:nvSpPr>
        <p:spPr>
          <a:xfrm>
            <a:off x="3343152" y="4930344"/>
            <a:ext cx="4439424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Industrienetze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16" name="Geschweifte Klammer rechts 15">
            <a:extLst>
              <a:ext uri="{FF2B5EF4-FFF2-40B4-BE49-F238E27FC236}">
                <a16:creationId xmlns:a16="http://schemas.microsoft.com/office/drawing/2014/main" id="{B9F03D07-E2D6-5040-B3A6-6A3D4D20E63D}"/>
              </a:ext>
            </a:extLst>
          </p:cNvPr>
          <p:cNvSpPr/>
          <p:nvPr/>
        </p:nvSpPr>
        <p:spPr>
          <a:xfrm>
            <a:off x="2582352" y="2257504"/>
            <a:ext cx="630000" cy="510419"/>
          </a:xfrm>
          <a:prstGeom prst="rightBrace">
            <a:avLst/>
          </a:prstGeom>
          <a:ln w="28575">
            <a:solidFill>
              <a:srgbClr val="E63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">
            <a:extLst>
              <a:ext uri="{FF2B5EF4-FFF2-40B4-BE49-F238E27FC236}">
                <a16:creationId xmlns:a16="http://schemas.microsoft.com/office/drawing/2014/main" id="{B6625BD7-9F89-EA4E-B818-534F1AD5A413}"/>
              </a:ext>
            </a:extLst>
          </p:cNvPr>
          <p:cNvSpPr txBox="1">
            <a:spLocks/>
          </p:cNvSpPr>
          <p:nvPr/>
        </p:nvSpPr>
        <p:spPr>
          <a:xfrm>
            <a:off x="3221999" y="2311437"/>
            <a:ext cx="5708481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dirty="0"/>
              <a:t>Abgelegene Orte (z.B. einzelne Bauernhöfe)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295BB1B1-4B45-3146-B736-410E255AB6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18779" y="5219438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404466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1523668" y="136377"/>
            <a:ext cx="74068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Planung von Niederspannungsnetzen</a:t>
            </a:r>
          </a:p>
          <a:p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FDA46F4-77B6-8145-9A3D-0A3D6BC58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0" y="1016613"/>
            <a:ext cx="7964710" cy="5396983"/>
          </a:xfrm>
          <a:prstGeom prst="rect">
            <a:avLst/>
          </a:prstGeom>
        </p:spPr>
      </p:pic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AC6355C1-22B1-9446-BCEB-7BDB267903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80310" y="1016613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8752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1523668" y="136377"/>
            <a:ext cx="74068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Planung von Niederspannungsnetzen</a:t>
            </a:r>
          </a:p>
          <a:p>
            <a:endParaRPr lang="de-DE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Textplatzhalter 1">
            <a:extLst>
              <a:ext uri="{FF2B5EF4-FFF2-40B4-BE49-F238E27FC236}">
                <a16:creationId xmlns:a16="http://schemas.microsoft.com/office/drawing/2014/main" id="{718578B1-6C27-764E-8518-58A7EBB6B0EC}"/>
              </a:ext>
            </a:extLst>
          </p:cNvPr>
          <p:cNvSpPr txBox="1">
            <a:spLocks/>
          </p:cNvSpPr>
          <p:nvPr/>
        </p:nvSpPr>
        <p:spPr>
          <a:xfrm>
            <a:off x="1017000" y="1539000"/>
            <a:ext cx="7695000" cy="346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>
                <a:srgbClr val="E63312"/>
              </a:buClr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22" name="Textplatzhalter 1">
            <a:extLst>
              <a:ext uri="{FF2B5EF4-FFF2-40B4-BE49-F238E27FC236}">
                <a16:creationId xmlns:a16="http://schemas.microsoft.com/office/drawing/2014/main" id="{558F8A01-DD68-4F48-B510-29E2E011A2CA}"/>
              </a:ext>
            </a:extLst>
          </p:cNvPr>
          <p:cNvSpPr txBox="1">
            <a:spLocks/>
          </p:cNvSpPr>
          <p:nvPr/>
        </p:nvSpPr>
        <p:spPr>
          <a:xfrm>
            <a:off x="342662" y="1091084"/>
            <a:ext cx="7649337" cy="2300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spcAft>
                <a:spcPts val="0"/>
              </a:spcAft>
              <a:buClr>
                <a:srgbClr val="E63312"/>
              </a:buClr>
              <a:buFont typeface="+mj-lt"/>
              <a:buAutoNum type="arabicPeriod" startAt="3"/>
            </a:pPr>
            <a:r>
              <a:rPr lang="de-DE" dirty="0"/>
              <a:t>Planung Leitungsführung und Leitungstyp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sp>
        <p:nvSpPr>
          <p:cNvPr id="40" name="Textplatzhalter 1">
            <a:extLst>
              <a:ext uri="{FF2B5EF4-FFF2-40B4-BE49-F238E27FC236}">
                <a16:creationId xmlns:a16="http://schemas.microsoft.com/office/drawing/2014/main" id="{11A64FF5-0A80-AF49-B792-4E9848FC2819}"/>
              </a:ext>
            </a:extLst>
          </p:cNvPr>
          <p:cNvSpPr txBox="1">
            <a:spLocks/>
          </p:cNvSpPr>
          <p:nvPr/>
        </p:nvSpPr>
        <p:spPr>
          <a:xfrm>
            <a:off x="477000" y="2241186"/>
            <a:ext cx="7649337" cy="4022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Zumeist Verwendung von Kabeln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Hauptstrang Vorzugstyp NAYY 4x150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Querschnitt in Abhängigkeit der Strombelastbarkeit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Leitungsführung abhängig von vielen Gegebenheiten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Straßenbau</a:t>
            </a:r>
          </a:p>
          <a:p>
            <a:pPr marL="800100" lvl="1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r>
              <a:rPr lang="de-DE" dirty="0"/>
              <a:t>Straßenquerungen, Gewässer, Grundstücksgrenzen, </a:t>
            </a:r>
            <a:r>
              <a:rPr lang="de-DE" dirty="0" err="1"/>
              <a:t>uvm</a:t>
            </a:r>
            <a:r>
              <a:rPr lang="de-DE" dirty="0"/>
              <a:t>.</a:t>
            </a:r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  <a:p>
            <a:pPr marL="342900" indent="-342900" fontAlgn="auto">
              <a:spcAft>
                <a:spcPts val="0"/>
              </a:spcAft>
              <a:buClr>
                <a:srgbClr val="E63312"/>
              </a:buClr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6E45C199-0E89-3E4E-93E0-A27D81393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1578" y="1262388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3311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">
            <a:extLst>
              <a:ext uri="{FF2B5EF4-FFF2-40B4-BE49-F238E27FC236}">
                <a16:creationId xmlns:a16="http://schemas.microsoft.com/office/drawing/2014/main" id="{BA9A3222-2376-0E43-939D-F057CEB6B49B}"/>
              </a:ext>
            </a:extLst>
          </p:cNvPr>
          <p:cNvSpPr txBox="1">
            <a:spLocks/>
          </p:cNvSpPr>
          <p:nvPr/>
        </p:nvSpPr>
        <p:spPr>
          <a:xfrm>
            <a:off x="3177000" y="2214000"/>
            <a:ext cx="5343332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3600" dirty="0"/>
              <a:t>Vielen Dank!</a:t>
            </a:r>
          </a:p>
        </p:txBody>
      </p:sp>
      <p:pic>
        <p:nvPicPr>
          <p:cNvPr id="6" name="Bild 32">
            <a:extLst>
              <a:ext uri="{FF2B5EF4-FFF2-40B4-BE49-F238E27FC236}">
                <a16:creationId xmlns:a16="http://schemas.microsoft.com/office/drawing/2014/main" id="{73B8F8A8-7FAF-2F42-AD26-B80B592914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4" r="20074"/>
          <a:stretch>
            <a:fillRect/>
          </a:stretch>
        </p:blipFill>
        <p:spPr bwMode="auto">
          <a:xfrm>
            <a:off x="342001" y="3249001"/>
            <a:ext cx="3870000" cy="282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1">
            <a:extLst>
              <a:ext uri="{FF2B5EF4-FFF2-40B4-BE49-F238E27FC236}">
                <a16:creationId xmlns:a16="http://schemas.microsoft.com/office/drawing/2014/main" id="{EDF89D5B-103C-5A4A-95AD-C76AF49A1DD6}"/>
              </a:ext>
            </a:extLst>
          </p:cNvPr>
          <p:cNvSpPr txBox="1">
            <a:spLocks/>
          </p:cNvSpPr>
          <p:nvPr/>
        </p:nvSpPr>
        <p:spPr>
          <a:xfrm>
            <a:off x="4527001" y="3249001"/>
            <a:ext cx="3420000" cy="6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E63312"/>
              </a:buClr>
            </a:pPr>
            <a:r>
              <a:rPr lang="de-DE" sz="2000" dirty="0"/>
              <a:t>Jens Teuscher (Dr.-Ing.)</a:t>
            </a:r>
          </a:p>
          <a:p>
            <a:pPr fontAlgn="auto">
              <a:spcAft>
                <a:spcPts val="0"/>
              </a:spcAft>
              <a:buClr>
                <a:srgbClr val="E63312"/>
              </a:buClr>
            </a:pPr>
            <a:endParaRPr lang="de-DE" sz="2000" dirty="0"/>
          </a:p>
        </p:txBody>
      </p:sp>
      <p:sp>
        <p:nvSpPr>
          <p:cNvPr id="9" name="Shape 5201">
            <a:extLst>
              <a:ext uri="{FF2B5EF4-FFF2-40B4-BE49-F238E27FC236}">
                <a16:creationId xmlns:a16="http://schemas.microsoft.com/office/drawing/2014/main" id="{F3AB4021-3D25-934B-B2E4-C33C20B03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001" y="3699001"/>
            <a:ext cx="4374574" cy="1485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Technische Universität Chemnitz</a:t>
            </a:r>
          </a:p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Fakultät für Elektrotechnik und Informationstechnik</a:t>
            </a:r>
          </a:p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Professur Energie- und Hochspannungstechnik</a:t>
            </a:r>
          </a:p>
          <a:p>
            <a:pPr>
              <a:spcAft>
                <a:spcPts val="640"/>
              </a:spcAft>
              <a:tabLst>
                <a:tab pos="230282" algn="l"/>
              </a:tabLst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</a:rPr>
              <a:t>09107 Chemnitz</a:t>
            </a:r>
          </a:p>
        </p:txBody>
      </p:sp>
      <p:sp>
        <p:nvSpPr>
          <p:cNvPr id="10" name="Shape 5201">
            <a:extLst>
              <a:ext uri="{FF2B5EF4-FFF2-40B4-BE49-F238E27FC236}">
                <a16:creationId xmlns:a16="http://schemas.microsoft.com/office/drawing/2014/main" id="{80514078-D6DC-7341-8556-7AD4F5E5194E}"/>
              </a:ext>
            </a:extLst>
          </p:cNvPr>
          <p:cNvSpPr txBox="1">
            <a:spLocks/>
          </p:cNvSpPr>
          <p:nvPr/>
        </p:nvSpPr>
        <p:spPr>
          <a:xfrm>
            <a:off x="4617000" y="5581638"/>
            <a:ext cx="5517501" cy="68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1pPr>
            <a:lvl2pPr indent="2286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2pPr>
            <a:lvl3pPr indent="4572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3pPr>
            <a:lvl4pPr indent="6858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4pPr>
            <a:lvl5pPr indent="9144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5pPr>
            <a:lvl6pPr indent="11430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6pPr>
            <a:lvl7pPr indent="13716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7pPr>
            <a:lvl8pPr indent="16002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8pPr>
            <a:lvl9pPr indent="1828800" defTabSz="584200">
              <a:defRPr sz="2500">
                <a:solidFill>
                  <a:srgbClr val="8E8E8E"/>
                </a:solidFill>
                <a:latin typeface="+mj-lt"/>
                <a:ea typeface="+mj-ea"/>
                <a:cs typeface="+mj-cs"/>
                <a:sym typeface="Lato Light"/>
              </a:defRPr>
            </a:lvl9pPr>
          </a:lstStyle>
          <a:p>
            <a:pPr algn="l">
              <a:spcAft>
                <a:spcPts val="640"/>
              </a:spcAft>
              <a:tabLst>
                <a:tab pos="230282" algn="l"/>
              </a:tabLst>
            </a:pP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E-Mail:		</a:t>
            </a: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jens.teuscher@etit.tu-chemnitz.de</a:t>
            </a:r>
            <a:endParaRPr lang="it-IT" sz="1600" dirty="0">
              <a:solidFill>
                <a:schemeClr val="bg1">
                  <a:lumMod val="1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l">
              <a:spcAft>
                <a:spcPts val="640"/>
              </a:spcAft>
              <a:tabLst>
                <a:tab pos="230282" algn="l"/>
              </a:tabLst>
            </a:pPr>
            <a:r>
              <a:rPr lang="it-IT" sz="1600" dirty="0" err="1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Telefon</a:t>
            </a:r>
            <a:r>
              <a:rPr lang="it-IT" sz="1600" dirty="0">
                <a:solidFill>
                  <a:schemeClr val="bg1">
                    <a:lumMod val="1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:	+49 (0) 371 531 - 37752</a:t>
            </a:r>
          </a:p>
        </p:txBody>
      </p:sp>
      <p:pic>
        <p:nvPicPr>
          <p:cNvPr id="8" name="Bild 4" descr="Bild1.jpg">
            <a:extLst>
              <a:ext uri="{FF2B5EF4-FFF2-40B4-BE49-F238E27FC236}">
                <a16:creationId xmlns:a16="http://schemas.microsoft.com/office/drawing/2014/main" id="{C01A4062-518D-8C42-9BEA-67F75CED0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00"/>
            <a:ext cx="9144000" cy="1170000"/>
          </a:xfrm>
          <a:prstGeom prst="rect">
            <a:avLst/>
          </a:prstGeom>
        </p:spPr>
      </p:pic>
      <p:pic>
        <p:nvPicPr>
          <p:cNvPr id="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8BC36B5D-B403-844B-9352-37E5FD04D7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07532" y="2277300"/>
            <a:ext cx="812800" cy="8128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2983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tart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lgefolien mit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lgefolien ohne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04_Maschinenbau_ppt2</Template>
  <TotalTime>0</TotalTime>
  <Words>213</Words>
  <Application>Microsoft Macintosh PowerPoint</Application>
  <PresentationFormat>Bildschirmpräsentation (4:3)</PresentationFormat>
  <Paragraphs>87</Paragraphs>
  <Slides>7</Slides>
  <Notes>7</Notes>
  <HiddenSlides>0</HiddenSlides>
  <MMClips>7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7</vt:i4>
      </vt:variant>
    </vt:vector>
  </HeadingPairs>
  <TitlesOfParts>
    <vt:vector size="18" baseType="lpstr">
      <vt:lpstr>Calibri</vt:lpstr>
      <vt:lpstr>Roboto Condensed Light</vt:lpstr>
      <vt:lpstr>Arial</vt:lpstr>
      <vt:lpstr>Wingdings</vt:lpstr>
      <vt:lpstr>Lato Light</vt:lpstr>
      <vt:lpstr>Roboto Condensed bold</vt:lpstr>
      <vt:lpstr>Roboto Condensed</vt:lpstr>
      <vt:lpstr>Times New Roman</vt:lpstr>
      <vt:lpstr>Startfolie</vt:lpstr>
      <vt:lpstr>Folgefolien mit Logo</vt:lpstr>
      <vt:lpstr>Folgefolien ohne Logo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 Chemnitz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Kaltofen</dc:creator>
  <cp:lastModifiedBy>Microsoft Office-Benutzer</cp:lastModifiedBy>
  <cp:revision>340</cp:revision>
  <cp:lastPrinted>2020-04-07T09:33:07Z</cp:lastPrinted>
  <dcterms:created xsi:type="dcterms:W3CDTF">2014-01-29T06:28:10Z</dcterms:created>
  <dcterms:modified xsi:type="dcterms:W3CDTF">2020-06-24T07:30:18Z</dcterms:modified>
</cp:coreProperties>
</file>