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70" r:id="rId3"/>
    <p:sldId id="257" r:id="rId4"/>
    <p:sldId id="271" r:id="rId5"/>
    <p:sldId id="280" r:id="rId6"/>
    <p:sldId id="272" r:id="rId7"/>
    <p:sldId id="273" r:id="rId8"/>
    <p:sldId id="281" r:id="rId9"/>
    <p:sldId id="282" r:id="rId10"/>
    <p:sldId id="283" r:id="rId11"/>
    <p:sldId id="274" r:id="rId12"/>
    <p:sldId id="275" r:id="rId13"/>
    <p:sldId id="276" r:id="rId14"/>
    <p:sldId id="277" r:id="rId15"/>
    <p:sldId id="278" r:id="rId16"/>
    <p:sldId id="279" r:id="rId17"/>
    <p:sldId id="284" r:id="rId18"/>
    <p:sldId id="263" r:id="rId19"/>
    <p:sldId id="259" r:id="rId20"/>
    <p:sldId id="269" r:id="rId21"/>
    <p:sldId id="285" r:id="rId22"/>
    <p:sldId id="262" r:id="rId23"/>
    <p:sldId id="264" r:id="rId24"/>
    <p:sldId id="265" r:id="rId25"/>
    <p:sldId id="266" r:id="rId26"/>
    <p:sldId id="291" r:id="rId27"/>
    <p:sldId id="297" r:id="rId28"/>
    <p:sldId id="300" r:id="rId29"/>
    <p:sldId id="286" r:id="rId30"/>
    <p:sldId id="287" r:id="rId31"/>
    <p:sldId id="288" r:id="rId32"/>
    <p:sldId id="293" r:id="rId33"/>
    <p:sldId id="289" r:id="rId34"/>
    <p:sldId id="294" r:id="rId35"/>
    <p:sldId id="290" r:id="rId36"/>
    <p:sldId id="292" r:id="rId37"/>
    <p:sldId id="295" r:id="rId38"/>
    <p:sldId id="296" r:id="rId39"/>
    <p:sldId id="298" r:id="rId40"/>
    <p:sldId id="299" r:id="rId41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5187" autoAdjust="0"/>
  </p:normalViewPr>
  <p:slideViewPr>
    <p:cSldViewPr>
      <p:cViewPr>
        <p:scale>
          <a:sx n="82" d="100"/>
          <a:sy n="82" d="100"/>
        </p:scale>
        <p:origin x="1064" y="4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Beschimpft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323774982951702E-3"/>
                  <c:y val="0.11011904761904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352103131117448E-2"/>
                      <c:h val="8.4136904761904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22A-AA46-BBE5-5BEB888F3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lkduster" panose="03050602040202020205" pitchFamily="66" charset="77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LGBT</c:v>
                </c:pt>
              </c:strCache>
            </c:strRef>
          </c:cat>
          <c:val>
            <c:numRef>
              <c:f>Tabelle1!$B$2</c:f>
              <c:numCache>
                <c:formatCode>0%</c:formatCode>
                <c:ptCount val="1"/>
                <c:pt idx="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2A-AA46-BBE5-5BEB888F351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Bedroht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394264989770043E-3"/>
                  <c:y val="9.226190476190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2A-AA46-BBE5-5BEB888F3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lkduster" panose="03050602040202020205" pitchFamily="66" charset="77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LGBT</c:v>
                </c:pt>
              </c:strCache>
            </c:strRef>
          </c:cat>
          <c:val>
            <c:numRef>
              <c:f>Tabelle1!$C$2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2A-AA46-BBE5-5BEB888F351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physisch angegriffen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323774982950722E-3"/>
                  <c:y val="7.44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2A-AA46-BBE5-5BEB888F3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lkduster" panose="03050602040202020205" pitchFamily="66" charset="77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LGBT</c:v>
                </c:pt>
              </c:strCache>
            </c:strRef>
          </c:cat>
          <c:val>
            <c:numRef>
              <c:f>Tabelle1!$D$2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2A-AA46-BBE5-5BEB888F3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448862104"/>
        <c:axId val="448857512"/>
      </c:barChart>
      <c:catAx>
        <c:axId val="44886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halkduster" panose="03050602040202020205" pitchFamily="66" charset="77"/>
                <a:ea typeface="+mn-ea"/>
                <a:cs typeface="+mn-cs"/>
              </a:defRPr>
            </a:pPr>
            <a:endParaRPr lang="de-DE"/>
          </a:p>
        </c:txPr>
        <c:crossAx val="448857512"/>
        <c:crosses val="autoZero"/>
        <c:auto val="1"/>
        <c:lblAlgn val="ctr"/>
        <c:lblOffset val="100"/>
        <c:noMultiLvlLbl val="0"/>
      </c:catAx>
      <c:valAx>
        <c:axId val="44885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Chalkduster" panose="03050602040202020205" pitchFamily="66" charset="77"/>
                <a:ea typeface="+mn-ea"/>
                <a:cs typeface="+mn-cs"/>
              </a:defRPr>
            </a:pPr>
            <a:endParaRPr lang="de-DE"/>
          </a:p>
        </c:txPr>
        <c:crossAx val="44886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halkduster" panose="03050602040202020205" pitchFamily="66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halkduster" panose="03050602040202020205" pitchFamily="66" charset="77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Machen sich lustig über geschlechtsuntypisches Verhalten</c:v>
                </c:pt>
              </c:strCache>
            </c:strRef>
          </c:tx>
          <c:spPr>
            <a:solidFill>
              <a:schemeClr val="accent5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5757670195313867E-3"/>
                  <c:y val="0.107340173638516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2B-3345-88C3-435EFCDAD1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lkduster" panose="03050602040202020205" pitchFamily="66" charset="77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LGBT</c:v>
                </c:pt>
              </c:strCache>
            </c:strRef>
          </c:cat>
          <c:val>
            <c:numRef>
              <c:f>Tabelle1!$B$2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2B-3345-88C3-435EFCDAD17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Lachen bei Witzen </c:v>
                </c:pt>
              </c:strCache>
            </c:strRef>
          </c:tx>
          <c:spPr>
            <a:solidFill>
              <a:schemeClr val="accent5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712203335177303E-3"/>
                  <c:y val="0.10102604577742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2B-3345-88C3-435EFCDAD1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lkduster" panose="03050602040202020205" pitchFamily="66" charset="77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LGBT</c:v>
                </c:pt>
              </c:strCache>
            </c:strRef>
          </c:cat>
          <c:val>
            <c:numRef>
              <c:f>Tabelle1!$C$2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2B-3345-88C3-435EFCDAD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440324616"/>
        <c:axId val="440322976"/>
      </c:barChart>
      <c:catAx>
        <c:axId val="44032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halkduster" panose="03050602040202020205" pitchFamily="66" charset="77"/>
                <a:ea typeface="+mn-ea"/>
                <a:cs typeface="+mn-cs"/>
              </a:defRPr>
            </a:pPr>
            <a:endParaRPr lang="de-DE"/>
          </a:p>
        </c:txPr>
        <c:crossAx val="440322976"/>
        <c:crosses val="autoZero"/>
        <c:auto val="1"/>
        <c:lblAlgn val="ctr"/>
        <c:lblOffset val="100"/>
        <c:noMultiLvlLbl val="0"/>
      </c:catAx>
      <c:valAx>
        <c:axId val="44032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Chalkduster" panose="03050602040202020205" pitchFamily="66" charset="77"/>
                <a:ea typeface="+mn-ea"/>
                <a:cs typeface="+mn-cs"/>
              </a:defRPr>
            </a:pPr>
            <a:endParaRPr lang="de-DE"/>
          </a:p>
        </c:txPr>
        <c:crossAx val="440324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halkduster" panose="03050602040202020205" pitchFamily="66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halkduster" panose="03050602040202020205" pitchFamily="66" charset="77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halkduster" panose="03050602040202020205" pitchFamily="66" charset="77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LGBT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6C-E147-9374-A428A9F676E1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6C-E147-9374-A428A9F676E1}"/>
              </c:ext>
            </c:extLst>
          </c:dPt>
          <c:dLbls>
            <c:dLbl>
              <c:idx val="0"/>
              <c:layout>
                <c:manualLayout>
                  <c:x val="-9.571655393697974E-2"/>
                  <c:y val="-0.1379344602736448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6C-E147-9374-A428A9F676E1}"/>
                </c:ext>
              </c:extLst>
            </c:dLbl>
            <c:dLbl>
              <c:idx val="1"/>
              <c:layout>
                <c:manualLayout>
                  <c:x val="8.8987123211475394E-2"/>
                  <c:y val="0.116675711245758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6C-E147-9374-A428A9F676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halkduster" panose="03050602040202020205" pitchFamily="66" charset="77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Erleben Diskriminierung in der Schule</c:v>
                </c:pt>
                <c:pt idx="1">
                  <c:v>Ohne Diskriminierung </c:v>
                </c:pt>
              </c:strCache>
            </c:strRef>
          </c:cat>
          <c:val>
            <c:numRef>
              <c:f>Tabelle1!$B$2:$B$3</c:f>
              <c:numCache>
                <c:formatCode>0%</c:formatCode>
                <c:ptCount val="2"/>
                <c:pt idx="0">
                  <c:v>0.66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6C-E147-9374-A428A9F676E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513950620644799"/>
          <c:y val="0.32192747814345413"/>
          <c:w val="0.42412404876279386"/>
          <c:h val="0.51014246280327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halkduster" panose="03050602040202020205" pitchFamily="66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halkduster" panose="03050602040202020205" pitchFamily="66" charset="77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F8435-17AB-46A0-92AF-19815F52EF1D}" type="doc">
      <dgm:prSet loTypeId="urn:microsoft.com/office/officeart/2005/8/layout/radial2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89AA3434-0A40-4730-8ECA-E0472F45BB9C}">
      <dgm:prSet custT="1"/>
      <dgm:spPr/>
      <dgm:t>
        <a:bodyPr/>
        <a:lstStyle/>
        <a:p>
          <a:pPr rtl="0"/>
          <a:r>
            <a:rPr lang="de-DE" sz="1800" dirty="0">
              <a:latin typeface="Chalkduster" panose="03050602040202020205" pitchFamily="66" charset="77"/>
              <a:cs typeface="Times New Roman" panose="02020603050405020304" pitchFamily="18" charset="0"/>
            </a:rPr>
            <a:t>Offene LSBT-Lehrende (Begegnungen)</a:t>
          </a:r>
        </a:p>
      </dgm:t>
    </dgm:pt>
    <dgm:pt modelId="{8D59D3F3-7835-4A41-BD0E-1F8F16E7F609}" type="parTrans" cxnId="{1766A44B-B85C-422D-AC4F-95003AAC9ACF}">
      <dgm:prSet/>
      <dgm:spPr/>
      <dgm:t>
        <a:bodyPr/>
        <a:lstStyle/>
        <a:p>
          <a:endParaRPr lang="de-DE">
            <a:latin typeface="Chalkduster" panose="03050602040202020205" pitchFamily="66" charset="77"/>
          </a:endParaRPr>
        </a:p>
      </dgm:t>
    </dgm:pt>
    <dgm:pt modelId="{F313FC1D-1620-4DF2-BF5A-002B7970B483}" type="sibTrans" cxnId="{1766A44B-B85C-422D-AC4F-95003AAC9ACF}">
      <dgm:prSet/>
      <dgm:spPr/>
      <dgm:t>
        <a:bodyPr/>
        <a:lstStyle/>
        <a:p>
          <a:endParaRPr lang="de-DE">
            <a:latin typeface="Chalkduster" panose="03050602040202020205" pitchFamily="66" charset="77"/>
          </a:endParaRPr>
        </a:p>
      </dgm:t>
    </dgm:pt>
    <dgm:pt modelId="{5B0AF9CC-1D18-464E-9F68-45D9F0581DDE}">
      <dgm:prSet custT="1"/>
      <dgm:spPr/>
      <dgm:t>
        <a:bodyPr/>
        <a:lstStyle/>
        <a:p>
          <a:r>
            <a:rPr lang="de-DE" sz="1800" dirty="0">
              <a:latin typeface="Chalkduster" panose="03050602040202020205" pitchFamily="66" charset="77"/>
              <a:cs typeface="Times New Roman" panose="02020603050405020304" pitchFamily="18" charset="0"/>
            </a:rPr>
            <a:t>Kollegium/Schulleitung vermittelt entsprechende Haltung </a:t>
          </a:r>
        </a:p>
      </dgm:t>
    </dgm:pt>
    <dgm:pt modelId="{EC80E257-EFDD-422E-A85B-B972C02254FC}" type="parTrans" cxnId="{DD1B7999-2EB1-4CE7-BE79-7B21D0E08C6A}">
      <dgm:prSet/>
      <dgm:spPr/>
      <dgm:t>
        <a:bodyPr/>
        <a:lstStyle/>
        <a:p>
          <a:endParaRPr lang="de-DE">
            <a:latin typeface="Chalkduster" panose="03050602040202020205" pitchFamily="66" charset="77"/>
          </a:endParaRPr>
        </a:p>
      </dgm:t>
    </dgm:pt>
    <dgm:pt modelId="{B7FFD4DF-707E-47A3-A822-DD7EFA6E6214}" type="sibTrans" cxnId="{DD1B7999-2EB1-4CE7-BE79-7B21D0E08C6A}">
      <dgm:prSet/>
      <dgm:spPr/>
      <dgm:t>
        <a:bodyPr/>
        <a:lstStyle/>
        <a:p>
          <a:endParaRPr lang="de-DE">
            <a:latin typeface="Chalkduster" panose="03050602040202020205" pitchFamily="66" charset="77"/>
          </a:endParaRPr>
        </a:p>
      </dgm:t>
    </dgm:pt>
    <dgm:pt modelId="{FA81F24C-6842-4784-86A2-08AB827ACE8F}">
      <dgm:prSet custT="1"/>
      <dgm:spPr/>
      <dgm:t>
        <a:bodyPr/>
        <a:lstStyle/>
        <a:p>
          <a:r>
            <a:rPr lang="de-DE" sz="1800" dirty="0">
              <a:latin typeface="Chalkduster" panose="03050602040202020205" pitchFamily="66" charset="77"/>
              <a:cs typeface="Times New Roman" panose="02020603050405020304" pitchFamily="18" charset="0"/>
            </a:rPr>
            <a:t>Diskriminierung offen unerwünscht</a:t>
          </a:r>
        </a:p>
      </dgm:t>
    </dgm:pt>
    <dgm:pt modelId="{4E4E23EE-7E60-4506-8F79-29A5BFA59449}" type="parTrans" cxnId="{F58FC8A9-339E-46EE-9D09-39CA92CAD235}">
      <dgm:prSet/>
      <dgm:spPr/>
      <dgm:t>
        <a:bodyPr/>
        <a:lstStyle/>
        <a:p>
          <a:endParaRPr lang="de-DE">
            <a:latin typeface="Chalkduster" panose="03050602040202020205" pitchFamily="66" charset="77"/>
          </a:endParaRPr>
        </a:p>
      </dgm:t>
    </dgm:pt>
    <dgm:pt modelId="{C078D129-E7EE-40D7-9C5B-FEFC442B6CE3}" type="sibTrans" cxnId="{F58FC8A9-339E-46EE-9D09-39CA92CAD235}">
      <dgm:prSet/>
      <dgm:spPr/>
      <dgm:t>
        <a:bodyPr/>
        <a:lstStyle/>
        <a:p>
          <a:endParaRPr lang="de-DE">
            <a:latin typeface="Chalkduster" panose="03050602040202020205" pitchFamily="66" charset="77"/>
          </a:endParaRPr>
        </a:p>
      </dgm:t>
    </dgm:pt>
    <dgm:pt modelId="{BB9DAF3C-00D3-4912-95F8-B8D16CD25040}" type="pres">
      <dgm:prSet presAssocID="{7DEF8435-17AB-46A0-92AF-19815F52EF1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F67B1-CBA4-42A8-8C8B-E49660350E35}" type="pres">
      <dgm:prSet presAssocID="{7DEF8435-17AB-46A0-92AF-19815F52EF1D}" presName="cycle" presStyleCnt="0"/>
      <dgm:spPr/>
    </dgm:pt>
    <dgm:pt modelId="{DE27AB6B-CE5B-43F5-B4A3-315C6C642377}" type="pres">
      <dgm:prSet presAssocID="{7DEF8435-17AB-46A0-92AF-19815F52EF1D}" presName="centerShape" presStyleCnt="0"/>
      <dgm:spPr/>
    </dgm:pt>
    <dgm:pt modelId="{8604BC67-BC67-4E3D-8909-1C8307CFEDFC}" type="pres">
      <dgm:prSet presAssocID="{7DEF8435-17AB-46A0-92AF-19815F52EF1D}" presName="connSite" presStyleLbl="node1" presStyleIdx="0" presStyleCnt="4"/>
      <dgm:spPr/>
    </dgm:pt>
    <dgm:pt modelId="{F4552AFC-DB41-4095-8691-A47105492708}" type="pres">
      <dgm:prSet presAssocID="{7DEF8435-17AB-46A0-92AF-19815F52EF1D}" presName="visible" presStyleLbl="node1" presStyleIdx="0" presStyleCnt="4" custScaleX="175053" custScaleY="166958" custLinFactNeighborX="-13332" custLinFactNeighborY="-1874"/>
      <dgm:spPr/>
    </dgm:pt>
    <dgm:pt modelId="{C6F8E479-0384-4D85-9D49-853447A6341E}" type="pres">
      <dgm:prSet presAssocID="{4E4E23EE-7E60-4506-8F79-29A5BFA59449}" presName="Name25" presStyleLbl="parChTrans1D1" presStyleIdx="0" presStyleCnt="3"/>
      <dgm:spPr/>
    </dgm:pt>
    <dgm:pt modelId="{A88AF2ED-410F-42BB-8FF3-7E1DE6233BE1}" type="pres">
      <dgm:prSet presAssocID="{FA81F24C-6842-4784-86A2-08AB827ACE8F}" presName="node" presStyleCnt="0"/>
      <dgm:spPr/>
    </dgm:pt>
    <dgm:pt modelId="{15C943B8-F9DE-4EFE-853C-EEDF36844F94}" type="pres">
      <dgm:prSet presAssocID="{FA81F24C-6842-4784-86A2-08AB827ACE8F}" presName="parentNode" presStyleLbl="node1" presStyleIdx="1" presStyleCnt="4" custScaleX="412593" custLinFactX="100000" custLinFactNeighborX="144804" custLinFactNeighborY="7005">
        <dgm:presLayoutVars>
          <dgm:chMax val="1"/>
          <dgm:bulletEnabled val="1"/>
        </dgm:presLayoutVars>
      </dgm:prSet>
      <dgm:spPr/>
    </dgm:pt>
    <dgm:pt modelId="{A9FCB3D2-95E8-4B11-B4B8-7BBB82A6D152}" type="pres">
      <dgm:prSet presAssocID="{FA81F24C-6842-4784-86A2-08AB827ACE8F}" presName="childNode" presStyleLbl="revTx" presStyleIdx="0" presStyleCnt="0">
        <dgm:presLayoutVars>
          <dgm:bulletEnabled val="1"/>
        </dgm:presLayoutVars>
      </dgm:prSet>
      <dgm:spPr/>
    </dgm:pt>
    <dgm:pt modelId="{810A8C21-E9F5-46CC-964C-72911CC6ECED}" type="pres">
      <dgm:prSet presAssocID="{EC80E257-EFDD-422E-A85B-B972C02254FC}" presName="Name25" presStyleLbl="parChTrans1D1" presStyleIdx="1" presStyleCnt="3"/>
      <dgm:spPr/>
    </dgm:pt>
    <dgm:pt modelId="{038BFCF0-3E73-4F24-A5BD-F4282DEF8E77}" type="pres">
      <dgm:prSet presAssocID="{5B0AF9CC-1D18-464E-9F68-45D9F0581DDE}" presName="node" presStyleCnt="0"/>
      <dgm:spPr/>
    </dgm:pt>
    <dgm:pt modelId="{3B1852F0-9C6B-4004-9C0F-68305CFE3B6C}" type="pres">
      <dgm:prSet presAssocID="{5B0AF9CC-1D18-464E-9F68-45D9F0581DDE}" presName="parentNode" presStyleLbl="node1" presStyleIdx="2" presStyleCnt="4" custScaleX="471961" custLinFactX="118228" custLinFactNeighborX="200000" custLinFactNeighborY="5360">
        <dgm:presLayoutVars>
          <dgm:chMax val="1"/>
          <dgm:bulletEnabled val="1"/>
        </dgm:presLayoutVars>
      </dgm:prSet>
      <dgm:spPr/>
    </dgm:pt>
    <dgm:pt modelId="{48BA255D-0725-4EA3-BB38-3F41AE5FD162}" type="pres">
      <dgm:prSet presAssocID="{5B0AF9CC-1D18-464E-9F68-45D9F0581DDE}" presName="childNode" presStyleLbl="revTx" presStyleIdx="0" presStyleCnt="0">
        <dgm:presLayoutVars>
          <dgm:bulletEnabled val="1"/>
        </dgm:presLayoutVars>
      </dgm:prSet>
      <dgm:spPr/>
    </dgm:pt>
    <dgm:pt modelId="{BAB3FA32-0E4A-463C-98DA-771B235F3E89}" type="pres">
      <dgm:prSet presAssocID="{8D59D3F3-7835-4A41-BD0E-1F8F16E7F609}" presName="Name25" presStyleLbl="parChTrans1D1" presStyleIdx="2" presStyleCnt="3"/>
      <dgm:spPr/>
    </dgm:pt>
    <dgm:pt modelId="{F787124D-6965-45C5-BF67-494F718BDA2D}" type="pres">
      <dgm:prSet presAssocID="{89AA3434-0A40-4730-8ECA-E0472F45BB9C}" presName="node" presStyleCnt="0"/>
      <dgm:spPr/>
    </dgm:pt>
    <dgm:pt modelId="{6E9A271C-6EF8-4202-A305-8B2EE615951A}" type="pres">
      <dgm:prSet presAssocID="{89AA3434-0A40-4730-8ECA-E0472F45BB9C}" presName="parentNode" presStyleLbl="node1" presStyleIdx="3" presStyleCnt="4" custScaleX="398829" custLinFactX="100000" custLinFactNeighborX="100760" custLinFactNeighborY="20083">
        <dgm:presLayoutVars>
          <dgm:chMax val="1"/>
          <dgm:bulletEnabled val="1"/>
        </dgm:presLayoutVars>
      </dgm:prSet>
      <dgm:spPr/>
    </dgm:pt>
    <dgm:pt modelId="{B546B367-6139-45C9-A127-ED0FBEF6EE0C}" type="pres">
      <dgm:prSet presAssocID="{89AA3434-0A40-4730-8ECA-E0472F45BB9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AE0B512-70FC-433F-A299-7B87D578AAB1}" type="presOf" srcId="{EC80E257-EFDD-422E-A85B-B972C02254FC}" destId="{810A8C21-E9F5-46CC-964C-72911CC6ECED}" srcOrd="0" destOrd="0" presId="urn:microsoft.com/office/officeart/2005/8/layout/radial2"/>
    <dgm:cxn modelId="{1766A44B-B85C-422D-AC4F-95003AAC9ACF}" srcId="{7DEF8435-17AB-46A0-92AF-19815F52EF1D}" destId="{89AA3434-0A40-4730-8ECA-E0472F45BB9C}" srcOrd="2" destOrd="0" parTransId="{8D59D3F3-7835-4A41-BD0E-1F8F16E7F609}" sibTransId="{F313FC1D-1620-4DF2-BF5A-002B7970B483}"/>
    <dgm:cxn modelId="{25053654-6519-4E9C-B0C6-97F17F09FDA7}" type="presOf" srcId="{7DEF8435-17AB-46A0-92AF-19815F52EF1D}" destId="{BB9DAF3C-00D3-4912-95F8-B8D16CD25040}" srcOrd="0" destOrd="0" presId="urn:microsoft.com/office/officeart/2005/8/layout/radial2"/>
    <dgm:cxn modelId="{D0882F8B-A44C-4E94-BACE-1A25CE58B4E4}" type="presOf" srcId="{8D59D3F3-7835-4A41-BD0E-1F8F16E7F609}" destId="{BAB3FA32-0E4A-463C-98DA-771B235F3E89}" srcOrd="0" destOrd="0" presId="urn:microsoft.com/office/officeart/2005/8/layout/radial2"/>
    <dgm:cxn modelId="{DD1B7999-2EB1-4CE7-BE79-7B21D0E08C6A}" srcId="{7DEF8435-17AB-46A0-92AF-19815F52EF1D}" destId="{5B0AF9CC-1D18-464E-9F68-45D9F0581DDE}" srcOrd="1" destOrd="0" parTransId="{EC80E257-EFDD-422E-A85B-B972C02254FC}" sibTransId="{B7FFD4DF-707E-47A3-A822-DD7EFA6E6214}"/>
    <dgm:cxn modelId="{F58FC8A9-339E-46EE-9D09-39CA92CAD235}" srcId="{7DEF8435-17AB-46A0-92AF-19815F52EF1D}" destId="{FA81F24C-6842-4784-86A2-08AB827ACE8F}" srcOrd="0" destOrd="0" parTransId="{4E4E23EE-7E60-4506-8F79-29A5BFA59449}" sibTransId="{C078D129-E7EE-40D7-9C5B-FEFC442B6CE3}"/>
    <dgm:cxn modelId="{3762AEAE-1700-4F97-A2BA-FA4166C546B2}" type="presOf" srcId="{5B0AF9CC-1D18-464E-9F68-45D9F0581DDE}" destId="{3B1852F0-9C6B-4004-9C0F-68305CFE3B6C}" srcOrd="0" destOrd="0" presId="urn:microsoft.com/office/officeart/2005/8/layout/radial2"/>
    <dgm:cxn modelId="{17BE9AC5-4D91-4638-831C-52C3C6A90AF3}" type="presOf" srcId="{FA81F24C-6842-4784-86A2-08AB827ACE8F}" destId="{15C943B8-F9DE-4EFE-853C-EEDF36844F94}" srcOrd="0" destOrd="0" presId="urn:microsoft.com/office/officeart/2005/8/layout/radial2"/>
    <dgm:cxn modelId="{A2D1F8CB-5A96-4084-B436-0BB5863FF4E4}" type="presOf" srcId="{4E4E23EE-7E60-4506-8F79-29A5BFA59449}" destId="{C6F8E479-0384-4D85-9D49-853447A6341E}" srcOrd="0" destOrd="0" presId="urn:microsoft.com/office/officeart/2005/8/layout/radial2"/>
    <dgm:cxn modelId="{466645F4-4F31-4CA6-9E49-EA8EEB8A2026}" type="presOf" srcId="{89AA3434-0A40-4730-8ECA-E0472F45BB9C}" destId="{6E9A271C-6EF8-4202-A305-8B2EE615951A}" srcOrd="0" destOrd="0" presId="urn:microsoft.com/office/officeart/2005/8/layout/radial2"/>
    <dgm:cxn modelId="{D5C1A3A4-C4CB-4C79-8442-EE8C0B2B9EE9}" type="presParOf" srcId="{BB9DAF3C-00D3-4912-95F8-B8D16CD25040}" destId="{F05F67B1-CBA4-42A8-8C8B-E49660350E35}" srcOrd="0" destOrd="0" presId="urn:microsoft.com/office/officeart/2005/8/layout/radial2"/>
    <dgm:cxn modelId="{01DB1062-60E6-45FE-8CFC-537C0E83C1B2}" type="presParOf" srcId="{F05F67B1-CBA4-42A8-8C8B-E49660350E35}" destId="{DE27AB6B-CE5B-43F5-B4A3-315C6C642377}" srcOrd="0" destOrd="0" presId="urn:microsoft.com/office/officeart/2005/8/layout/radial2"/>
    <dgm:cxn modelId="{AF59580E-079B-457A-8AD4-76C24180FA1A}" type="presParOf" srcId="{DE27AB6B-CE5B-43F5-B4A3-315C6C642377}" destId="{8604BC67-BC67-4E3D-8909-1C8307CFEDFC}" srcOrd="0" destOrd="0" presId="urn:microsoft.com/office/officeart/2005/8/layout/radial2"/>
    <dgm:cxn modelId="{FA023E96-40D3-4231-9A3C-BD6A085246DC}" type="presParOf" srcId="{DE27AB6B-CE5B-43F5-B4A3-315C6C642377}" destId="{F4552AFC-DB41-4095-8691-A47105492708}" srcOrd="1" destOrd="0" presId="urn:microsoft.com/office/officeart/2005/8/layout/radial2"/>
    <dgm:cxn modelId="{6F051ECB-AACF-4787-8A28-C4F6DF20D5D5}" type="presParOf" srcId="{F05F67B1-CBA4-42A8-8C8B-E49660350E35}" destId="{C6F8E479-0384-4D85-9D49-853447A6341E}" srcOrd="1" destOrd="0" presId="urn:microsoft.com/office/officeart/2005/8/layout/radial2"/>
    <dgm:cxn modelId="{B71601F6-FDEC-4D2B-B555-E663DA3CEA11}" type="presParOf" srcId="{F05F67B1-CBA4-42A8-8C8B-E49660350E35}" destId="{A88AF2ED-410F-42BB-8FF3-7E1DE6233BE1}" srcOrd="2" destOrd="0" presId="urn:microsoft.com/office/officeart/2005/8/layout/radial2"/>
    <dgm:cxn modelId="{5882D049-2CEB-44CD-8CE5-E9B9E3E3023B}" type="presParOf" srcId="{A88AF2ED-410F-42BB-8FF3-7E1DE6233BE1}" destId="{15C943B8-F9DE-4EFE-853C-EEDF36844F94}" srcOrd="0" destOrd="0" presId="urn:microsoft.com/office/officeart/2005/8/layout/radial2"/>
    <dgm:cxn modelId="{23556FD2-E587-47CA-B740-77A2E55F6D48}" type="presParOf" srcId="{A88AF2ED-410F-42BB-8FF3-7E1DE6233BE1}" destId="{A9FCB3D2-95E8-4B11-B4B8-7BBB82A6D152}" srcOrd="1" destOrd="0" presId="urn:microsoft.com/office/officeart/2005/8/layout/radial2"/>
    <dgm:cxn modelId="{EFC7EF4C-28DF-45D6-82B1-3328D55587F1}" type="presParOf" srcId="{F05F67B1-CBA4-42A8-8C8B-E49660350E35}" destId="{810A8C21-E9F5-46CC-964C-72911CC6ECED}" srcOrd="3" destOrd="0" presId="urn:microsoft.com/office/officeart/2005/8/layout/radial2"/>
    <dgm:cxn modelId="{02A97F50-D891-4318-A917-3EDBCBA3DA9C}" type="presParOf" srcId="{F05F67B1-CBA4-42A8-8C8B-E49660350E35}" destId="{038BFCF0-3E73-4F24-A5BD-F4282DEF8E77}" srcOrd="4" destOrd="0" presId="urn:microsoft.com/office/officeart/2005/8/layout/radial2"/>
    <dgm:cxn modelId="{35499EE4-E5A8-46F1-8F98-2BB8CB79DBAF}" type="presParOf" srcId="{038BFCF0-3E73-4F24-A5BD-F4282DEF8E77}" destId="{3B1852F0-9C6B-4004-9C0F-68305CFE3B6C}" srcOrd="0" destOrd="0" presId="urn:microsoft.com/office/officeart/2005/8/layout/radial2"/>
    <dgm:cxn modelId="{D848B283-4E28-4B5F-882C-29AF6010222F}" type="presParOf" srcId="{038BFCF0-3E73-4F24-A5BD-F4282DEF8E77}" destId="{48BA255D-0725-4EA3-BB38-3F41AE5FD162}" srcOrd="1" destOrd="0" presId="urn:microsoft.com/office/officeart/2005/8/layout/radial2"/>
    <dgm:cxn modelId="{3D702CEA-7F51-4545-9359-B54DE7B8FCCE}" type="presParOf" srcId="{F05F67B1-CBA4-42A8-8C8B-E49660350E35}" destId="{BAB3FA32-0E4A-463C-98DA-771B235F3E89}" srcOrd="5" destOrd="0" presId="urn:microsoft.com/office/officeart/2005/8/layout/radial2"/>
    <dgm:cxn modelId="{200B5995-697E-4B36-BAF9-A983A81A8C0B}" type="presParOf" srcId="{F05F67B1-CBA4-42A8-8C8B-E49660350E35}" destId="{F787124D-6965-45C5-BF67-494F718BDA2D}" srcOrd="6" destOrd="0" presId="urn:microsoft.com/office/officeart/2005/8/layout/radial2"/>
    <dgm:cxn modelId="{A46E8F0A-86D2-494B-9829-E6E6061399CD}" type="presParOf" srcId="{F787124D-6965-45C5-BF67-494F718BDA2D}" destId="{6E9A271C-6EF8-4202-A305-8B2EE615951A}" srcOrd="0" destOrd="0" presId="urn:microsoft.com/office/officeart/2005/8/layout/radial2"/>
    <dgm:cxn modelId="{0C0DE150-45F8-4415-ADA8-83E9BB5F0386}" type="presParOf" srcId="{F787124D-6965-45C5-BF67-494F718BDA2D}" destId="{B546B367-6139-45C9-A127-ED0FBEF6EE0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3FA32-0E4A-463C-98DA-771B235F3E89}">
      <dsp:nvSpPr>
        <dsp:cNvPr id="0" name=""/>
        <dsp:cNvSpPr/>
      </dsp:nvSpPr>
      <dsp:spPr>
        <a:xfrm rot="1353038">
          <a:off x="2953237" y="2602088"/>
          <a:ext cx="1702665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1702665" y="1731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A8C21-E9F5-46CC-964C-72911CC6ECED}">
      <dsp:nvSpPr>
        <dsp:cNvPr id="0" name=""/>
        <dsp:cNvSpPr/>
      </dsp:nvSpPr>
      <dsp:spPr>
        <a:xfrm rot="42978">
          <a:off x="3018268" y="2012617"/>
          <a:ext cx="1565303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1565303" y="1731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8E479-0384-4D85-9D49-853447A6341E}">
      <dsp:nvSpPr>
        <dsp:cNvPr id="0" name=""/>
        <dsp:cNvSpPr/>
      </dsp:nvSpPr>
      <dsp:spPr>
        <a:xfrm rot="20465083">
          <a:off x="2964741" y="1440589"/>
          <a:ext cx="1984711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1984711" y="1731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52AFC-DB41-4095-8691-A47105492708}">
      <dsp:nvSpPr>
        <dsp:cNvPr id="0" name=""/>
        <dsp:cNvSpPr/>
      </dsp:nvSpPr>
      <dsp:spPr>
        <a:xfrm>
          <a:off x="389381" y="360045"/>
          <a:ext cx="3387386" cy="3230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943B8-F9DE-4EFE-853C-EEDF36844F94}">
      <dsp:nvSpPr>
        <dsp:cNvPr id="0" name=""/>
        <dsp:cNvSpPr/>
      </dsp:nvSpPr>
      <dsp:spPr>
        <a:xfrm>
          <a:off x="3883778" y="81742"/>
          <a:ext cx="4790361" cy="1161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halkduster" panose="03050602040202020205" pitchFamily="66" charset="77"/>
              <a:cs typeface="Times New Roman" panose="02020603050405020304" pitchFamily="18" charset="0"/>
            </a:rPr>
            <a:t>Diskriminierung offen unerwünscht</a:t>
          </a:r>
        </a:p>
      </dsp:txBody>
      <dsp:txXfrm>
        <a:off x="4585310" y="251772"/>
        <a:ext cx="3387297" cy="820977"/>
      </dsp:txXfrm>
    </dsp:sp>
    <dsp:sp modelId="{3B1852F0-9C6B-4004-9C0F-68305CFE3B6C}">
      <dsp:nvSpPr>
        <dsp:cNvPr id="0" name=""/>
        <dsp:cNvSpPr/>
      </dsp:nvSpPr>
      <dsp:spPr>
        <a:xfrm>
          <a:off x="4578753" y="1493392"/>
          <a:ext cx="5479646" cy="1161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halkduster" panose="03050602040202020205" pitchFamily="66" charset="77"/>
              <a:cs typeface="Times New Roman" panose="02020603050405020304" pitchFamily="18" charset="0"/>
            </a:rPr>
            <a:t>Kollegium/Schulleitung vermittelt entsprechende Haltung </a:t>
          </a:r>
        </a:p>
      </dsp:txBody>
      <dsp:txXfrm>
        <a:off x="5381229" y="1663422"/>
        <a:ext cx="3874694" cy="820977"/>
      </dsp:txXfrm>
    </dsp:sp>
    <dsp:sp modelId="{6E9A271C-6EF8-4202-A305-8B2EE615951A}">
      <dsp:nvSpPr>
        <dsp:cNvPr id="0" name=""/>
        <dsp:cNvSpPr/>
      </dsp:nvSpPr>
      <dsp:spPr>
        <a:xfrm>
          <a:off x="3472289" y="2862322"/>
          <a:ext cx="4630556" cy="1161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halkduster" panose="03050602040202020205" pitchFamily="66" charset="77"/>
              <a:cs typeface="Times New Roman" panose="02020603050405020304" pitchFamily="18" charset="0"/>
            </a:rPr>
            <a:t>Offene LSBT-Lehrende (Begegnungen)</a:t>
          </a:r>
        </a:p>
      </dsp:txBody>
      <dsp:txXfrm>
        <a:off x="4150418" y="3032352"/>
        <a:ext cx="3274298" cy="820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73E54F-8C44-4461-AD06-2D7521CECB13}" type="datetime1">
              <a:rPr lang="de-DE" smtClean="0"/>
              <a:t>05.12.20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D2D363-51C7-4D33-9CF9-432E1A762C62}" type="datetime1">
              <a:rPr lang="de-DE" smtClean="0"/>
              <a:t>05.12.20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82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543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D1CB6-2FC2-43F2-9DA2-6CEBF1F92BE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2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256" name="Linie" descr="Liniengrafik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ihand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8" name="Freihand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9" name="Freihand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0" name="Freihand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1" name="Freihand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2" name="Freihand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3" name="Freihand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4" name="Freihand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5" name="Freihand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6" name="Freihand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7" name="Freihand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8" name="Freihand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9" name="Freihand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0" name="Freihand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1" name="Freihand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2" name="Freihand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3" name="Freihand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4" name="Freihand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5" name="Freihand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6" name="Freihand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7" name="Freihand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8" name="Freihand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9" name="Freihand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0" name="Freihand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1" name="Freihand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2" name="Freihand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3" name="Freihand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4" name="Freihand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5" name="Freihand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6" name="Freihand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7" name="Freihand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8" name="Freihand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9" name="Freihand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0" name="Freihand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1" name="Freihand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2" name="Freihand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3" name="Freihand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4" name="Freihand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5" name="Freihand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6" name="Freihand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7" name="Freihand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8" name="Freihand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9" name="Freihand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0" name="Freihand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1" name="Freihand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2" name="Freihand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3" name="Freihand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4" name="Freihand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5" name="Freihand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6" name="Freihand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7" name="Freihand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8" name="Freihand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9" name="Freihand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0" name="Freihand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1" name="Freihand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2" name="Freihand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3" name="Freihand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4" name="Freihand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5" name="Freihand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6" name="Freihand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7" name="Freihand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8" name="Freihand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9" name="Freihand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0" name="Freihand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1" name="Freihand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2" name="Freihand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3" name="Freihand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4" name="Freihand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5" name="Freihand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6" name="Freihand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7" name="Freihand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8" name="Freihand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9" name="Freihand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0" name="Freihand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1" name="Freihand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2" name="Freihand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3" name="Freihand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4" name="Freihand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5" name="Freihand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6" name="Freihand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7" name="Freihand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8" name="Freihand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9" name="Freihand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0" name="Freihand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1" name="Freihand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2" name="Freihand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3" name="Freihand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4" name="Freihand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5" name="Freihand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6" name="Freihand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7" name="Freihand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8" name="Freihand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9" name="Freihand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0" name="Freihand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1" name="Freihand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2" name="Freihand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3" name="Freihand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4" name="Freihand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5" name="Freihand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6" name="Freihand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7" name="Freihand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8" name="Freihand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9" name="Freihand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0" name="Freihand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1" name="Freihand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2" name="Freihand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3" name="Freihand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4" name="Freihand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5" name="Freihand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6" name="Freihand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7" name="Freihand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8" name="Freihand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9" name="Freihand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0" name="Freihand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1" name="Freihand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2" name="Freihand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3" name="Freihand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4" name="Freihand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5" name="Freihand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6" name="Freihand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7" name="Freihand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8" name="Freihand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9" name="Freihand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7" name="Linie" descr="Linien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ihand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9" name="Freihand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0" name="Freihand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1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2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3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4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5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4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5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6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7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8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9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0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1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2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3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4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5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6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7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8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9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0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1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2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3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4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5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6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7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8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9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0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1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2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3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4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5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6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7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8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9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0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1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2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3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4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5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6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7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8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9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0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1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2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3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4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5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6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7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8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9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80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81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E9ADEA-B78F-430E-B313-53BBE336D12E}" type="datetime1">
              <a:rPr lang="de-DE" smtClean="0"/>
              <a:t>05.12.20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7" name="Linie" descr="Liniengrafik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9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0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1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2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3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4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5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4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5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6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7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8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9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0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1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2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3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4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5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6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7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8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9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0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1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2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3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4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5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6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7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8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9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0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1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2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3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4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5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6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7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8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9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0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1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2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3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4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5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6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7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8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9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0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1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2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3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4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5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6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7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8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9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80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81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 dirty="0"/>
              <a:t>Textmasterformate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61BE6A-6189-4208-B1B4-B5EAD7475A85}" type="datetime1">
              <a:rPr lang="de-DE" smtClean="0"/>
              <a:t>05.12.20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167" name="Linie" descr="Linien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9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0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1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2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3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4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5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6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7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8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9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0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1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2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3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4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5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6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7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8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9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0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1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2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3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4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5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6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7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8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9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0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1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2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3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4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5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6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7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8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9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0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1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2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3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4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5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6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7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8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9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0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1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2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3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4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5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6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7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8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9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0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1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2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3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4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5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6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7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8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9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40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41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C7E186-94BE-487C-8B0A-E448B729DE89}" type="datetime1">
              <a:rPr lang="de-DE" smtClean="0"/>
              <a:t>05.12.20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255" name="Linie" descr="Liniengrafik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ihand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7" name="Freihand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8" name="Freihand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9" name="Freihand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0" name="Freihand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1" name="Freihand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2" name="Freihand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3" name="Freihand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4" name="Freihand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5" name="Freihand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6" name="Freihand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7" name="Freihand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8" name="Freihand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9" name="Freihand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0" name="Freihand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1" name="Freihand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2" name="Freihand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3" name="Freihand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4" name="Freihand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5" name="Freihand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6" name="Freihand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7" name="Freihand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8" name="Freihand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9" name="Freihand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0" name="Freihand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1" name="Freihand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2" name="Freihand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3" name="Freihand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4" name="Freihand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5" name="Freihand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6" name="Freihand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7" name="Freihand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8" name="Freihand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9" name="Freihand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0" name="Freihand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1" name="Freihand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2" name="Freihand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3" name="Freihand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4" name="Freihand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5" name="Freihand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6" name="Freihand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7" name="Freihand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8" name="Freihand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9" name="Freihand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0" name="Freihand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1" name="Freihand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2" name="Freihand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3" name="Freihand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4" name="Freihand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5" name="Freihand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6" name="Freihand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7" name="Freihand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8" name="Freihand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9" name="Freihand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0" name="Freihand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1" name="Freihand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2" name="Freihand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3" name="Freihand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4" name="Freihand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5" name="Freihand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6" name="Freihand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7" name="Freihand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8" name="Freihand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9" name="Freihand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0" name="Freihand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1" name="Freihand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2" name="Freihand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3" name="Freihand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4" name="Freihand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5" name="Freihand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6" name="Freihand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7" name="Freihand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8" name="Freihand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9" name="Freihand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0" name="Freihand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1" name="Freihand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2" name="Freihand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3" name="Freihand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4" name="Freihand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5" name="Freihand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6" name="Freihand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7" name="Freihand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8" name="Freihand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9" name="Freihand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0" name="Freihand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1" name="Freihand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2" name="Freihand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3" name="Freihand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4" name="Freihand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5" name="Freihand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6" name="Freihand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7" name="Freihand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8" name="Freihand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9" name="Freihand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0" name="Freihand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1" name="Freihand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2" name="Freihand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3" name="Freihand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4" name="Freihand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5" name="Freihand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6" name="Freihand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7" name="Freihand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8" name="Freihand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9" name="Freihand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0" name="Freihand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1" name="Freihand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2" name="Freihand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3" name="Freihand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4" name="Freihand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5" name="Freihand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6" name="Freihand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7" name="Freihand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8" name="Freihand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9" name="Freihand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0" name="Freihand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1" name="Freihand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2" name="Freihand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3" name="Freihand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4" name="Freihand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5" name="Freihand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6" name="Freihand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7" name="Freihand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8" name="Freihand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01D12E-8D44-4FAC-8245-3DD9258BED97}" type="datetime1">
              <a:rPr lang="de-DE" smtClean="0"/>
              <a:t>05.12.20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158" name="Linie" descr="Linien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0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1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2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3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4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5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6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7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8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9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0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1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2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3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4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5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6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7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8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9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0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1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2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3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4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5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6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7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8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9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0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1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2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3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4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5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6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7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8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9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0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1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2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3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4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5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6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7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8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9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0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1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2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3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4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5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6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7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8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9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0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1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2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3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4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5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6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7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8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9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0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1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2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BD58A-9573-4A90-A745-B03809EF5A0A}" type="datetime1">
              <a:rPr lang="de-DE" smtClean="0"/>
              <a:t>05.12.20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160" name="Linie" descr="Linien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ihand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2" name="Freihand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3" name="Freihand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4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5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6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7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8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9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0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1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2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3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4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5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6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7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8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9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0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1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2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3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4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5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6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7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8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9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0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1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2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3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4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5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6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7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8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9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0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1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2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3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4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5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6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7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8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9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0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1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2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3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4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5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6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7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8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9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0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1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2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3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4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5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6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7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8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9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0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1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2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3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4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6D9EC9-3B4A-49FC-9ECD-5CF9C2DE4C41}" type="datetime1">
              <a:rPr lang="de-DE" smtClean="0"/>
              <a:t>05.12.20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5" name="Inhaltsplatzhalter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156" name="Linie" descr="Linien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58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59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0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1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2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3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4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5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6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7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8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9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0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1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2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3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4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5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6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7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8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9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0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1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2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3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4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5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6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7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8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9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0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1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2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3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4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5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6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7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8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9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0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1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2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3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4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5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6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7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8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9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0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1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2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3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4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5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6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7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8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9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0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1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2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3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4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5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6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7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8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9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0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7783D2-F986-40E7-B256-52961A5F5F28}" type="datetime1">
              <a:rPr lang="de-DE" smtClean="0"/>
              <a:t>05.12.20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C127DE-B019-4B90-AEA0-262FC2B59A3A}" type="datetime1">
              <a:rPr lang="de-DE" smtClean="0"/>
              <a:t>05.12.20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grpSp>
        <p:nvGrpSpPr>
          <p:cNvPr id="615" name="Rahmen" descr="Kastengrafik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pe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pe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ihand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ihand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ihand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pe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ihand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ihand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ihand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pe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pe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ihand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ihand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ihand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pe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ihand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ihand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ihand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20B619-B4C6-45C3-BCA7-BDAB4C87A7D7}" type="datetime1">
              <a:rPr lang="de-DE" smtClean="0"/>
              <a:t>05.12.20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614" name="Rahmen" descr="Kastengrafik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pe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pe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ihand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ihand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ihand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pe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ihand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ihand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ihand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pe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pe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ihand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ihand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ihand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pe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ihand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ihand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ihand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ihand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ihand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ihand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ihand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ihand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ihand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ihand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ihand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ihand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ihand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ihand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ihand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ihand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ihand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ihand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ihand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ihand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ihand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ihand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ihand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ihand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ihand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ihand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ihand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ihand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ihand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ihand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ihand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ihand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ihand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ihand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ihand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ihand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ihand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ihand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ihand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ihand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ihand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ihand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ihand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ihand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ihand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ihand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ihand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ihand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ihand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ihand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ihand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ihand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ihand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ihand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ihand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ihand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ihand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ihand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ihand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ihand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ihand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ihand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ihand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ihand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ihand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ihand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ihand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ihand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ihand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ihand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ihand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ihand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ihand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ihand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19F3E-6285-4DCB-90DE-3D19E768510B}" type="datetime1">
              <a:rPr lang="de-DE" smtClean="0"/>
              <a:t>05.12.20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3319DDE-CF78-45AB-B885-72D96434AFE9}" type="datetime1">
              <a:rPr lang="de-DE" smtClean="0"/>
              <a:t>05.12.20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historia-biografia.com/max-weber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Chalkduster" panose="03050602040202020205" pitchFamily="66" charset="77"/>
                <a:ea typeface="STXingkai" panose="02010800040101010101" pitchFamily="2" charset="-122"/>
                <a:cs typeface="Bradley Hand ITC" panose="020F0502020204030204" pitchFamily="34" charset="0"/>
              </a:rPr>
              <a:t>Vielfalt von Beziehungen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>
                <a:latin typeface="Chalkduster" panose="03050602040202020205" pitchFamily="66" charset="77"/>
              </a:rPr>
              <a:t>Jenny Peppler &amp; Deniz </a:t>
            </a:r>
            <a:r>
              <a:rPr lang="de-DE" dirty="0" err="1">
                <a:latin typeface="Chalkduster" panose="03050602040202020205" pitchFamily="66" charset="77"/>
              </a:rPr>
              <a:t>Dümmler</a:t>
            </a:r>
            <a:endParaRPr lang="de-DE" dirty="0"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87FF0-8D69-1C42-9B74-14B0AACB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Konstellationen von 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E66EA5-2E1C-6049-B383-AA7C8C965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-&gt; 	</a:t>
            </a:r>
            <a:r>
              <a:rPr lang="de-DE" dirty="0">
                <a:solidFill>
                  <a:schemeClr val="accent2"/>
                </a:solidFill>
                <a:latin typeface="Chalkduster" panose="03050602040202020205" pitchFamily="66" charset="77"/>
              </a:rPr>
              <a:t>Regenbogen Familien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A9CA905-A2F7-6645-A4AC-6AFC3CA6A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0" y="2420887"/>
            <a:ext cx="9756577" cy="399311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110636" y="6471744"/>
            <a:ext cx="325460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Abb.: </a:t>
            </a:r>
            <a:r>
              <a:rPr lang="de-DE" dirty="0" err="1"/>
              <a:t>Maxeimer</a:t>
            </a:r>
            <a:r>
              <a:rPr lang="de-DE" dirty="0"/>
              <a:t>, Kuhl (2013) S. 9</a:t>
            </a:r>
          </a:p>
        </p:txBody>
      </p:sp>
    </p:spTree>
    <p:extLst>
      <p:ext uri="{BB962C8B-B14F-4D97-AF65-F5344CB8AC3E}">
        <p14:creationId xmlns:p14="http://schemas.microsoft.com/office/powerpoint/2010/main" val="105290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047C067-A613-0646-86CC-82CAF903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Konstellationen von Beziehungen </a:t>
            </a:r>
            <a:br>
              <a:rPr lang="de-DE" dirty="0">
                <a:latin typeface="Chalkduster" panose="03050602040202020205" pitchFamily="66" charset="77"/>
              </a:rPr>
            </a:br>
            <a:r>
              <a:rPr lang="de-DE" sz="1800" dirty="0" err="1">
                <a:latin typeface="Chalkduster" panose="03050602040202020205" pitchFamily="66" charset="77"/>
              </a:rPr>
              <a:t>vgl</a:t>
            </a:r>
            <a:r>
              <a:rPr lang="de-DE" sz="1800" dirty="0">
                <a:latin typeface="Chalkduster" panose="03050602040202020205" pitchFamily="66" charset="77"/>
              </a:rPr>
              <a:t> </a:t>
            </a:r>
            <a:r>
              <a:rPr lang="de-DE" sz="1800" dirty="0" err="1">
                <a:latin typeface="Chalkduster" panose="03050602040202020205"/>
              </a:rPr>
              <a:t>Könnecke</a:t>
            </a:r>
            <a:r>
              <a:rPr lang="de-DE" sz="1800" dirty="0">
                <a:latin typeface="Chalkduster" panose="03050602040202020205"/>
              </a:rPr>
              <a:t>, Bernard; Ralph </a:t>
            </a:r>
            <a:r>
              <a:rPr lang="de-DE" sz="1800" dirty="0" err="1">
                <a:latin typeface="Chalkduster" panose="03050602040202020205"/>
              </a:rPr>
              <a:t>Klesch</a:t>
            </a:r>
            <a:r>
              <a:rPr lang="de-DE" sz="1800" dirty="0">
                <a:latin typeface="Chalkduster" panose="03050602040202020205"/>
              </a:rPr>
              <a:t> (2020) </a:t>
            </a:r>
            <a:endParaRPr lang="de-DE" sz="18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82BE0D9-B4DF-E048-9609-684EA96B4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-&gt; 	Polyamouröse Beziehungen ( </a:t>
            </a:r>
            <a:r>
              <a:rPr lang="de-DE" dirty="0" err="1">
                <a:solidFill>
                  <a:schemeClr val="accent2"/>
                </a:solidFill>
                <a:latin typeface="Chalkduster" panose="03050602040202020205" pitchFamily="66" charset="77"/>
              </a:rPr>
              <a:t>Polyamorie</a:t>
            </a:r>
            <a:r>
              <a:rPr lang="de-DE" dirty="0">
                <a:latin typeface="Chalkduster" panose="03050602040202020205" pitchFamily="66" charset="77"/>
              </a:rPr>
              <a:t>)</a:t>
            </a:r>
          </a:p>
        </p:txBody>
      </p:sp>
      <p:pic>
        <p:nvPicPr>
          <p:cNvPr id="7" name="Grafik 6" descr="Frau Silhouette">
            <a:extLst>
              <a:ext uri="{FF2B5EF4-FFF2-40B4-BE49-F238E27FC236}">
                <a16:creationId xmlns:a16="http://schemas.microsoft.com/office/drawing/2014/main" id="{F7ED9566-E93A-044A-ABD1-4C4DD034F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545" y="4366016"/>
            <a:ext cx="1806184" cy="1806184"/>
          </a:xfrm>
          <a:prstGeom prst="rect">
            <a:avLst/>
          </a:prstGeom>
        </p:spPr>
      </p:pic>
      <p:pic>
        <p:nvPicPr>
          <p:cNvPr id="9" name="Grafik 8" descr="Mann Silhouette">
            <a:extLst>
              <a:ext uri="{FF2B5EF4-FFF2-40B4-BE49-F238E27FC236}">
                <a16:creationId xmlns:a16="http://schemas.microsoft.com/office/drawing/2014/main" id="{6027C92C-8834-144A-9C48-1862B80EF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8633" y="4423226"/>
            <a:ext cx="1806184" cy="1806184"/>
          </a:xfrm>
          <a:prstGeom prst="rect">
            <a:avLst/>
          </a:prstGeom>
        </p:spPr>
      </p:pic>
      <p:pic>
        <p:nvPicPr>
          <p:cNvPr id="10" name="Grafik 9" descr="Frau Silhouette">
            <a:extLst>
              <a:ext uri="{FF2B5EF4-FFF2-40B4-BE49-F238E27FC236}">
                <a16:creationId xmlns:a16="http://schemas.microsoft.com/office/drawing/2014/main" id="{6B55F104-18DD-304A-BB0F-8CF8DB9B1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9209" y="2956384"/>
            <a:ext cx="1806184" cy="1806184"/>
          </a:xfrm>
          <a:prstGeom prst="rect">
            <a:avLst/>
          </a:prstGeom>
        </p:spPr>
      </p:pic>
      <p:pic>
        <p:nvPicPr>
          <p:cNvPr id="12" name="Grafik 11" descr="Mann Silhouette">
            <a:extLst>
              <a:ext uri="{FF2B5EF4-FFF2-40B4-BE49-F238E27FC236}">
                <a16:creationId xmlns:a16="http://schemas.microsoft.com/office/drawing/2014/main" id="{6C7A815C-AAC8-A341-ABD0-386C1A0B8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8228" y="2871307"/>
            <a:ext cx="1806184" cy="1806184"/>
          </a:xfrm>
          <a:prstGeom prst="rect">
            <a:avLst/>
          </a:prstGeom>
        </p:spPr>
      </p:pic>
      <p:sp>
        <p:nvSpPr>
          <p:cNvPr id="13" name="Siebeneck 12">
            <a:extLst>
              <a:ext uri="{FF2B5EF4-FFF2-40B4-BE49-F238E27FC236}">
                <a16:creationId xmlns:a16="http://schemas.microsoft.com/office/drawing/2014/main" id="{EA4B3BDE-6397-6D4D-AE3A-EFEC78839181}"/>
              </a:ext>
            </a:extLst>
          </p:cNvPr>
          <p:cNvSpPr/>
          <p:nvPr/>
        </p:nvSpPr>
        <p:spPr>
          <a:xfrm>
            <a:off x="3286100" y="2492896"/>
            <a:ext cx="5544616" cy="4267200"/>
          </a:xfrm>
          <a:prstGeom prst="heptagon">
            <a:avLst/>
          </a:prstGeom>
          <a:noFill/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 descr="Mann mit Baby Silhouette">
            <a:extLst>
              <a:ext uri="{FF2B5EF4-FFF2-40B4-BE49-F238E27FC236}">
                <a16:creationId xmlns:a16="http://schemas.microsoft.com/office/drawing/2014/main" id="{298D9318-36A7-AD4F-8F3C-DD81C1A84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68139" y="4406694"/>
            <a:ext cx="1806184" cy="1806184"/>
          </a:xfrm>
          <a:prstGeom prst="rect">
            <a:avLst/>
          </a:prstGeom>
        </p:spPr>
      </p:pic>
      <p:pic>
        <p:nvPicPr>
          <p:cNvPr id="18" name="Grafik 17" descr="Frau mit Baby Silhouette">
            <a:extLst>
              <a:ext uri="{FF2B5EF4-FFF2-40B4-BE49-F238E27FC236}">
                <a16:creationId xmlns:a16="http://schemas.microsoft.com/office/drawing/2014/main" id="{31FA0C27-F395-0A46-AC99-5ABD120C57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26055" y="3376708"/>
            <a:ext cx="1562560" cy="1562560"/>
          </a:xfrm>
          <a:prstGeom prst="rect">
            <a:avLst/>
          </a:prstGeom>
        </p:spPr>
      </p:pic>
      <p:pic>
        <p:nvPicPr>
          <p:cNvPr id="20" name="Grafik 19" descr="Kind mit Ballon Silhouette">
            <a:extLst>
              <a:ext uri="{FF2B5EF4-FFF2-40B4-BE49-F238E27FC236}">
                <a16:creationId xmlns:a16="http://schemas.microsoft.com/office/drawing/2014/main" id="{E3A9ECB5-58CC-234E-8705-24F9105208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42501" y="3456976"/>
            <a:ext cx="1186188" cy="1186188"/>
          </a:xfrm>
          <a:prstGeom prst="rect">
            <a:avLst/>
          </a:prstGeom>
        </p:spPr>
      </p:pic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EEDEF3C7-00DB-024A-AD93-FDE13138D159}"/>
              </a:ext>
            </a:extLst>
          </p:cNvPr>
          <p:cNvCxnSpPr>
            <a:stCxn id="13" idx="6"/>
            <a:endCxn id="13" idx="3"/>
          </p:cNvCxnSpPr>
          <p:nvPr/>
        </p:nvCxnSpPr>
        <p:spPr>
          <a:xfrm flipH="1">
            <a:off x="4824622" y="2492896"/>
            <a:ext cx="1233786" cy="4267222"/>
          </a:xfrm>
          <a:prstGeom prst="line">
            <a:avLst/>
          </a:prstGeom>
          <a:ln w="25400">
            <a:solidFill>
              <a:schemeClr val="tx1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0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E214B-5EB7-D44B-9B4B-06212929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Konstellationen von Beziehungen </a:t>
            </a:r>
            <a:br>
              <a:rPr lang="de-DE" dirty="0">
                <a:latin typeface="Chalkduster" panose="03050602040202020205" pitchFamily="66" charset="77"/>
              </a:rPr>
            </a:br>
            <a:r>
              <a:rPr lang="de-DE" sz="1800" dirty="0" err="1">
                <a:latin typeface="Chalkduster" panose="03050602040202020205" pitchFamily="66" charset="77"/>
              </a:rPr>
              <a:t>vgl</a:t>
            </a:r>
            <a:r>
              <a:rPr lang="de-DE" sz="1800" dirty="0">
                <a:latin typeface="Chalkduster" panose="03050602040202020205" pitchFamily="66" charset="77"/>
              </a:rPr>
              <a:t> </a:t>
            </a:r>
            <a:r>
              <a:rPr lang="de-DE" sz="1800" dirty="0" err="1">
                <a:latin typeface="Chalkduster" panose="03050602040202020205"/>
              </a:rPr>
              <a:t>Könnecke</a:t>
            </a:r>
            <a:r>
              <a:rPr lang="de-DE" sz="1800" dirty="0">
                <a:latin typeface="Chalkduster" panose="03050602040202020205"/>
              </a:rPr>
              <a:t>, Bernard; Ralph </a:t>
            </a:r>
            <a:r>
              <a:rPr lang="de-DE" sz="1800" dirty="0" err="1">
                <a:latin typeface="Chalkduster" panose="03050602040202020205"/>
              </a:rPr>
              <a:t>Klesch</a:t>
            </a:r>
            <a:r>
              <a:rPr lang="de-DE" sz="1800" dirty="0">
                <a:latin typeface="Chalkduster" panose="03050602040202020205"/>
              </a:rPr>
              <a:t> (2020) </a:t>
            </a:r>
            <a:endParaRPr lang="de-DE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0EE2FF-816D-6E40-92B1-B6504C3A4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-&gt; 	</a:t>
            </a:r>
            <a:r>
              <a:rPr lang="de-DE" dirty="0">
                <a:solidFill>
                  <a:schemeClr val="accent2"/>
                </a:solidFill>
                <a:latin typeface="Chalkduster" panose="03050602040202020205" pitchFamily="66" charset="77"/>
              </a:rPr>
              <a:t>Offene Beziehungen</a:t>
            </a:r>
          </a:p>
          <a:p>
            <a:endParaRPr lang="de-DE" dirty="0"/>
          </a:p>
        </p:txBody>
      </p:sp>
      <p:pic>
        <p:nvPicPr>
          <p:cNvPr id="5" name="Grafik 4" descr="Mann und Frau Silhouette">
            <a:extLst>
              <a:ext uri="{FF2B5EF4-FFF2-40B4-BE49-F238E27FC236}">
                <a16:creationId xmlns:a16="http://schemas.microsoft.com/office/drawing/2014/main" id="{E00B4E09-9C49-FA48-8B46-CD1A5A0FC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3654" y="4269700"/>
            <a:ext cx="2006009" cy="2006009"/>
          </a:xfrm>
          <a:prstGeom prst="rect">
            <a:avLst/>
          </a:prstGeom>
        </p:spPr>
      </p:pic>
      <p:pic>
        <p:nvPicPr>
          <p:cNvPr id="7" name="Grafik 6" descr="Zwei Frauen Silhouette">
            <a:extLst>
              <a:ext uri="{FF2B5EF4-FFF2-40B4-BE49-F238E27FC236}">
                <a16:creationId xmlns:a16="http://schemas.microsoft.com/office/drawing/2014/main" id="{525B2E08-7F57-5A4F-A59C-7ED8F2610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9763" y="4269701"/>
            <a:ext cx="2006008" cy="2006008"/>
          </a:xfrm>
          <a:prstGeom prst="rect">
            <a:avLst/>
          </a:prstGeom>
        </p:spPr>
      </p:pic>
      <p:pic>
        <p:nvPicPr>
          <p:cNvPr id="9" name="Grafik 8" descr="Zwei Männer Silhouette">
            <a:extLst>
              <a:ext uri="{FF2B5EF4-FFF2-40B4-BE49-F238E27FC236}">
                <a16:creationId xmlns:a16="http://schemas.microsoft.com/office/drawing/2014/main" id="{432B3240-7627-3340-A483-654C814B0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4200" y="4269700"/>
            <a:ext cx="2006009" cy="2006009"/>
          </a:xfrm>
          <a:prstGeom prst="rect">
            <a:avLst/>
          </a:prstGeom>
        </p:spPr>
      </p:pic>
      <p:sp>
        <p:nvSpPr>
          <p:cNvPr id="14" name="Sehne 13">
            <a:extLst>
              <a:ext uri="{FF2B5EF4-FFF2-40B4-BE49-F238E27FC236}">
                <a16:creationId xmlns:a16="http://schemas.microsoft.com/office/drawing/2014/main" id="{437DC4F2-FB40-5A4D-AF08-18ACE7D7F6A7}"/>
              </a:ext>
            </a:extLst>
          </p:cNvPr>
          <p:cNvSpPr/>
          <p:nvPr/>
        </p:nvSpPr>
        <p:spPr>
          <a:xfrm rot="17549368">
            <a:off x="1659783" y="3394332"/>
            <a:ext cx="2913750" cy="2953156"/>
          </a:xfrm>
          <a:prstGeom prst="chord">
            <a:avLst>
              <a:gd name="adj1" fmla="val 2678137"/>
              <a:gd name="adj2" fmla="val 16200000"/>
            </a:avLst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hne 14">
            <a:extLst>
              <a:ext uri="{FF2B5EF4-FFF2-40B4-BE49-F238E27FC236}">
                <a16:creationId xmlns:a16="http://schemas.microsoft.com/office/drawing/2014/main" id="{45483B14-BE2D-C144-80AB-45BCE8D670E5}"/>
              </a:ext>
            </a:extLst>
          </p:cNvPr>
          <p:cNvSpPr/>
          <p:nvPr/>
        </p:nvSpPr>
        <p:spPr>
          <a:xfrm rot="17549368">
            <a:off x="4911661" y="3394330"/>
            <a:ext cx="2913750" cy="2953156"/>
          </a:xfrm>
          <a:prstGeom prst="chord">
            <a:avLst>
              <a:gd name="adj1" fmla="val 2678137"/>
              <a:gd name="adj2" fmla="val 16200000"/>
            </a:avLst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hne 15">
            <a:extLst>
              <a:ext uri="{FF2B5EF4-FFF2-40B4-BE49-F238E27FC236}">
                <a16:creationId xmlns:a16="http://schemas.microsoft.com/office/drawing/2014/main" id="{553C259B-070D-9645-8052-E7F4F62F498F}"/>
              </a:ext>
            </a:extLst>
          </p:cNvPr>
          <p:cNvSpPr/>
          <p:nvPr/>
        </p:nvSpPr>
        <p:spPr>
          <a:xfrm rot="17549368">
            <a:off x="8200329" y="3394331"/>
            <a:ext cx="2913750" cy="2953156"/>
          </a:xfrm>
          <a:prstGeom prst="chord">
            <a:avLst>
              <a:gd name="adj1" fmla="val 2678137"/>
              <a:gd name="adj2" fmla="val 16200000"/>
            </a:avLst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 descr="Frau Silhouette">
            <a:extLst>
              <a:ext uri="{FF2B5EF4-FFF2-40B4-BE49-F238E27FC236}">
                <a16:creationId xmlns:a16="http://schemas.microsoft.com/office/drawing/2014/main" id="{EC7486D8-4A08-D84D-8F77-CDF14899E0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28784" y="2588300"/>
            <a:ext cx="914400" cy="914400"/>
          </a:xfrm>
          <a:prstGeom prst="rect">
            <a:avLst/>
          </a:prstGeom>
        </p:spPr>
      </p:pic>
      <p:pic>
        <p:nvPicPr>
          <p:cNvPr id="20" name="Grafik 19" descr="Mann Silhouette">
            <a:extLst>
              <a:ext uri="{FF2B5EF4-FFF2-40B4-BE49-F238E27FC236}">
                <a16:creationId xmlns:a16="http://schemas.microsoft.com/office/drawing/2014/main" id="{B2FC8B5D-F021-9442-A84F-B7A8547E19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31630" y="2605081"/>
            <a:ext cx="914400" cy="914400"/>
          </a:xfrm>
          <a:prstGeom prst="rect">
            <a:avLst/>
          </a:prstGeom>
        </p:spPr>
      </p:pic>
      <p:pic>
        <p:nvPicPr>
          <p:cNvPr id="21" name="Grafik 20" descr="Frau Silhouette">
            <a:extLst>
              <a:ext uri="{FF2B5EF4-FFF2-40B4-BE49-F238E27FC236}">
                <a16:creationId xmlns:a16="http://schemas.microsoft.com/office/drawing/2014/main" id="{D1DC1693-9C5D-1A4B-8E9D-84A5BC83ED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38087" y="2588299"/>
            <a:ext cx="914400" cy="914400"/>
          </a:xfrm>
          <a:prstGeom prst="rect">
            <a:avLst/>
          </a:prstGeom>
        </p:spPr>
      </p:pic>
      <p:pic>
        <p:nvPicPr>
          <p:cNvPr id="22" name="Grafik 21" descr="Frau Silhouette">
            <a:extLst>
              <a:ext uri="{FF2B5EF4-FFF2-40B4-BE49-F238E27FC236}">
                <a16:creationId xmlns:a16="http://schemas.microsoft.com/office/drawing/2014/main" id="{E31811DA-4B09-0F45-9386-75B2DF456D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5656" y="2757481"/>
            <a:ext cx="914400" cy="914400"/>
          </a:xfrm>
          <a:prstGeom prst="rect">
            <a:avLst/>
          </a:prstGeom>
        </p:spPr>
      </p:pic>
      <p:pic>
        <p:nvPicPr>
          <p:cNvPr id="23" name="Grafik 22" descr="Mann Silhouette">
            <a:extLst>
              <a:ext uri="{FF2B5EF4-FFF2-40B4-BE49-F238E27FC236}">
                <a16:creationId xmlns:a16="http://schemas.microsoft.com/office/drawing/2014/main" id="{3DAE1253-D4F0-ED4B-BA2C-14BE087D5E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8085" y="2588299"/>
            <a:ext cx="914400" cy="914400"/>
          </a:xfrm>
          <a:prstGeom prst="rect">
            <a:avLst/>
          </a:prstGeom>
        </p:spPr>
      </p:pic>
      <p:pic>
        <p:nvPicPr>
          <p:cNvPr id="24" name="Grafik 23" descr="Mann Silhouette">
            <a:extLst>
              <a:ext uri="{FF2B5EF4-FFF2-40B4-BE49-F238E27FC236}">
                <a16:creationId xmlns:a16="http://schemas.microsoft.com/office/drawing/2014/main" id="{559EB5AD-BE2A-FF48-BF93-949311E471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50478" y="2605081"/>
            <a:ext cx="914400" cy="914400"/>
          </a:xfrm>
          <a:prstGeom prst="rect">
            <a:avLst/>
          </a:prstGeom>
        </p:spPr>
      </p:pic>
      <p:pic>
        <p:nvPicPr>
          <p:cNvPr id="25" name="Grafik 24" descr="Mann Silhouette">
            <a:extLst>
              <a:ext uri="{FF2B5EF4-FFF2-40B4-BE49-F238E27FC236}">
                <a16:creationId xmlns:a16="http://schemas.microsoft.com/office/drawing/2014/main" id="{48A14590-19B7-2647-A049-B8AC236FCD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02878" y="2757481"/>
            <a:ext cx="914400" cy="914400"/>
          </a:xfrm>
          <a:prstGeom prst="rect">
            <a:avLst/>
          </a:prstGeom>
        </p:spPr>
      </p:pic>
      <p:pic>
        <p:nvPicPr>
          <p:cNvPr id="26" name="Grafik 25" descr="Mann Silhouette">
            <a:extLst>
              <a:ext uri="{FF2B5EF4-FFF2-40B4-BE49-F238E27FC236}">
                <a16:creationId xmlns:a16="http://schemas.microsoft.com/office/drawing/2014/main" id="{C4C133CC-8923-8643-9F55-7EBF348F41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59955" y="2707472"/>
            <a:ext cx="914400" cy="914400"/>
          </a:xfrm>
          <a:prstGeom prst="rect">
            <a:avLst/>
          </a:prstGeom>
        </p:spPr>
      </p:pic>
      <p:pic>
        <p:nvPicPr>
          <p:cNvPr id="27" name="Grafik 26" descr="Frau Silhouette">
            <a:extLst>
              <a:ext uri="{FF2B5EF4-FFF2-40B4-BE49-F238E27FC236}">
                <a16:creationId xmlns:a16="http://schemas.microsoft.com/office/drawing/2014/main" id="{8C82AAC6-7D99-C245-ABAE-D49AE1907A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81184" y="2740700"/>
            <a:ext cx="914400" cy="914400"/>
          </a:xfrm>
          <a:prstGeom prst="rect">
            <a:avLst/>
          </a:prstGeom>
        </p:spPr>
      </p:pic>
      <p:pic>
        <p:nvPicPr>
          <p:cNvPr id="28" name="Grafik 27" descr="Frau Silhouette">
            <a:extLst>
              <a:ext uri="{FF2B5EF4-FFF2-40B4-BE49-F238E27FC236}">
                <a16:creationId xmlns:a16="http://schemas.microsoft.com/office/drawing/2014/main" id="{59717CDE-ADAE-D34E-B2CA-4827732164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26879" y="2639600"/>
            <a:ext cx="914400" cy="914400"/>
          </a:xfrm>
          <a:prstGeom prst="rect">
            <a:avLst/>
          </a:prstGeom>
        </p:spPr>
      </p:pic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F203D129-8173-9446-B0CD-DB44BE5C7F5A}"/>
              </a:ext>
            </a:extLst>
          </p:cNvPr>
          <p:cNvCxnSpPr>
            <a:cxnSpLocks/>
          </p:cNvCxnSpPr>
          <p:nvPr/>
        </p:nvCxnSpPr>
        <p:spPr>
          <a:xfrm flipH="1" flipV="1">
            <a:off x="2764879" y="3519482"/>
            <a:ext cx="480463" cy="883439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D90B5ED7-6384-1844-B9B7-9810835F6C70}"/>
              </a:ext>
            </a:extLst>
          </p:cNvPr>
          <p:cNvCxnSpPr>
            <a:cxnSpLocks/>
          </p:cNvCxnSpPr>
          <p:nvPr/>
        </p:nvCxnSpPr>
        <p:spPr>
          <a:xfrm flipV="1">
            <a:off x="2768118" y="3605299"/>
            <a:ext cx="541416" cy="794639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fik 41" descr="Frau Silhouette">
            <a:extLst>
              <a:ext uri="{FF2B5EF4-FFF2-40B4-BE49-F238E27FC236}">
                <a16:creationId xmlns:a16="http://schemas.microsoft.com/office/drawing/2014/main" id="{2C0C4CC1-2324-C44B-865B-CB59CA6222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44537" y="2385134"/>
            <a:ext cx="914400" cy="914400"/>
          </a:xfrm>
          <a:prstGeom prst="rect">
            <a:avLst/>
          </a:prstGeom>
        </p:spPr>
      </p:pic>
      <p:pic>
        <p:nvPicPr>
          <p:cNvPr id="43" name="Grafik 42" descr="Frau Silhouette">
            <a:extLst>
              <a:ext uri="{FF2B5EF4-FFF2-40B4-BE49-F238E27FC236}">
                <a16:creationId xmlns:a16="http://schemas.microsoft.com/office/drawing/2014/main" id="{AFFCCEDA-9919-F84F-85EC-4B4A390BB4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09612" y="2639600"/>
            <a:ext cx="914400" cy="914400"/>
          </a:xfrm>
          <a:prstGeom prst="rect">
            <a:avLst/>
          </a:prstGeom>
        </p:spPr>
      </p:pic>
      <p:pic>
        <p:nvPicPr>
          <p:cNvPr id="44" name="Grafik 43" descr="Mann Silhouette">
            <a:extLst>
              <a:ext uri="{FF2B5EF4-FFF2-40B4-BE49-F238E27FC236}">
                <a16:creationId xmlns:a16="http://schemas.microsoft.com/office/drawing/2014/main" id="{21B30EA8-5E04-C240-A038-7BFBE2B950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0485" y="2740699"/>
            <a:ext cx="914400" cy="914400"/>
          </a:xfrm>
          <a:prstGeom prst="rect">
            <a:avLst/>
          </a:prstGeom>
        </p:spPr>
      </p:pic>
      <p:pic>
        <p:nvPicPr>
          <p:cNvPr id="45" name="Grafik 44" descr="Mann Silhouette">
            <a:extLst>
              <a:ext uri="{FF2B5EF4-FFF2-40B4-BE49-F238E27FC236}">
                <a16:creationId xmlns:a16="http://schemas.microsoft.com/office/drawing/2014/main" id="{5CC32812-DE3D-DD4F-BB0D-61F68D81D8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38132" y="2435900"/>
            <a:ext cx="914400" cy="914400"/>
          </a:xfrm>
          <a:prstGeom prst="rect">
            <a:avLst/>
          </a:prstGeom>
        </p:spPr>
      </p:pic>
      <p:pic>
        <p:nvPicPr>
          <p:cNvPr id="46" name="Grafik 45" descr="Mann Silhouette">
            <a:extLst>
              <a:ext uri="{FF2B5EF4-FFF2-40B4-BE49-F238E27FC236}">
                <a16:creationId xmlns:a16="http://schemas.microsoft.com/office/drawing/2014/main" id="{E959E367-05EE-9C45-A044-3893236554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52390" y="2585798"/>
            <a:ext cx="914400" cy="914400"/>
          </a:xfrm>
          <a:prstGeom prst="rect">
            <a:avLst/>
          </a:prstGeom>
        </p:spPr>
      </p:pic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A6E8E929-41D8-CA42-91EC-9FC37746AE74}"/>
              </a:ext>
            </a:extLst>
          </p:cNvPr>
          <p:cNvCxnSpPr>
            <a:cxnSpLocks/>
          </p:cNvCxnSpPr>
          <p:nvPr/>
        </p:nvCxnSpPr>
        <p:spPr>
          <a:xfrm flipH="1" flipV="1">
            <a:off x="6117881" y="3541178"/>
            <a:ext cx="480463" cy="883439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38EAC1C1-7D75-2048-990C-228A6DB38DED}"/>
              </a:ext>
            </a:extLst>
          </p:cNvPr>
          <p:cNvCxnSpPr>
            <a:cxnSpLocks/>
          </p:cNvCxnSpPr>
          <p:nvPr/>
        </p:nvCxnSpPr>
        <p:spPr>
          <a:xfrm flipV="1">
            <a:off x="6121120" y="3626995"/>
            <a:ext cx="541416" cy="794639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fik 48" descr="Mann Silhouette">
            <a:extLst>
              <a:ext uri="{FF2B5EF4-FFF2-40B4-BE49-F238E27FC236}">
                <a16:creationId xmlns:a16="http://schemas.microsoft.com/office/drawing/2014/main" id="{51219E17-EFE9-5340-8BAE-8461DC3085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17711" y="2551787"/>
            <a:ext cx="914400" cy="914400"/>
          </a:xfrm>
          <a:prstGeom prst="rect">
            <a:avLst/>
          </a:prstGeom>
        </p:spPr>
      </p:pic>
      <p:pic>
        <p:nvPicPr>
          <p:cNvPr id="50" name="Grafik 49" descr="Mann Silhouette">
            <a:extLst>
              <a:ext uri="{FF2B5EF4-FFF2-40B4-BE49-F238E27FC236}">
                <a16:creationId xmlns:a16="http://schemas.microsoft.com/office/drawing/2014/main" id="{196E1F04-8855-A24E-B853-64B739DB4C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60511" y="2375440"/>
            <a:ext cx="914400" cy="914400"/>
          </a:xfrm>
          <a:prstGeom prst="rect">
            <a:avLst/>
          </a:prstGeom>
        </p:spPr>
      </p:pic>
      <p:pic>
        <p:nvPicPr>
          <p:cNvPr id="51" name="Grafik 50" descr="Frau Silhouette">
            <a:extLst>
              <a:ext uri="{FF2B5EF4-FFF2-40B4-BE49-F238E27FC236}">
                <a16:creationId xmlns:a16="http://schemas.microsoft.com/office/drawing/2014/main" id="{E0464DA5-D270-CB4A-8218-9BDCD7BC4F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29090" y="2362241"/>
            <a:ext cx="914400" cy="914400"/>
          </a:xfrm>
          <a:prstGeom prst="rect">
            <a:avLst/>
          </a:prstGeom>
        </p:spPr>
      </p:pic>
      <p:pic>
        <p:nvPicPr>
          <p:cNvPr id="52" name="Grafik 51" descr="Frau Silhouette">
            <a:extLst>
              <a:ext uri="{FF2B5EF4-FFF2-40B4-BE49-F238E27FC236}">
                <a16:creationId xmlns:a16="http://schemas.microsoft.com/office/drawing/2014/main" id="{2E5C37F3-C193-814F-AF02-290C8611D5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9935" y="2687916"/>
            <a:ext cx="914400" cy="914400"/>
          </a:xfrm>
          <a:prstGeom prst="rect">
            <a:avLst/>
          </a:prstGeom>
        </p:spPr>
      </p:pic>
      <p:pic>
        <p:nvPicPr>
          <p:cNvPr id="53" name="Grafik 52" descr="Frau Silhouette">
            <a:extLst>
              <a:ext uri="{FF2B5EF4-FFF2-40B4-BE49-F238E27FC236}">
                <a16:creationId xmlns:a16="http://schemas.microsoft.com/office/drawing/2014/main" id="{787DE42C-D48D-D341-9BBC-188C47852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33287" y="2182400"/>
            <a:ext cx="914400" cy="914400"/>
          </a:xfrm>
          <a:prstGeom prst="rect">
            <a:avLst/>
          </a:prstGeom>
        </p:spPr>
      </p:pic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57FCFF9C-F009-6D42-8F87-07F2DFAD4BB1}"/>
              </a:ext>
            </a:extLst>
          </p:cNvPr>
          <p:cNvCxnSpPr>
            <a:cxnSpLocks/>
          </p:cNvCxnSpPr>
          <p:nvPr/>
        </p:nvCxnSpPr>
        <p:spPr>
          <a:xfrm flipH="1" flipV="1">
            <a:off x="9392928" y="3521982"/>
            <a:ext cx="480463" cy="883439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E2FF149C-C930-7E4E-A21A-03A1729609CC}"/>
              </a:ext>
            </a:extLst>
          </p:cNvPr>
          <p:cNvCxnSpPr>
            <a:cxnSpLocks/>
          </p:cNvCxnSpPr>
          <p:nvPr/>
        </p:nvCxnSpPr>
        <p:spPr>
          <a:xfrm flipV="1">
            <a:off x="9396167" y="3607799"/>
            <a:ext cx="541416" cy="794639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0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FA239-8407-304F-B9B9-D1F05844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Schulbezug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B3945D-4BA8-B440-80BA-02B6E862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-&gt; 	</a:t>
            </a:r>
            <a:r>
              <a:rPr lang="de-DE" dirty="0">
                <a:solidFill>
                  <a:schemeClr val="accent5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Diskriminierung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 durch die Gesellschaft</a:t>
            </a:r>
            <a:endParaRPr lang="de-DE" dirty="0">
              <a:latin typeface="Chalkduster" panose="03050602040202020205" pitchFamily="66" charset="77"/>
            </a:endParaRPr>
          </a:p>
        </p:txBody>
      </p:sp>
      <p:graphicFrame>
        <p:nvGraphicFramePr>
          <p:cNvPr id="4" name="Inhaltsplatzhalter 7">
            <a:extLst>
              <a:ext uri="{FF2B5EF4-FFF2-40B4-BE49-F238E27FC236}">
                <a16:creationId xmlns:a16="http://schemas.microsoft.com/office/drawing/2014/main" id="{3B1C842A-7507-C340-A09C-1FACF7BB22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951628"/>
              </p:ext>
            </p:extLst>
          </p:nvPr>
        </p:nvGraphicFramePr>
        <p:xfrm>
          <a:off x="1773932" y="2327506"/>
          <a:ext cx="9432032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eck 4"/>
          <p:cNvSpPr/>
          <p:nvPr/>
        </p:nvSpPr>
        <p:spPr>
          <a:xfrm>
            <a:off x="4078188" y="942397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halkduster" panose="03050602040202020205"/>
              </a:rPr>
              <a:t>vgl. Timmermanns (2017) S. 135ff.</a:t>
            </a:r>
          </a:p>
        </p:txBody>
      </p:sp>
    </p:spTree>
    <p:extLst>
      <p:ext uri="{BB962C8B-B14F-4D97-AF65-F5344CB8AC3E}">
        <p14:creationId xmlns:p14="http://schemas.microsoft.com/office/powerpoint/2010/main" val="7802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A1E5783-4E5B-3443-AEEE-9B091CA1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Schulbezug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50F62DD-46B9-0948-A2AB-4C9921290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-&gt;	</a:t>
            </a:r>
            <a:r>
              <a:rPr lang="de-DE" dirty="0">
                <a:solidFill>
                  <a:schemeClr val="accent5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Diskriminierung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 durch Lehrkräfte</a:t>
            </a:r>
            <a:endParaRPr lang="de-DE" dirty="0">
              <a:latin typeface="Chalkduster" panose="03050602040202020205" pitchFamily="66" charset="77"/>
            </a:endParaRP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61097E36-39DE-C64B-B448-28365E0FF5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202084"/>
              </p:ext>
            </p:extLst>
          </p:nvPr>
        </p:nvGraphicFramePr>
        <p:xfrm>
          <a:off x="1701924" y="2348880"/>
          <a:ext cx="962635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hteck 1"/>
          <p:cNvSpPr/>
          <p:nvPr/>
        </p:nvSpPr>
        <p:spPr>
          <a:xfrm>
            <a:off x="4006180" y="905987"/>
            <a:ext cx="3879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halkduster" panose="03050602040202020205"/>
              </a:rPr>
              <a:t>vgl. Kugler, </a:t>
            </a:r>
            <a:r>
              <a:rPr lang="de-DE" dirty="0" err="1">
                <a:latin typeface="Chalkduster" panose="03050602040202020205"/>
              </a:rPr>
              <a:t>Nordt</a:t>
            </a:r>
            <a:r>
              <a:rPr lang="de-DE" dirty="0">
                <a:latin typeface="Chalkduster" panose="03050602040202020205"/>
              </a:rPr>
              <a:t> (2015) S. 208f. </a:t>
            </a:r>
          </a:p>
        </p:txBody>
      </p:sp>
    </p:spTree>
    <p:extLst>
      <p:ext uri="{BB962C8B-B14F-4D97-AF65-F5344CB8AC3E}">
        <p14:creationId xmlns:p14="http://schemas.microsoft.com/office/powerpoint/2010/main" val="15256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ED911-12B0-E64A-9432-CAE8A8C4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Diskriminierung in der Schule</a:t>
            </a:r>
            <a:endParaRPr lang="de-DE" dirty="0">
              <a:latin typeface="Chalkduster" panose="03050602040202020205" pitchFamily="66" charset="77"/>
            </a:endParaRPr>
          </a:p>
        </p:txBody>
      </p:sp>
      <p:graphicFrame>
        <p:nvGraphicFramePr>
          <p:cNvPr id="4" name="Inhaltsplatzhalter 5">
            <a:extLst>
              <a:ext uri="{FF2B5EF4-FFF2-40B4-BE49-F238E27FC236}">
                <a16:creationId xmlns:a16="http://schemas.microsoft.com/office/drawing/2014/main" id="{93324FDA-AB1F-9249-B385-8D4FA1F9D3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327652"/>
              </p:ext>
            </p:extLst>
          </p:nvPr>
        </p:nvGraphicFramePr>
        <p:xfrm>
          <a:off x="1125860" y="1700808"/>
          <a:ext cx="1087320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hteck 2"/>
          <p:cNvSpPr/>
          <p:nvPr/>
        </p:nvSpPr>
        <p:spPr>
          <a:xfrm>
            <a:off x="7462564" y="890267"/>
            <a:ext cx="3913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halkduster" panose="03050602040202020205"/>
              </a:rPr>
              <a:t>vgl. Kugler, </a:t>
            </a:r>
            <a:r>
              <a:rPr lang="de-DE" dirty="0" err="1">
                <a:latin typeface="Chalkduster" panose="03050602040202020205"/>
              </a:rPr>
              <a:t>Nordt</a:t>
            </a:r>
            <a:r>
              <a:rPr lang="de-DE" dirty="0">
                <a:latin typeface="Chalkduster" panose="03050602040202020205"/>
              </a:rPr>
              <a:t> (2015) S. 207ff</a:t>
            </a:r>
            <a:r>
              <a:rPr lang="de-DE" dirty="0">
                <a:latin typeface="Bradley Hand ITC" panose="03070402050302030203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565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D3106-171D-E94E-9F0F-00BEB8A4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Positive Effekte </a:t>
            </a:r>
            <a:r>
              <a:rPr lang="de-DE" sz="1800" dirty="0">
                <a:latin typeface="Chalkduster" panose="03050602040202020205" pitchFamily="66" charset="77"/>
                <a:cs typeface="Times New Roman" panose="02020603050405020304" pitchFamily="18" charset="0"/>
              </a:rPr>
              <a:t>vgl. </a:t>
            </a:r>
            <a:r>
              <a:rPr lang="de-DE" sz="1800" dirty="0" err="1">
                <a:latin typeface="Chalkduster" panose="03050602040202020205" pitchFamily="66" charset="77"/>
                <a:cs typeface="Times New Roman" panose="02020603050405020304" pitchFamily="18" charset="0"/>
              </a:rPr>
              <a:t>Klocke</a:t>
            </a:r>
            <a:r>
              <a:rPr lang="de-DE" sz="1800" dirty="0">
                <a:latin typeface="Chalkduster" panose="03050602040202020205" pitchFamily="66" charset="77"/>
                <a:cs typeface="Times New Roman" panose="02020603050405020304" pitchFamily="18" charset="0"/>
              </a:rPr>
              <a:t> (2012) S. 92ff.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 </a:t>
            </a:r>
            <a:endParaRPr lang="de-DE" dirty="0">
              <a:latin typeface="Chalkduster" panose="03050602040202020205" pitchFamily="66" charset="77"/>
            </a:endParaRPr>
          </a:p>
        </p:txBody>
      </p:sp>
      <p:graphicFrame>
        <p:nvGraphicFramePr>
          <p:cNvPr id="12" name="Inhaltsplatzhalter 3">
            <a:extLst>
              <a:ext uri="{FF2B5EF4-FFF2-40B4-BE49-F238E27FC236}">
                <a16:creationId xmlns:a16="http://schemas.microsoft.com/office/drawing/2014/main" id="{95F960C9-0B86-6540-8942-9627039F0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219458"/>
              </p:ext>
            </p:extLst>
          </p:nvPr>
        </p:nvGraphicFramePr>
        <p:xfrm>
          <a:off x="1413892" y="2060848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lus 12">
            <a:extLst>
              <a:ext uri="{FF2B5EF4-FFF2-40B4-BE49-F238E27FC236}">
                <a16:creationId xmlns:a16="http://schemas.microsoft.com/office/drawing/2014/main" id="{8D10CBFD-A6E3-AD4E-8985-D8E90564FAB5}"/>
              </a:ext>
            </a:extLst>
          </p:cNvPr>
          <p:cNvSpPr/>
          <p:nvPr/>
        </p:nvSpPr>
        <p:spPr>
          <a:xfrm>
            <a:off x="1845940" y="2708920"/>
            <a:ext cx="3240360" cy="2736304"/>
          </a:xfrm>
          <a:prstGeom prst="mathPlu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Chalkduster" panose="03050602040202020205" pitchFamily="66" charset="77"/>
                <a:cs typeface="Times New Roman" panose="02020603050405020304" pitchFamily="18" charset="0"/>
              </a:rPr>
              <a:t>Schulpolitik</a:t>
            </a:r>
          </a:p>
        </p:txBody>
      </p:sp>
    </p:spTree>
    <p:extLst>
      <p:ext uri="{BB962C8B-B14F-4D97-AF65-F5344CB8AC3E}">
        <p14:creationId xmlns:p14="http://schemas.microsoft.com/office/powerpoint/2010/main" val="12857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211A3-E5CB-2742-9C0C-0B6E2DC8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Tabu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themen </a:t>
            </a:r>
            <a:r>
              <a:rPr lang="de-DE" sz="1800" dirty="0">
                <a:latin typeface="Chalkduster" panose="03050602040202020205" pitchFamily="66" charset="77"/>
                <a:cs typeface="Times New Roman" panose="02020603050405020304" pitchFamily="18" charset="0"/>
              </a:rPr>
              <a:t>vgl. Kugler, </a:t>
            </a:r>
            <a:r>
              <a:rPr lang="de-DE" sz="1800" dirty="0" err="1">
                <a:latin typeface="Chalkduster" panose="03050602040202020205" pitchFamily="66" charset="77"/>
                <a:cs typeface="Times New Roman" panose="02020603050405020304" pitchFamily="18" charset="0"/>
              </a:rPr>
              <a:t>Nordt</a:t>
            </a:r>
            <a:r>
              <a:rPr lang="de-DE" sz="1800" dirty="0">
                <a:latin typeface="Chalkduster" panose="03050602040202020205" pitchFamily="66" charset="77"/>
                <a:cs typeface="Times New Roman" panose="02020603050405020304" pitchFamily="18" charset="0"/>
              </a:rPr>
              <a:t> (2015) S. 113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 </a:t>
            </a:r>
            <a:endParaRPr lang="de-DE" dirty="0">
              <a:latin typeface="Chalkduster" panose="03050602040202020205" pitchFamily="66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306EB1-1325-5847-AEAD-839AF9F69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5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Geschlecht, Sexualität &amp; Lebensformen</a:t>
            </a:r>
          </a:p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  <a:sym typeface="Wingdings" panose="05000000000000000000" pitchFamily="2" charset="2"/>
              </a:rPr>
              <a:t>-&gt; tabuisiert, vorurteilsbelastet </a:t>
            </a:r>
          </a:p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  <a:sym typeface="Wingdings" panose="05000000000000000000" pitchFamily="2" charset="2"/>
              </a:rPr>
              <a:t>-&gt; werden kaum aufgegriffen</a:t>
            </a:r>
            <a:endParaRPr lang="de-DE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  <a:p>
            <a:endParaRPr lang="de-DE" dirty="0"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61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Heteronormative Sozialisation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Frühes Erlernen zweigeschlechtlicher Weltordnung samt gesellschaftlicher Rollen</a:t>
            </a:r>
          </a:p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  <a:sym typeface="Wingdings" panose="05000000000000000000" pitchFamily="2" charset="2"/>
              </a:rPr>
              <a:t>-&gt; lernen, wie </a:t>
            </a:r>
            <a:r>
              <a:rPr lang="de-DE" dirty="0">
                <a:solidFill>
                  <a:schemeClr val="accent5"/>
                </a:solidFill>
                <a:latin typeface="Chalkduster" panose="03050602040202020205" pitchFamily="66" charset="77"/>
                <a:cs typeface="Times New Roman" panose="02020603050405020304" pitchFamily="18" charset="0"/>
                <a:sym typeface="Wingdings" panose="05000000000000000000" pitchFamily="2" charset="2"/>
              </a:rPr>
              <a:t>geliebt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  <a:sym typeface="Wingdings" panose="05000000000000000000" pitchFamily="2" charset="2"/>
              </a:rPr>
              <a:t> und </a:t>
            </a:r>
            <a:r>
              <a:rPr lang="de-DE" dirty="0">
                <a:solidFill>
                  <a:schemeClr val="accent5"/>
                </a:solidFill>
                <a:latin typeface="Chalkduster" panose="03050602040202020205" pitchFamily="66" charset="77"/>
                <a:cs typeface="Times New Roman" panose="02020603050405020304" pitchFamily="18" charset="0"/>
                <a:sym typeface="Wingdings" panose="05000000000000000000" pitchFamily="2" charset="2"/>
              </a:rPr>
              <a:t>gelebt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  <a:sym typeface="Wingdings" panose="05000000000000000000" pitchFamily="2" charset="2"/>
              </a:rPr>
              <a:t> werden soll</a:t>
            </a:r>
          </a:p>
          <a:p>
            <a:endParaRPr lang="de-DE" dirty="0">
              <a:latin typeface="Chalkduster" panose="03050602040202020205" pitchFamily="66" charset="7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678588" y="926068"/>
            <a:ext cx="362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halkduster" panose="03050602040202020205"/>
              </a:rPr>
              <a:t>vgl. Kugler, </a:t>
            </a:r>
            <a:r>
              <a:rPr lang="de-DE" dirty="0" err="1">
                <a:latin typeface="Chalkduster" panose="03050602040202020205"/>
              </a:rPr>
              <a:t>Nordt</a:t>
            </a:r>
            <a:r>
              <a:rPr lang="de-DE" dirty="0">
                <a:latin typeface="Chalkduster" panose="03050602040202020205"/>
              </a:rPr>
              <a:t> (2015) S. 207</a:t>
            </a:r>
          </a:p>
        </p:txBody>
      </p:sp>
    </p:spTree>
    <p:extLst>
      <p:ext uri="{BB962C8B-B14F-4D97-AF65-F5344CB8AC3E}">
        <p14:creationId xmlns:p14="http://schemas.microsoft.com/office/powerpoint/2010/main" val="53825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53752" y="188640"/>
            <a:ext cx="11881320" cy="5760640"/>
          </a:xfrm>
        </p:spPr>
        <p:txBody>
          <a:bodyPr anchor="ctr">
            <a:normAutofit/>
          </a:bodyPr>
          <a:lstStyle/>
          <a:p>
            <a:pPr algn="ctr"/>
            <a:endParaRPr lang="de-DE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i="1" dirty="0">
                <a:latin typeface="Chalkduster" panose="03050602040202020205" pitchFamily="66" charset="77"/>
                <a:cs typeface="Times New Roman" panose="02020603050405020304" pitchFamily="18" charset="0"/>
              </a:rPr>
              <a:t>„(…) dass eine frühe Aufklärung über geschlechtliche und sexuelle Vielfalt </a:t>
            </a:r>
            <a:r>
              <a:rPr lang="de-DE" i="1" dirty="0">
                <a:solidFill>
                  <a:schemeClr val="accent5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notwendig</a:t>
            </a:r>
            <a:r>
              <a:rPr lang="de-DE" i="1" dirty="0">
                <a:latin typeface="Chalkduster" panose="03050602040202020205" pitchFamily="66" charset="77"/>
                <a:cs typeface="Times New Roman" panose="02020603050405020304" pitchFamily="18" charset="0"/>
              </a:rPr>
              <a:t> ist, um gleichberechtigte Entwicklungsbedingungen für alle Kinder und Jugendlichen zu schaffen.“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 (Kugler, </a:t>
            </a:r>
            <a:r>
              <a:rPr lang="de-DE" dirty="0" err="1">
                <a:latin typeface="Chalkduster" panose="03050602040202020205" pitchFamily="66" charset="77"/>
                <a:cs typeface="Times New Roman" panose="02020603050405020304" pitchFamily="18" charset="0"/>
              </a:rPr>
              <a:t>Nordt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 (2015) S. 210)</a:t>
            </a:r>
            <a:endParaRPr lang="de-DE" i="1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B4353-A56D-BD4C-AB74-353343D3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Plan und Ziele für unseren Beitrag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401BDE-F5F5-4B42-9D60-B78D9FE9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180" y="1628800"/>
            <a:ext cx="9143997" cy="4483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-&gt; 	kleiner Überblick über Beziehungen und 	</a:t>
            </a:r>
            <a:br>
              <a:rPr lang="de-DE" dirty="0">
                <a:latin typeface="Chalkduster" panose="03050602040202020205" pitchFamily="66" charset="77"/>
              </a:rPr>
            </a:br>
            <a:r>
              <a:rPr lang="de-DE" dirty="0">
                <a:latin typeface="Chalkduster" panose="03050602040202020205" pitchFamily="66" charset="77"/>
              </a:rPr>
              <a:t>	 deren Konstellationen</a:t>
            </a:r>
          </a:p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		=&gt; Ihr sollt zumindest einige </a:t>
            </a:r>
            <a:r>
              <a:rPr lang="de-DE" b="1" u="sng" dirty="0">
                <a:solidFill>
                  <a:schemeClr val="accent2"/>
                </a:solidFill>
                <a:latin typeface="Chalkduster" panose="03050602040202020205" pitchFamily="66" charset="77"/>
              </a:rPr>
              <a:t>Kennen</a:t>
            </a:r>
            <a:r>
              <a:rPr lang="de-DE" dirty="0">
                <a:latin typeface="Chalkduster" panose="03050602040202020205" pitchFamily="66" charset="77"/>
              </a:rPr>
              <a:t>!</a:t>
            </a:r>
          </a:p>
          <a:p>
            <a:pPr marL="0" indent="0">
              <a:buNone/>
            </a:pPr>
            <a:endParaRPr lang="de-DE" dirty="0">
              <a:latin typeface="Chalkduster" panose="03050602040202020205" pitchFamily="66" charset="77"/>
            </a:endParaRPr>
          </a:p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-&gt; 	Wie hängt das mit Schule zusammen?</a:t>
            </a:r>
          </a:p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		=&gt; Bekommt ein </a:t>
            </a:r>
            <a:r>
              <a:rPr lang="de-DE" b="1" u="sng" dirty="0">
                <a:solidFill>
                  <a:schemeClr val="accent5"/>
                </a:solidFill>
                <a:latin typeface="Chalkduster" panose="03050602040202020205" pitchFamily="66" charset="77"/>
              </a:rPr>
              <a:t>Gefühl</a:t>
            </a:r>
            <a:r>
              <a:rPr lang="de-DE" dirty="0">
                <a:latin typeface="Chalkduster" panose="03050602040202020205" pitchFamily="66" charset="77"/>
              </a:rPr>
              <a:t> für die 				Zusammenhänge und eure Rolle.</a:t>
            </a:r>
          </a:p>
          <a:p>
            <a:pPr marL="0" indent="0">
              <a:buNone/>
            </a:pPr>
            <a:endParaRPr lang="de-DE" dirty="0">
              <a:latin typeface="Chalkduster" panose="03050602040202020205" pitchFamily="66" charset="77"/>
            </a:endParaRPr>
          </a:p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-&gt;	Was können Wir als Lehrende ausrichten?</a:t>
            </a:r>
          </a:p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		=&gt; Es ist Zeit </a:t>
            </a:r>
            <a:r>
              <a:rPr lang="de-DE" b="1" u="sng" dirty="0">
                <a:solidFill>
                  <a:schemeClr val="accent1"/>
                </a:solidFill>
                <a:latin typeface="Chalkduster" panose="03050602040202020205" pitchFamily="66" charset="77"/>
              </a:rPr>
              <a:t>aktiv</a:t>
            </a:r>
            <a:r>
              <a:rPr lang="de-DE" dirty="0">
                <a:latin typeface="Chalkduster" panose="03050602040202020205" pitchFamily="66" charset="77"/>
              </a:rPr>
              <a:t> zu werden!</a:t>
            </a:r>
          </a:p>
        </p:txBody>
      </p:sp>
      <p:pic>
        <p:nvPicPr>
          <p:cNvPr id="5" name="Grafik 4" descr="Gehirn im Kopf">
            <a:extLst>
              <a:ext uri="{FF2B5EF4-FFF2-40B4-BE49-F238E27FC236}">
                <a16:creationId xmlns:a16="http://schemas.microsoft.com/office/drawing/2014/main" id="{F4BC0B01-5CA7-8844-A6D7-198CFD5B8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59202">
            <a:off x="432493" y="1457408"/>
            <a:ext cx="1368152" cy="1368152"/>
          </a:xfrm>
          <a:prstGeom prst="rect">
            <a:avLst/>
          </a:prstGeom>
        </p:spPr>
      </p:pic>
      <p:pic>
        <p:nvPicPr>
          <p:cNvPr id="7" name="Grafik 6" descr="Herz, pulsierend">
            <a:extLst>
              <a:ext uri="{FF2B5EF4-FFF2-40B4-BE49-F238E27FC236}">
                <a16:creationId xmlns:a16="http://schemas.microsoft.com/office/drawing/2014/main" id="{726A86B5-3176-DB47-AFB0-271BB29381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36675">
            <a:off x="8741567" y="3089464"/>
            <a:ext cx="1561897" cy="1561897"/>
          </a:xfrm>
          <a:prstGeom prst="rect">
            <a:avLst/>
          </a:prstGeom>
        </p:spPr>
      </p:pic>
      <p:pic>
        <p:nvPicPr>
          <p:cNvPr id="9" name="Grafik 8" descr="Zeichensprache">
            <a:extLst>
              <a:ext uri="{FF2B5EF4-FFF2-40B4-BE49-F238E27FC236}">
                <a16:creationId xmlns:a16="http://schemas.microsoft.com/office/drawing/2014/main" id="{29C2491F-CBB6-A349-85F0-02EBA220F2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360489">
            <a:off x="341287" y="4809130"/>
            <a:ext cx="1550565" cy="15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Liberaler Humanismus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6994" y="1846146"/>
            <a:ext cx="10055781" cy="412085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000"/>
              </a:spcBef>
              <a:buSzTx/>
              <a:buNone/>
            </a:pPr>
            <a:b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</a:b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Menschliche </a:t>
            </a:r>
            <a:r>
              <a:rPr lang="de-DE" dirty="0">
                <a:solidFill>
                  <a:schemeClr val="accent5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Gefühle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 als neue religionsartige Glaubensrichtung: </a:t>
            </a:r>
          </a:p>
          <a:p>
            <a:pPr marL="0" indent="0" algn="ctr">
              <a:spcBef>
                <a:spcPts val="1000"/>
              </a:spcBef>
              <a:buSzTx/>
              <a:buNone/>
            </a:pPr>
            <a:endParaRPr lang="de-DE" i="1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000"/>
              </a:spcBef>
              <a:buSzTx/>
              <a:buNone/>
            </a:pPr>
            <a:r>
              <a:rPr lang="de-DE" i="1" dirty="0">
                <a:latin typeface="Chalkduster" panose="03050602040202020205" pitchFamily="66" charset="77"/>
                <a:cs typeface="Times New Roman" panose="02020603050405020304" pitchFamily="18" charset="0"/>
              </a:rPr>
              <a:t>„Demnach entscheiden allein unsere </a:t>
            </a:r>
            <a:r>
              <a:rPr lang="de-DE" i="1" dirty="0">
                <a:solidFill>
                  <a:schemeClr val="accent5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Gefühle</a:t>
            </a:r>
            <a:r>
              <a:rPr lang="de-DE" i="1" dirty="0">
                <a:latin typeface="Chalkduster" panose="03050602040202020205" pitchFamily="66" charset="77"/>
                <a:cs typeface="Times New Roman" panose="02020603050405020304" pitchFamily="18" charset="0"/>
              </a:rPr>
              <a:t> darüber, was gut ist und was schlecht, was schön ist und was hässlich, was sein sollte und was nicht.“ 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(</a:t>
            </a:r>
            <a:r>
              <a:rPr lang="de-DE" dirty="0" err="1">
                <a:latin typeface="Chalkduster" panose="03050602040202020205" pitchFamily="66" charset="77"/>
                <a:cs typeface="Times New Roman" panose="02020603050405020304" pitchFamily="18" charset="0"/>
              </a:rPr>
              <a:t>Harari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 (2019) S. 492)</a:t>
            </a:r>
            <a:endParaRPr lang="de-DE" i="1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000"/>
              </a:spcBef>
              <a:buSzTx/>
              <a:buNone/>
            </a:pPr>
            <a:endParaRPr lang="de-DE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buSzTx/>
              <a:buNone/>
            </a:pP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  <a:sym typeface="Wingdings" panose="05000000000000000000" pitchFamily="2" charset="2"/>
              </a:rPr>
              <a:t>-&gt; 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Legitimierung aller Geschlechter/ sexuellen Orientierungen</a:t>
            </a:r>
          </a:p>
        </p:txBody>
      </p:sp>
    </p:spTree>
    <p:extLst>
      <p:ext uri="{BB962C8B-B14F-4D97-AF65-F5344CB8AC3E}">
        <p14:creationId xmlns:p14="http://schemas.microsoft.com/office/powerpoint/2010/main" val="37057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Verhandlungsmoral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SzTx/>
              <a:buNone/>
            </a:pPr>
            <a:endParaRPr lang="de-DE" i="1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000"/>
              </a:spcBef>
              <a:buSzTx/>
              <a:buNone/>
            </a:pPr>
            <a:r>
              <a:rPr lang="de-DE" i="1" dirty="0">
                <a:latin typeface="Chalkduster" panose="03050602040202020205" pitchFamily="66" charset="77"/>
                <a:cs typeface="Times New Roman" panose="02020603050405020304" pitchFamily="18" charset="0"/>
              </a:rPr>
              <a:t>„Sexuell ist heute das </a:t>
            </a:r>
            <a:r>
              <a:rPr lang="de-DE" i="1" dirty="0">
                <a:solidFill>
                  <a:schemeClr val="accent5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erlaubt</a:t>
            </a:r>
            <a:r>
              <a:rPr lang="de-DE" i="1" dirty="0">
                <a:latin typeface="Chalkduster" panose="03050602040202020205" pitchFamily="66" charset="77"/>
                <a:cs typeface="Times New Roman" panose="02020603050405020304" pitchFamily="18" charset="0"/>
              </a:rPr>
              <a:t>, was mündige Individuen (!) in </a:t>
            </a:r>
            <a:r>
              <a:rPr lang="de-DE" i="1" dirty="0">
                <a:solidFill>
                  <a:schemeClr val="accent5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gegenseitigem Einverständnis</a:t>
            </a:r>
            <a:r>
              <a:rPr lang="de-DE" i="1" dirty="0">
                <a:latin typeface="Chalkduster" panose="03050602040202020205" pitchFamily="66" charset="77"/>
                <a:cs typeface="Times New Roman" panose="02020603050405020304" pitchFamily="18" charset="0"/>
              </a:rPr>
              <a:t> miteinander aushandeln.“ </a:t>
            </a:r>
            <a:br>
              <a:rPr lang="de-DE" i="1" dirty="0">
                <a:latin typeface="Chalkduster" panose="03050602040202020205" pitchFamily="66" charset="77"/>
                <a:cs typeface="Times New Roman" panose="02020603050405020304" pitchFamily="18" charset="0"/>
              </a:rPr>
            </a:b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(</a:t>
            </a:r>
            <a:r>
              <a:rPr lang="de-DE" dirty="0" err="1">
                <a:latin typeface="Chalkduster" panose="03050602040202020205" pitchFamily="66" charset="77"/>
                <a:cs typeface="Times New Roman" panose="02020603050405020304" pitchFamily="18" charset="0"/>
              </a:rPr>
              <a:t>Wronska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 (2013) S. 277)</a:t>
            </a:r>
            <a:endParaRPr lang="de-DE" i="1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  <a:p>
            <a:endParaRPr lang="de-DE" dirty="0"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635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Mögliche Aufhänger: </a:t>
            </a:r>
          </a:p>
        </p:txBody>
      </p:sp>
    </p:spTree>
    <p:extLst>
      <p:ext uri="{BB962C8B-B14F-4D97-AF65-F5344CB8AC3E}">
        <p14:creationId xmlns:p14="http://schemas.microsoft.com/office/powerpoint/2010/main" val="36581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Christopher-Street-Day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414" y="1916832"/>
            <a:ext cx="5764298" cy="43176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96958" y="2736834"/>
            <a:ext cx="2869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Was</a:t>
            </a:r>
            <a:r>
              <a:rPr lang="de-DE" sz="2400" dirty="0">
                <a:latin typeface="Chalkduster" panose="03050602040202020205" pitchFamily="66" charset="77"/>
                <a:cs typeface="Times New Roman" panose="02020603050405020304" pitchFamily="18" charset="0"/>
              </a:rPr>
              <a:t> wird gefeiert?</a:t>
            </a:r>
          </a:p>
          <a:p>
            <a:endParaRPr lang="de-DE" sz="2400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  <a:p>
            <a:r>
              <a:rPr lang="de-DE" sz="2400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Warum</a:t>
            </a:r>
            <a:r>
              <a:rPr lang="de-DE" sz="2400" dirty="0">
                <a:latin typeface="Chalkduster" panose="03050602040202020205" pitchFamily="66" charset="77"/>
                <a:cs typeface="Times New Roman" panose="02020603050405020304" pitchFamily="18" charset="0"/>
              </a:rPr>
              <a:t>?</a:t>
            </a:r>
          </a:p>
          <a:p>
            <a:endParaRPr lang="de-DE" sz="2400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  <a:p>
            <a:r>
              <a:rPr lang="de-DE" sz="2400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Weshalb</a:t>
            </a:r>
            <a:r>
              <a:rPr lang="de-DE" sz="2400" dirty="0">
                <a:latin typeface="Chalkduster" panose="03050602040202020205" pitchFamily="66" charset="77"/>
                <a:cs typeface="Times New Roman" panose="02020603050405020304" pitchFamily="18" charset="0"/>
              </a:rPr>
              <a:t> ist dies wichtig?</a:t>
            </a:r>
          </a:p>
        </p:txBody>
      </p:sp>
      <p:sp>
        <p:nvSpPr>
          <p:cNvPr id="3" name="Rechteck 2"/>
          <p:cNvSpPr/>
          <p:nvPr/>
        </p:nvSpPr>
        <p:spPr>
          <a:xfrm>
            <a:off x="1413892" y="6234493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halkduster" panose="03050602040202020205"/>
              </a:rPr>
              <a:t>Abb.: </a:t>
            </a:r>
            <a:r>
              <a:rPr lang="de-DE" i="1" dirty="0">
                <a:latin typeface="Chalkduster" panose="03050602040202020205"/>
              </a:rPr>
              <a:t>von </a:t>
            </a:r>
            <a:r>
              <a:rPr lang="de-DE" i="1" dirty="0" err="1">
                <a:latin typeface="Chalkduster" panose="03050602040202020205"/>
              </a:rPr>
              <a:t>Zastrow</a:t>
            </a:r>
            <a:r>
              <a:rPr lang="de-DE" i="1" dirty="0">
                <a:latin typeface="Chalkduster" panose="03050602040202020205"/>
              </a:rPr>
              <a:t>, Josephine. </a:t>
            </a:r>
            <a:r>
              <a:rPr lang="de-DE" dirty="0">
                <a:latin typeface="Chalkduster" panose="03050602040202020205"/>
              </a:rPr>
              <a:t>18.08.2019 </a:t>
            </a:r>
          </a:p>
        </p:txBody>
      </p:sp>
    </p:spTree>
    <p:extLst>
      <p:ext uri="{BB962C8B-B14F-4D97-AF65-F5344CB8AC3E}">
        <p14:creationId xmlns:p14="http://schemas.microsoft.com/office/powerpoint/2010/main" val="824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halkduster" panose="03050602040202020205" pitchFamily="66" charset="77"/>
              </a:rPr>
              <a:t>Spezialisierte Beratungseinrichtungen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SzTx/>
              <a:buNone/>
            </a:pPr>
            <a:r>
              <a:rPr lang="de-DE" b="1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Rosa-Linde e.V. Leipzig</a:t>
            </a:r>
            <a:r>
              <a:rPr lang="de-DE" b="1" dirty="0">
                <a:latin typeface="Chalkduster" panose="03050602040202020205" pitchFamily="66" charset="77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– tägliche Angebote </a:t>
            </a:r>
            <a:b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</a:br>
            <a:r>
              <a:rPr lang="de-DE" sz="1800" dirty="0">
                <a:latin typeface="Chalkduster" panose="03050602040202020205" pitchFamily="66" charset="77"/>
                <a:cs typeface="Times New Roman" panose="02020603050405020304" pitchFamily="18" charset="0"/>
              </a:rPr>
              <a:t>https://www.rosalinde-leipzig.de/de/programm/action~agenda/page_offset~2/request_format~html/ </a:t>
            </a:r>
          </a:p>
          <a:p>
            <a:pPr marL="0" indent="0">
              <a:spcBef>
                <a:spcPts val="1000"/>
              </a:spcBef>
              <a:buSzTx/>
              <a:buNone/>
            </a:pPr>
            <a:endParaRPr lang="de-DE" sz="1800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buSzTx/>
              <a:buNone/>
            </a:pPr>
            <a:r>
              <a:rPr lang="de-DE" b="1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Gerede e.V. Dresden</a:t>
            </a:r>
            <a:r>
              <a:rPr lang="de-DE" b="1" dirty="0">
                <a:latin typeface="Chalkduster" panose="03050602040202020205" pitchFamily="66" charset="77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– Auf Anfrage </a:t>
            </a:r>
            <a:b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</a:br>
            <a:r>
              <a:rPr lang="de-DE" sz="1800" dirty="0">
                <a:latin typeface="Chalkduster" panose="03050602040202020205" pitchFamily="66" charset="77"/>
                <a:cs typeface="Times New Roman" panose="02020603050405020304" pitchFamily="18" charset="0"/>
              </a:rPr>
              <a:t>https://www.gerede-dresden.de/index.php/queere-bildung-fuer-jung-und-alt-respekt-beginnt-im-</a:t>
            </a:r>
            <a:r>
              <a:rPr lang="de-DE" sz="1800" dirty="0" err="1">
                <a:latin typeface="Chalkduster" panose="03050602040202020205" pitchFamily="66" charset="77"/>
                <a:cs typeface="Times New Roman" panose="02020603050405020304" pitchFamily="18" charset="0"/>
              </a:rPr>
              <a:t>kopf.html</a:t>
            </a:r>
            <a:r>
              <a:rPr lang="de-DE" sz="1800" dirty="0">
                <a:latin typeface="Chalkduster" panose="03050602040202020205" pitchFamily="66" charset="77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1000"/>
              </a:spcBef>
              <a:buSzTx/>
              <a:buNone/>
            </a:pPr>
            <a:endParaRPr lang="de-DE" sz="1800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buSzTx/>
              <a:buNone/>
            </a:pPr>
            <a:r>
              <a:rPr lang="de-DE" b="1" dirty="0">
                <a:latin typeface="Chalkduster" panose="03050602040202020205" pitchFamily="66" charset="77"/>
                <a:cs typeface="Times New Roman" panose="02020603050405020304" pitchFamily="18" charset="0"/>
                <a:sym typeface="Wingdings" panose="05000000000000000000" pitchFamily="2" charset="2"/>
              </a:rPr>
              <a:t>-&gt; </a:t>
            </a:r>
            <a:r>
              <a:rPr lang="de-DE" b="1" dirty="0" err="1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  <a:sym typeface="Wingdings" panose="05000000000000000000" pitchFamily="2" charset="2"/>
              </a:rPr>
              <a:t>Queere</a:t>
            </a:r>
            <a:r>
              <a:rPr lang="de-DE" b="1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  <a:sym typeface="Wingdings" panose="05000000000000000000" pitchFamily="2" charset="2"/>
              </a:rPr>
              <a:t> Bildung e.V. 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  <a:sym typeface="Wingdings" panose="05000000000000000000" pitchFamily="2" charset="2"/>
              </a:rPr>
              <a:t>- Bundesverband für Bildungs- und Aufklärungsarbeit im Bereich sexueller und geschlechtlicher Vielfalt</a:t>
            </a:r>
            <a:b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de-DE" sz="1800" dirty="0">
                <a:latin typeface="Chalkduster" panose="03050602040202020205" pitchFamily="66" charset="77"/>
                <a:cs typeface="Times New Roman" panose="02020603050405020304" pitchFamily="18" charset="0"/>
                <a:sym typeface="Wingdings" panose="05000000000000000000" pitchFamily="2" charset="2"/>
              </a:rPr>
              <a:t>http://queere-bildung.de/ </a:t>
            </a:r>
            <a:endParaRPr lang="de-DE" sz="1800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Digitale/Analoge Medien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3199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  <a:p>
            <a:pPr marL="749583" lvl="4" indent="0">
              <a:buNone/>
            </a:pPr>
            <a:endParaRPr lang="de-DE" sz="3199" dirty="0">
              <a:latin typeface="Chalkduster" panose="03050602040202020205" pitchFamily="66" charset="77"/>
              <a:cs typeface="Times New Roman" panose="02020603050405020304" pitchFamily="18" charset="0"/>
            </a:endParaRPr>
          </a:p>
          <a:p>
            <a:pPr marL="749583" lvl="4" indent="0">
              <a:buNone/>
            </a:pPr>
            <a:r>
              <a:rPr lang="de-DE" sz="3199" dirty="0">
                <a:latin typeface="Chalkduster" panose="03050602040202020205" pitchFamily="66" charset="77"/>
                <a:cs typeface="Times New Roman" panose="02020603050405020304" pitchFamily="18" charset="0"/>
              </a:rPr>
              <a:t>Beispielsweise</a:t>
            </a:r>
            <a:r>
              <a:rPr lang="de-DE" sz="2599" dirty="0">
                <a:latin typeface="Chalkduster" panose="03050602040202020205" pitchFamily="66" charset="77"/>
                <a:cs typeface="Times New Roman" panose="02020603050405020304" pitchFamily="18" charset="0"/>
              </a:rPr>
              <a:t>: </a:t>
            </a:r>
          </a:p>
          <a:p>
            <a:pPr marL="749583" lvl="4" indent="0">
              <a:buNone/>
            </a:pPr>
            <a:r>
              <a:rPr lang="de-DE" sz="2800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ALLES</a:t>
            </a:r>
            <a:r>
              <a:rPr lang="de-DE" sz="2599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FAMILIE!</a:t>
            </a:r>
            <a:endParaRPr lang="de-DE" sz="2599" dirty="0">
              <a:solidFill>
                <a:schemeClr val="accent1"/>
              </a:solidFill>
              <a:latin typeface="Chalkduster" panose="03050602040202020205" pitchFamily="66" charset="77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845" y="1846147"/>
            <a:ext cx="3309740" cy="425470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942314" y="6100856"/>
            <a:ext cx="3384376" cy="346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dirty="0">
                <a:latin typeface="Chalkduster" panose="03050602040202020205"/>
              </a:rPr>
              <a:t>Abb.: </a:t>
            </a:r>
            <a:r>
              <a:rPr lang="de-DE" dirty="0" err="1">
                <a:latin typeface="Chalkduster" panose="03050602040202020205"/>
              </a:rPr>
              <a:t>Maxeimer</a:t>
            </a:r>
            <a:r>
              <a:rPr lang="de-DE" dirty="0">
                <a:latin typeface="Chalkduster" panose="03050602040202020205"/>
              </a:rPr>
              <a:t>, Kuhl (2013)</a:t>
            </a:r>
          </a:p>
        </p:txBody>
      </p:sp>
    </p:spTree>
    <p:extLst>
      <p:ext uri="{BB962C8B-B14F-4D97-AF65-F5344CB8AC3E}">
        <p14:creationId xmlns:p14="http://schemas.microsoft.com/office/powerpoint/2010/main" val="13304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1841C-B316-CA49-B70A-2C056FF0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NUN IHR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B1DC95-566D-6447-90C2-EFA1B486F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200" dirty="0">
                <a:latin typeface="Chalkduster" panose="03050602040202020205" pitchFamily="66" charset="77"/>
              </a:rPr>
              <a:t>-&gt;</a:t>
            </a:r>
            <a:r>
              <a:rPr lang="de-DE" sz="3200" dirty="0">
                <a:solidFill>
                  <a:schemeClr val="accent1"/>
                </a:solidFill>
                <a:latin typeface="Chalkduster" panose="03050602040202020205" pitchFamily="66" charset="77"/>
              </a:rPr>
              <a:t>Besprecht</a:t>
            </a:r>
            <a:r>
              <a:rPr lang="de-DE" sz="3200" dirty="0">
                <a:latin typeface="Chalkduster" panose="03050602040202020205" pitchFamily="66" charset="77"/>
              </a:rPr>
              <a:t> in den Arbeitsgruppen 	WIE?, WO?, WANN? Ihr Vielfalt von 	Beziehungen in euren Unterricht 	einbauen könnt?</a:t>
            </a:r>
            <a:br>
              <a:rPr lang="de-DE" sz="3200" dirty="0">
                <a:latin typeface="Chalkduster" panose="03050602040202020205" pitchFamily="66" charset="77"/>
              </a:rPr>
            </a:br>
            <a:r>
              <a:rPr lang="de-DE" sz="3200" dirty="0">
                <a:latin typeface="Chalkduster" panose="03050602040202020205" pitchFamily="66" charset="77"/>
              </a:rPr>
              <a:t>	=&gt; </a:t>
            </a:r>
            <a:r>
              <a:rPr lang="de-DE" sz="3200" dirty="0">
                <a:solidFill>
                  <a:schemeClr val="accent1"/>
                </a:solidFill>
                <a:latin typeface="Chalkduster" panose="03050602040202020205" pitchFamily="66" charset="77"/>
              </a:rPr>
              <a:t>Formuliert</a:t>
            </a:r>
            <a:r>
              <a:rPr lang="de-DE" sz="3200" dirty="0">
                <a:latin typeface="Chalkduster" panose="03050602040202020205" pitchFamily="66" charset="77"/>
              </a:rPr>
              <a:t> gemeinsam drei 	Unterrichtstitel/Überschriften 	</a:t>
            </a:r>
            <a:br>
              <a:rPr lang="de-DE" sz="3200" dirty="0">
                <a:latin typeface="Chalkduster" panose="03050602040202020205" pitchFamily="66" charset="77"/>
              </a:rPr>
            </a:br>
            <a:endParaRPr lang="de-DE" sz="3200" dirty="0">
              <a:latin typeface="Chalkduster" panose="03050602040202020205" pitchFamily="66" charset="77"/>
            </a:endParaRPr>
          </a:p>
          <a:p>
            <a:pPr marL="0" indent="0">
              <a:buNone/>
            </a:pPr>
            <a:r>
              <a:rPr lang="de-DE" sz="3200" dirty="0">
                <a:latin typeface="Chalkduster" panose="03050602040202020205" pitchFamily="66" charset="77"/>
              </a:rPr>
              <a:t>-&gt;</a:t>
            </a:r>
            <a:r>
              <a:rPr lang="de-DE" sz="3200" dirty="0">
                <a:solidFill>
                  <a:schemeClr val="accent1"/>
                </a:solidFill>
                <a:latin typeface="Chalkduster" panose="03050602040202020205" pitchFamily="66" charset="77"/>
              </a:rPr>
              <a:t>Stellt</a:t>
            </a:r>
            <a:r>
              <a:rPr lang="de-DE" sz="3200" dirty="0">
                <a:latin typeface="Chalkduster" panose="03050602040202020205" pitchFamily="66" charset="77"/>
              </a:rPr>
              <a:t> eure Ergebnisse den anderen 	Seminarteilnehmern vor!</a:t>
            </a:r>
          </a:p>
        </p:txBody>
      </p:sp>
    </p:spTree>
    <p:extLst>
      <p:ext uri="{BB962C8B-B14F-4D97-AF65-F5344CB8AC3E}">
        <p14:creationId xmlns:p14="http://schemas.microsoft.com/office/powerpoint/2010/main" val="18566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4995A-8B2C-5944-877A-8481E42A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Unsere Vorschläge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360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6144F-70C8-434B-AAF8-550FD8DE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Fächerübergreifender Unterricht</a:t>
            </a:r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AF5EF1A-F5F2-E94E-A574-C27B0A1B6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1709279"/>
            <a:ext cx="7666065" cy="4888925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2FBEBFE-7B97-D74B-9C30-299738771815}"/>
              </a:ext>
            </a:extLst>
          </p:cNvPr>
          <p:cNvSpPr/>
          <p:nvPr/>
        </p:nvSpPr>
        <p:spPr>
          <a:xfrm>
            <a:off x="1522414" y="5384608"/>
            <a:ext cx="2594424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99" dirty="0">
                <a:latin typeface="Chalkduster" panose="03050602040202020205" pitchFamily="66" charset="77"/>
              </a:rPr>
              <a:t>Abb.: Sächsisches Staatsministerium für Kultus (2019) OS-GEO S. 10</a:t>
            </a:r>
          </a:p>
        </p:txBody>
      </p:sp>
    </p:spTree>
    <p:extLst>
      <p:ext uri="{BB962C8B-B14F-4D97-AF65-F5344CB8AC3E}">
        <p14:creationId xmlns:p14="http://schemas.microsoft.com/office/powerpoint/2010/main" val="14235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Lehrplan </a:t>
            </a:r>
            <a:r>
              <a:rPr lang="de-DE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GRW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 BFS 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2044" y="1746861"/>
            <a:ext cx="7560840" cy="500363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06290" y="4996938"/>
            <a:ext cx="2232248" cy="1753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99" dirty="0">
                <a:latin typeface="Chalkduster" panose="03050602040202020205" pitchFamily="66" charset="77"/>
              </a:rPr>
              <a:t>Abb.: Sächsisches Staatsministerium für Kultus (2020) BS/FBS-GK S. 16</a:t>
            </a:r>
          </a:p>
        </p:txBody>
      </p:sp>
    </p:spTree>
    <p:extLst>
      <p:ext uri="{BB962C8B-B14F-4D97-AF65-F5344CB8AC3E}">
        <p14:creationId xmlns:p14="http://schemas.microsoft.com/office/powerpoint/2010/main" val="39893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684566" cy="1020762"/>
          </a:xfrm>
        </p:spPr>
        <p:txBody>
          <a:bodyPr rtlCol="0"/>
          <a:lstStyle/>
          <a:p>
            <a:pPr rtl="0"/>
            <a:r>
              <a:rPr lang="de-DE" dirty="0">
                <a:latin typeface="Chalkduster" panose="03050602040202020205" pitchFamily="66" charset="77"/>
              </a:rPr>
              <a:t>Beziehungen – ein Zitat von Max Weber</a:t>
            </a:r>
          </a:p>
        </p:txBody>
      </p:sp>
      <p:pic>
        <p:nvPicPr>
          <p:cNvPr id="18" name="Grafik 17" descr="Ein Bild, das Text, Mann, Schlips, Person enthält.&#10;&#10;Automatisch generierte Beschreibung">
            <a:extLst>
              <a:ext uri="{FF2B5EF4-FFF2-40B4-BE49-F238E27FC236}">
                <a16:creationId xmlns:a16="http://schemas.microsoft.com/office/drawing/2014/main" id="{9B573ED8-A4C9-4640-864A-5B89B9D7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89956" y="1657074"/>
            <a:ext cx="9246091" cy="5200926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0D44A8D-FC7E-014E-9DB0-8F9A0D935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831" y="1844824"/>
            <a:ext cx="4307224" cy="5013176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de-DE" i="1" dirty="0">
                <a:latin typeface="Chalkduster" panose="03050602040202020205" pitchFamily="66" charset="77"/>
              </a:rPr>
              <a:t>"Soziale </a:t>
            </a:r>
            <a:r>
              <a:rPr lang="de-DE" i="1" dirty="0">
                <a:solidFill>
                  <a:schemeClr val="accent2"/>
                </a:solidFill>
                <a:latin typeface="Chalkduster" panose="03050602040202020205" pitchFamily="66" charset="77"/>
              </a:rPr>
              <a:t>'Beziehung'</a:t>
            </a:r>
            <a:r>
              <a:rPr lang="de-DE" i="1" dirty="0">
                <a:latin typeface="Chalkduster" panose="03050602040202020205" pitchFamily="66" charset="77"/>
              </a:rPr>
              <a:t> soll ein seinem Sinngehalt nach aufeinander gegenseitig eingestelltes und dadurch orientiertes </a:t>
            </a:r>
            <a:r>
              <a:rPr lang="de-DE" i="1" dirty="0" err="1">
                <a:latin typeface="Chalkduster" panose="03050602040202020205" pitchFamily="66" charset="77"/>
              </a:rPr>
              <a:t>Sichverhalten</a:t>
            </a:r>
            <a:r>
              <a:rPr lang="de-DE" i="1" dirty="0">
                <a:latin typeface="Chalkduster" panose="03050602040202020205" pitchFamily="66" charset="77"/>
              </a:rPr>
              <a:t> mehrerer heißen" </a:t>
            </a:r>
            <a:br>
              <a:rPr lang="de-DE" i="1" dirty="0">
                <a:latin typeface="Chalkduster" panose="03050602040202020205" pitchFamily="66" charset="77"/>
              </a:rPr>
            </a:br>
            <a:r>
              <a:rPr lang="de-DE" sz="1800" i="1" dirty="0">
                <a:latin typeface="Chalkduster" panose="03050602040202020205" pitchFamily="66" charset="77"/>
              </a:rPr>
              <a:t>(Weber 1976: 13) </a:t>
            </a:r>
          </a:p>
          <a:p>
            <a:pPr algn="ctr">
              <a:lnSpc>
                <a:spcPct val="120000"/>
              </a:lnSpc>
            </a:pPr>
            <a:endParaRPr lang="de-DE" i="1" dirty="0">
              <a:latin typeface="Chalkduster" panose="03050602040202020205" pitchFamily="66" charset="77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40E6793-A961-4942-B9CA-2F1679334A6E}"/>
              </a:ext>
            </a:extLst>
          </p:cNvPr>
          <p:cNvSpPr txBox="1"/>
          <p:nvPr/>
        </p:nvSpPr>
        <p:spPr>
          <a:xfrm>
            <a:off x="9140825" y="6519446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2">
                    <a:lumMod val="40000"/>
                    <a:lumOff val="60000"/>
                  </a:schemeClr>
                </a:solidFill>
                <a:latin typeface="Chalkduster" panose="03050602040202020205"/>
              </a:rPr>
              <a:t>Abb.: "</a:t>
            </a:r>
            <a:r>
              <a:rPr lang="de-DE" sz="800" dirty="0">
                <a:solidFill>
                  <a:schemeClr val="bg2">
                    <a:lumMod val="40000"/>
                    <a:lumOff val="60000"/>
                  </a:schemeClr>
                </a:solidFill>
                <a:latin typeface="Chalkduster" panose="03050602040202020205"/>
                <a:hlinkClick r:id="rId4" tooltip="https://historia-biografia.com/max-web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800" dirty="0">
                <a:solidFill>
                  <a:schemeClr val="bg2">
                    <a:lumMod val="40000"/>
                    <a:lumOff val="60000"/>
                  </a:schemeClr>
                </a:solidFill>
                <a:latin typeface="Chalkduster" panose="03050602040202020205"/>
              </a:rPr>
              <a:t>" von Unbekannter Autor ist </a:t>
            </a:r>
          </a:p>
          <a:p>
            <a:r>
              <a:rPr lang="de-DE" sz="800" dirty="0">
                <a:solidFill>
                  <a:schemeClr val="bg2">
                    <a:lumMod val="40000"/>
                    <a:lumOff val="60000"/>
                  </a:schemeClr>
                </a:solidFill>
                <a:latin typeface="Chalkduster" panose="03050602040202020205"/>
              </a:rPr>
              <a:t>lizenziert gemäß </a:t>
            </a:r>
            <a:r>
              <a:rPr lang="de-DE" sz="800" dirty="0">
                <a:solidFill>
                  <a:schemeClr val="bg2">
                    <a:lumMod val="40000"/>
                    <a:lumOff val="60000"/>
                  </a:schemeClr>
                </a:solidFill>
                <a:latin typeface="Chalkduster" panose="03050602040202020205"/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de-DE" sz="800" dirty="0">
              <a:solidFill>
                <a:schemeClr val="bg2">
                  <a:lumMod val="40000"/>
                  <a:lumOff val="60000"/>
                </a:schemeClr>
              </a:solidFill>
              <a:latin typeface="Chalkduster" panose="03050602040202020205"/>
            </a:endParaRP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Lehrplan </a:t>
            </a:r>
            <a:r>
              <a:rPr lang="de-DE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GRW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 Oberschule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749" y="2084076"/>
            <a:ext cx="10240217" cy="363332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826472" y="5877272"/>
            <a:ext cx="8380507" cy="3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99" dirty="0">
                <a:latin typeface="Chalkduster" panose="03050602040202020205" pitchFamily="66" charset="77"/>
              </a:rPr>
              <a:t>Abb.: Sächsisches Staatsministerium für Kultus (2019) OS-GK S. 6</a:t>
            </a:r>
          </a:p>
        </p:txBody>
      </p:sp>
    </p:spTree>
    <p:extLst>
      <p:ext uri="{BB962C8B-B14F-4D97-AF65-F5344CB8AC3E}">
        <p14:creationId xmlns:p14="http://schemas.microsoft.com/office/powerpoint/2010/main" val="592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Lehrplan </a:t>
            </a:r>
            <a:r>
              <a:rPr lang="de-DE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GRW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 Gymnasium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593" y="2515776"/>
            <a:ext cx="12219418" cy="19726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429" y="5478679"/>
            <a:ext cx="3364408" cy="46321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521100" y="4614344"/>
            <a:ext cx="8037808" cy="3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99" dirty="0">
                <a:latin typeface="Chalkduster" panose="03050602040202020205" pitchFamily="66" charset="77"/>
              </a:rPr>
              <a:t>Abb.: Sächsisches Staatsministerium für Kultus (2020) GY-G/R/W S. 16</a:t>
            </a:r>
          </a:p>
        </p:txBody>
      </p:sp>
    </p:spTree>
    <p:extLst>
      <p:ext uri="{BB962C8B-B14F-4D97-AF65-F5344CB8AC3E}">
        <p14:creationId xmlns:p14="http://schemas.microsoft.com/office/powerpoint/2010/main" val="16672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026DE-FBDD-F94D-BD18-E603A03A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Lehrplan OS </a:t>
            </a:r>
            <a:r>
              <a:rPr lang="de-DE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Geographie</a:t>
            </a:r>
            <a:endParaRPr lang="de-DE" dirty="0"/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B05B517-2802-BB4A-BEA2-3F40D1C6C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70" y="1916832"/>
            <a:ext cx="10323834" cy="3314071"/>
          </a:xfrm>
        </p:spPr>
      </p:pic>
      <p:sp>
        <p:nvSpPr>
          <p:cNvPr id="3" name="Rechteck 2"/>
          <p:cNvSpPr/>
          <p:nvPr/>
        </p:nvSpPr>
        <p:spPr>
          <a:xfrm>
            <a:off x="2579948" y="5292044"/>
            <a:ext cx="7834944" cy="3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99" dirty="0">
                <a:latin typeface="Chalkduster" panose="03050602040202020205" pitchFamily="66" charset="77"/>
              </a:rPr>
              <a:t>Abb.: Sächsisches Staatsministerium für Kultus (2019) OS-GEO S. 27</a:t>
            </a:r>
          </a:p>
        </p:txBody>
      </p:sp>
    </p:spTree>
    <p:extLst>
      <p:ext uri="{BB962C8B-B14F-4D97-AF65-F5344CB8AC3E}">
        <p14:creationId xmlns:p14="http://schemas.microsoft.com/office/powerpoint/2010/main" val="3807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Lehrplan OS </a:t>
            </a:r>
            <a:r>
              <a:rPr lang="de-DE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Englisch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523" y="2599038"/>
            <a:ext cx="10355378" cy="200925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147900" y="4643972"/>
            <a:ext cx="7893025" cy="3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99" dirty="0">
                <a:latin typeface="Chalkduster" panose="03050602040202020205" pitchFamily="66" charset="77"/>
              </a:rPr>
              <a:t>Abb.: Sächsisches Staatsministerium für Kultus (2019) OS-EN S. 10</a:t>
            </a:r>
          </a:p>
        </p:txBody>
      </p:sp>
    </p:spTree>
    <p:extLst>
      <p:ext uri="{BB962C8B-B14F-4D97-AF65-F5344CB8AC3E}">
        <p14:creationId xmlns:p14="http://schemas.microsoft.com/office/powerpoint/2010/main" val="42876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9C1E3-D083-A84A-8A36-AF9DDE671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10512150" cy="1020762"/>
          </a:xfrm>
        </p:spPr>
        <p:txBody>
          <a:bodyPr>
            <a:noAutofit/>
          </a:bodyPr>
          <a:lstStyle/>
          <a:p>
            <a:r>
              <a:rPr lang="de-DE" sz="2600" dirty="0">
                <a:latin typeface="Chalkduster" panose="03050602040202020205" pitchFamily="66" charset="77"/>
                <a:cs typeface="Times New Roman" panose="02020603050405020304" pitchFamily="18" charset="0"/>
              </a:rPr>
              <a:t>Rahmenlehrplan </a:t>
            </a:r>
            <a:r>
              <a:rPr lang="de-DE" sz="2600" dirty="0">
                <a:solidFill>
                  <a:schemeClr val="accent1"/>
                </a:solidFill>
                <a:latin typeface="Chalkduster" panose="03050602040202020205" pitchFamily="66" charset="77"/>
              </a:rPr>
              <a:t>Gesundheit</a:t>
            </a:r>
            <a:r>
              <a:rPr lang="de-DE" sz="2600" dirty="0">
                <a:latin typeface="Chalkduster" panose="03050602040202020205" pitchFamily="66" charset="77"/>
              </a:rPr>
              <a:t>s- </a:t>
            </a:r>
            <a:r>
              <a:rPr lang="de-DE" sz="2600" dirty="0">
                <a:solidFill>
                  <a:schemeClr val="accent1"/>
                </a:solidFill>
                <a:latin typeface="Chalkduster" panose="03050602040202020205" pitchFamily="66" charset="77"/>
              </a:rPr>
              <a:t>und</a:t>
            </a:r>
            <a:r>
              <a:rPr lang="de-DE" sz="2600" dirty="0">
                <a:latin typeface="Chalkduster" panose="03050602040202020205" pitchFamily="66" charset="77"/>
              </a:rPr>
              <a:t> Kranken</a:t>
            </a:r>
            <a:r>
              <a:rPr lang="de-DE" sz="2600" dirty="0">
                <a:solidFill>
                  <a:schemeClr val="accent1"/>
                </a:solidFill>
                <a:latin typeface="Chalkduster" panose="03050602040202020205" pitchFamily="66" charset="77"/>
              </a:rPr>
              <a:t>pflege</a:t>
            </a:r>
            <a:r>
              <a:rPr lang="de-DE" sz="2600" dirty="0">
                <a:latin typeface="Chalkduster" panose="03050602040202020205" pitchFamily="66" charset="77"/>
              </a:rPr>
              <a:t>/Gesundheits- und Kinderkrankenpflege </a:t>
            </a:r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D6DBCD1-3C0B-E543-8B59-E3517CF96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38" y="1662454"/>
            <a:ext cx="5473941" cy="5078914"/>
          </a:xfr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1A40264-F7A1-264E-990B-0497DF946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0" y="1662454"/>
            <a:ext cx="6345235" cy="3407626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2EFE18CB-CB28-FE47-BEB3-6CE07D0253FE}"/>
              </a:ext>
            </a:extLst>
          </p:cNvPr>
          <p:cNvCxnSpPr>
            <a:cxnSpLocks/>
          </p:cNvCxnSpPr>
          <p:nvPr/>
        </p:nvCxnSpPr>
        <p:spPr>
          <a:xfrm>
            <a:off x="1773932" y="3645024"/>
            <a:ext cx="2736304" cy="0"/>
          </a:xfrm>
          <a:prstGeom prst="line">
            <a:avLst/>
          </a:prstGeom>
          <a:ln w="28575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48700BB6-7272-F140-9741-14B2414B4B1F}"/>
              </a:ext>
            </a:extLst>
          </p:cNvPr>
          <p:cNvCxnSpPr>
            <a:cxnSpLocks/>
          </p:cNvCxnSpPr>
          <p:nvPr/>
        </p:nvCxnSpPr>
        <p:spPr>
          <a:xfrm>
            <a:off x="10666412" y="2852936"/>
            <a:ext cx="1368152" cy="0"/>
          </a:xfrm>
          <a:prstGeom prst="line">
            <a:avLst/>
          </a:prstGeom>
          <a:ln w="28575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287CBBBF-F289-C64D-BD23-F9938BEF0C68}"/>
              </a:ext>
            </a:extLst>
          </p:cNvPr>
          <p:cNvCxnSpPr>
            <a:cxnSpLocks/>
          </p:cNvCxnSpPr>
          <p:nvPr/>
        </p:nvCxnSpPr>
        <p:spPr>
          <a:xfrm>
            <a:off x="6742484" y="2996952"/>
            <a:ext cx="1152128" cy="0"/>
          </a:xfrm>
          <a:prstGeom prst="line">
            <a:avLst/>
          </a:prstGeom>
          <a:ln w="28575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F0CEC3C4-992A-974B-8982-2B06CAB3B4B7}"/>
              </a:ext>
            </a:extLst>
          </p:cNvPr>
          <p:cNvCxnSpPr>
            <a:cxnSpLocks/>
          </p:cNvCxnSpPr>
          <p:nvPr/>
        </p:nvCxnSpPr>
        <p:spPr>
          <a:xfrm>
            <a:off x="9550796" y="3861048"/>
            <a:ext cx="1584176" cy="0"/>
          </a:xfrm>
          <a:prstGeom prst="line">
            <a:avLst/>
          </a:prstGeom>
          <a:ln w="28575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ahmen 18">
            <a:extLst>
              <a:ext uri="{FF2B5EF4-FFF2-40B4-BE49-F238E27FC236}">
                <a16:creationId xmlns:a16="http://schemas.microsoft.com/office/drawing/2014/main" id="{B76E876F-77CD-5245-8464-1D26AA0A29E1}"/>
              </a:ext>
            </a:extLst>
          </p:cNvPr>
          <p:cNvSpPr/>
          <p:nvPr/>
        </p:nvSpPr>
        <p:spPr>
          <a:xfrm>
            <a:off x="6611638" y="4077072"/>
            <a:ext cx="5422926" cy="468000"/>
          </a:xfrm>
          <a:prstGeom prst="frame">
            <a:avLst>
              <a:gd name="adj1" fmla="val 5877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1555177-99B5-CD4B-8C9B-891FDD531288}"/>
              </a:ext>
            </a:extLst>
          </p:cNvPr>
          <p:cNvSpPr txBox="1"/>
          <p:nvPr/>
        </p:nvSpPr>
        <p:spPr>
          <a:xfrm>
            <a:off x="105150" y="5148027"/>
            <a:ext cx="6345235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99" dirty="0">
                <a:latin typeface="Chalkduster" panose="03050602040202020205" pitchFamily="66" charset="77"/>
              </a:rPr>
              <a:t>Sächsisches Staatsministerium für Kultus (2005) S. 30/31</a:t>
            </a:r>
          </a:p>
        </p:txBody>
      </p:sp>
    </p:spTree>
    <p:extLst>
      <p:ext uri="{BB962C8B-B14F-4D97-AF65-F5344CB8AC3E}">
        <p14:creationId xmlns:p14="http://schemas.microsoft.com/office/powerpoint/2010/main" val="27467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Lehrplan </a:t>
            </a:r>
            <a:r>
              <a:rPr lang="de-DE" dirty="0" err="1">
                <a:latin typeface="Chalkduster" panose="03050602040202020205" pitchFamily="66" charset="77"/>
                <a:cs typeface="Times New Roman" panose="02020603050405020304" pitchFamily="18" charset="0"/>
              </a:rPr>
              <a:t>Gym</a:t>
            </a:r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Deutsch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967" y="1793933"/>
            <a:ext cx="8675834" cy="433791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179233" y="6237312"/>
            <a:ext cx="7891301" cy="3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99" dirty="0">
                <a:latin typeface="Chalkduster" panose="03050602040202020205" pitchFamily="66" charset="77"/>
              </a:rPr>
              <a:t>Abb.: Sächsisches Staatsministerium für Kultus (2019) GY-DE S. 60</a:t>
            </a:r>
          </a:p>
        </p:txBody>
      </p:sp>
    </p:spTree>
    <p:extLst>
      <p:ext uri="{BB962C8B-B14F-4D97-AF65-F5344CB8AC3E}">
        <p14:creationId xmlns:p14="http://schemas.microsoft.com/office/powerpoint/2010/main" val="10590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829DD-3413-684A-83AE-E5A37B0F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  <a:cs typeface="Times New Roman" panose="02020603050405020304" pitchFamily="18" charset="0"/>
              </a:rPr>
              <a:t>Lehrplan OS </a:t>
            </a:r>
            <a:r>
              <a:rPr lang="de-DE" dirty="0">
                <a:solidFill>
                  <a:schemeClr val="accent1"/>
                </a:solidFill>
                <a:latin typeface="Chalkduster" panose="03050602040202020205" pitchFamily="66" charset="77"/>
                <a:cs typeface="Times New Roman" panose="02020603050405020304" pitchFamily="18" charset="0"/>
              </a:rPr>
              <a:t>Mathematik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8242A76-07F9-434D-A6E3-FB72D533A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4" y="1773126"/>
            <a:ext cx="9799671" cy="331174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27FF376-3AA7-E04F-B400-C771AE7F09EB}"/>
              </a:ext>
            </a:extLst>
          </p:cNvPr>
          <p:cNvSpPr txBox="1"/>
          <p:nvPr/>
        </p:nvSpPr>
        <p:spPr>
          <a:xfrm>
            <a:off x="1488560" y="5239562"/>
            <a:ext cx="806223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99" dirty="0">
                <a:latin typeface="Chalkduster" panose="03050602040202020205" pitchFamily="66" charset="77"/>
              </a:rPr>
              <a:t>Abb.: Sächsisches Staatsministerium für Kultus (2019) OS-MA S. 41</a:t>
            </a:r>
          </a:p>
        </p:txBody>
      </p:sp>
    </p:spTree>
    <p:extLst>
      <p:ext uri="{BB962C8B-B14F-4D97-AF65-F5344CB8AC3E}">
        <p14:creationId xmlns:p14="http://schemas.microsoft.com/office/powerpoint/2010/main" val="27231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C1637-4CA0-A441-8410-7BE1EC6A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EF1F3B-8C1A-CF40-9469-FC1111882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905000"/>
            <a:ext cx="10369152" cy="426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3200" dirty="0">
                <a:latin typeface="Chalkduster" panose="03050602040202020205"/>
              </a:rPr>
              <a:t>Am wichtigsten ist ein altbekanntes Motto des Christopher-Street-Day: </a:t>
            </a:r>
          </a:p>
          <a:p>
            <a:pPr marL="0" indent="0" algn="ctr">
              <a:buNone/>
            </a:pPr>
            <a:endParaRPr lang="de-DE" sz="3200" dirty="0">
              <a:solidFill>
                <a:schemeClr val="accent5"/>
              </a:solidFill>
              <a:latin typeface="Chalkduster" panose="03050602040202020205"/>
            </a:endParaRPr>
          </a:p>
          <a:p>
            <a:pPr marL="0" indent="0" algn="ctr">
              <a:buNone/>
            </a:pPr>
            <a:r>
              <a:rPr lang="de-DE" sz="3200" dirty="0">
                <a:solidFill>
                  <a:schemeClr val="accent5"/>
                </a:solidFill>
                <a:latin typeface="Chalkduster" panose="03050602040202020205"/>
              </a:rPr>
              <a:t>LIEBE IST FÜR ALLE </a:t>
            </a:r>
            <a:r>
              <a:rPr lang="de-DE" sz="3200" dirty="0">
                <a:latin typeface="Chalkduster" panose="03050602040202020205"/>
              </a:rPr>
              <a:t>(Familienformen)</a:t>
            </a:r>
            <a:r>
              <a:rPr lang="de-DE" sz="3200" dirty="0">
                <a:solidFill>
                  <a:schemeClr val="accent5"/>
                </a:solidFill>
                <a:latin typeface="Chalkduster" panose="03050602040202020205"/>
              </a:rPr>
              <a:t> DA </a:t>
            </a:r>
          </a:p>
          <a:p>
            <a:pPr marL="0" indent="0" algn="ctr">
              <a:buNone/>
            </a:pPr>
            <a:endParaRPr lang="de-DE" sz="3200" dirty="0">
              <a:solidFill>
                <a:schemeClr val="accent5"/>
              </a:solidFill>
              <a:latin typeface="Chalkduster" panose="03050602040202020205"/>
            </a:endParaRPr>
          </a:p>
          <a:p>
            <a:pPr marL="0" indent="0" algn="ctr">
              <a:buNone/>
            </a:pPr>
            <a:r>
              <a:rPr lang="de-DE" sz="3200" dirty="0">
                <a:latin typeface="Chalkduster" panose="03050602040202020205"/>
              </a:rPr>
              <a:t>Die </a:t>
            </a:r>
            <a:r>
              <a:rPr lang="de-DE" sz="3200" dirty="0">
                <a:solidFill>
                  <a:schemeClr val="accent1"/>
                </a:solidFill>
                <a:latin typeface="Chalkduster" panose="03050602040202020205"/>
              </a:rPr>
              <a:t>notwendige Thematisierung</a:t>
            </a:r>
            <a:r>
              <a:rPr lang="de-DE" sz="3200" dirty="0">
                <a:latin typeface="Chalkduster" panose="03050602040202020205"/>
              </a:rPr>
              <a:t> dessen in sämtlichen Bildungseinrichtungen ist für ein umfassendes Verständnis unabdinglich.</a:t>
            </a:r>
          </a:p>
        </p:txBody>
      </p:sp>
    </p:spTree>
    <p:extLst>
      <p:ext uri="{BB962C8B-B14F-4D97-AF65-F5344CB8AC3E}">
        <p14:creationId xmlns:p14="http://schemas.microsoft.com/office/powerpoint/2010/main" val="6881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BBDC9-EB3E-CE4D-99D1-1450DCE0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16E92D-25BC-104A-A15D-7224BB04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9" y="1700808"/>
            <a:ext cx="11953328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	</a:t>
            </a:r>
            <a:r>
              <a:rPr lang="de-DE" sz="1500" dirty="0" err="1">
                <a:latin typeface="Chalkduster" panose="03050602040202020205"/>
                <a:cs typeface="Times New Roman" panose="02020603050405020304" pitchFamily="18" charset="0"/>
              </a:rPr>
              <a:t>Harai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, Yuval Noah. 2016. </a:t>
            </a:r>
            <a:r>
              <a:rPr lang="de-DE" sz="1500" i="1" dirty="0">
                <a:latin typeface="Chalkduster" panose="03050602040202020205"/>
                <a:cs typeface="Times New Roman" panose="02020603050405020304" pitchFamily="18" charset="0"/>
              </a:rPr>
              <a:t>Homo Deus: Eine Geschichte von Morgen.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 München: C.H.BECK Verlag.</a:t>
            </a:r>
          </a:p>
          <a:p>
            <a:pPr marL="0" indent="0">
              <a:buNone/>
            </a:pP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	</a:t>
            </a:r>
            <a:r>
              <a:rPr lang="de-DE" sz="1500" dirty="0" err="1">
                <a:latin typeface="Chalkduster" panose="03050602040202020205"/>
              </a:rPr>
              <a:t>Klocke</a:t>
            </a:r>
            <a:r>
              <a:rPr lang="de-DE" sz="1500" dirty="0">
                <a:latin typeface="Chalkduster" panose="03050602040202020205"/>
              </a:rPr>
              <a:t>, Ulrich. 2012. </a:t>
            </a:r>
            <a:r>
              <a:rPr lang="de-DE" sz="1500" i="1" dirty="0">
                <a:latin typeface="Chalkduster" panose="03050602040202020205"/>
              </a:rPr>
              <a:t>Akzeptanz sexueller Vielfalt an Berliner Schulen Eine Befragung zu Verhalten, Einstellungen und Wissen zu LSBT und deren Einflussvariablen</a:t>
            </a:r>
            <a:r>
              <a:rPr lang="de-DE" sz="1500" dirty="0">
                <a:latin typeface="Chalkduster" panose="03050602040202020205"/>
              </a:rPr>
              <a:t>: https://www.psychologie.hu-berlin.de/de/prof/org/download/klocke2012_1 aufgerufen am 30.11.2020</a:t>
            </a:r>
            <a:r>
              <a:rPr lang="de-DE" sz="1500" i="1" dirty="0">
                <a:latin typeface="Chalkduster" panose="03050602040202020205"/>
              </a:rPr>
              <a:t>  	</a:t>
            </a:r>
          </a:p>
          <a:p>
            <a:pPr marL="0" indent="0">
              <a:buNone/>
            </a:pPr>
            <a:r>
              <a:rPr lang="de-DE" sz="1500" i="1" dirty="0">
                <a:latin typeface="Chalkduster" panose="03050602040202020205"/>
              </a:rPr>
              <a:t>	</a:t>
            </a:r>
            <a:r>
              <a:rPr lang="de-DE" sz="1500" dirty="0" err="1">
                <a:latin typeface="Chalkduster" panose="03050602040202020205"/>
              </a:rPr>
              <a:t>Könnecke</a:t>
            </a:r>
            <a:r>
              <a:rPr lang="de-DE" sz="1500" dirty="0">
                <a:latin typeface="Chalkduster" panose="03050602040202020205"/>
              </a:rPr>
              <a:t>, Bernard; Ralph Klesch.2020. </a:t>
            </a:r>
            <a:r>
              <a:rPr lang="de-DE" sz="1500" i="1" dirty="0">
                <a:latin typeface="Chalkduster" panose="03050602040202020205"/>
              </a:rPr>
              <a:t>Beziehungsformen: </a:t>
            </a:r>
            <a:r>
              <a:rPr lang="de-DE" sz="1500" dirty="0">
                <a:latin typeface="Chalkduster" panose="03050602040202020205"/>
              </a:rPr>
              <a:t>https://genderdings.de/sexualitaet-und-liebe/beziehungsformen/ aufgerufen am 30.11.2020</a:t>
            </a:r>
          </a:p>
          <a:p>
            <a:pPr marL="0" indent="0">
              <a:buNone/>
            </a:pP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	Kugler, Thomas, Stephanie </a:t>
            </a:r>
            <a:r>
              <a:rPr lang="de-DE" sz="1500" dirty="0" err="1">
                <a:latin typeface="Chalkduster" panose="03050602040202020205"/>
                <a:cs typeface="Times New Roman" panose="02020603050405020304" pitchFamily="18" charset="0"/>
              </a:rPr>
              <a:t>Nordt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. 2015. LGBT-Jugendliche als vulnerable Gruppen. In: </a:t>
            </a:r>
            <a:r>
              <a:rPr lang="de-DE" sz="1500" i="1" dirty="0">
                <a:latin typeface="Chalkduster" panose="03050602040202020205"/>
                <a:cs typeface="Times New Roman" panose="02020603050405020304" pitchFamily="18" charset="0"/>
              </a:rPr>
              <a:t>Selbstbestimmung und Anerkennung sexueller und geschlechtlicher Vielfalt. Lebenswirklichkeiten, Forschungsergebnisse und Bildungsbausteine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. Hrsg. Friederike Schmidt, Anne-Christin </a:t>
            </a:r>
            <a:r>
              <a:rPr lang="de-DE" sz="1500" dirty="0" err="1">
                <a:latin typeface="Chalkduster" panose="03050602040202020205"/>
                <a:cs typeface="Times New Roman" panose="02020603050405020304" pitchFamily="18" charset="0"/>
              </a:rPr>
              <a:t>Schondelmayer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 und Ute B. Schröder. 207-220. Wiesbaden: Springer Fachmedien</a:t>
            </a:r>
          </a:p>
          <a:p>
            <a:pPr marL="0" indent="0">
              <a:buNone/>
            </a:pP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	</a:t>
            </a:r>
            <a:r>
              <a:rPr lang="de-DE" sz="1500" dirty="0" err="1">
                <a:latin typeface="Chalkduster" panose="03050602040202020205"/>
                <a:cs typeface="Times New Roman" panose="02020603050405020304" pitchFamily="18" charset="0"/>
              </a:rPr>
              <a:t>Maxeiner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, Alexandra, Anke Kuhl. 2013. </a:t>
            </a:r>
            <a:r>
              <a:rPr lang="de-DE" sz="1500" i="1" dirty="0">
                <a:latin typeface="Chalkduster" panose="03050602040202020205"/>
                <a:cs typeface="Times New Roman" panose="02020603050405020304" pitchFamily="18" charset="0"/>
              </a:rPr>
              <a:t>Alles Familie! Vom Kind der neuen Freundin vom Bruder von Papas früherer Frau und anderen Verwandten. 4. Auflage.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 Leipzig: Tropen Studios.</a:t>
            </a:r>
          </a:p>
          <a:p>
            <a:pPr marL="0" indent="0">
              <a:buNone/>
            </a:pP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	Timmermanns, Stefan. 2017. </a:t>
            </a:r>
            <a:r>
              <a:rPr lang="de-DE" sz="1500" i="1" dirty="0">
                <a:latin typeface="Chalkduster" panose="03050602040202020205"/>
                <a:cs typeface="Times New Roman" panose="02020603050405020304" pitchFamily="18" charset="0"/>
              </a:rPr>
              <a:t>„LSBT*-Jugendliche und junge Erwachsene: (K)Ein Thema für de Jugendforschung?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 131-143. </a:t>
            </a:r>
            <a:r>
              <a:rPr lang="de-DE" sz="1500" dirty="0" err="1">
                <a:latin typeface="Chalkduster" panose="03050602040202020205"/>
                <a:cs typeface="Times New Roman" panose="02020603050405020304" pitchFamily="18" charset="0"/>
              </a:rPr>
              <a:t>Discourse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. Journal </a:t>
            </a:r>
            <a:r>
              <a:rPr lang="de-DE" sz="1500" dirty="0" err="1">
                <a:latin typeface="Chalkduster" panose="03050602040202020205"/>
                <a:cs typeface="Times New Roman" panose="02020603050405020304" pitchFamily="18" charset="0"/>
              </a:rPr>
              <a:t>of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 </a:t>
            </a:r>
            <a:r>
              <a:rPr lang="de-DE" sz="1500" dirty="0" err="1">
                <a:latin typeface="Chalkduster" panose="03050602040202020205"/>
                <a:cs typeface="Times New Roman" panose="02020603050405020304" pitchFamily="18" charset="0"/>
              </a:rPr>
              <a:t>Childhood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 </a:t>
            </a:r>
            <a:r>
              <a:rPr lang="de-DE" sz="1500" dirty="0" err="1">
                <a:latin typeface="Chalkduster" panose="03050602040202020205"/>
                <a:cs typeface="Times New Roman" panose="02020603050405020304" pitchFamily="18" charset="0"/>
              </a:rPr>
              <a:t>and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 </a:t>
            </a:r>
            <a:r>
              <a:rPr lang="de-DE" sz="1500" dirty="0" err="1">
                <a:latin typeface="Chalkduster" panose="03050602040202020205"/>
                <a:cs typeface="Times New Roman" panose="02020603050405020304" pitchFamily="18" charset="0"/>
              </a:rPr>
              <a:t>Adolescence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 Research, 12(2). </a:t>
            </a:r>
          </a:p>
        </p:txBody>
      </p:sp>
    </p:spTree>
    <p:extLst>
      <p:ext uri="{BB962C8B-B14F-4D97-AF65-F5344CB8AC3E}">
        <p14:creationId xmlns:p14="http://schemas.microsoft.com/office/powerpoint/2010/main" val="15605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/>
              </a:rPr>
              <a:t>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748" y="1628800"/>
            <a:ext cx="11737304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Chalkduster" panose="03050602040202020205"/>
              </a:rPr>
              <a:t>	</a:t>
            </a:r>
            <a:r>
              <a:rPr lang="de-DE" sz="1500" dirty="0">
                <a:latin typeface="Chalkduster" panose="03050602040202020205"/>
              </a:rPr>
              <a:t>Weber, Max (1976 [1922]): Wirtschaft und Gesellschaft. Grundriss der verstehenden Soziologie. 5., </a:t>
            </a:r>
            <a:r>
              <a:rPr lang="de-DE" sz="1500" dirty="0" err="1">
                <a:latin typeface="Chalkduster" panose="03050602040202020205"/>
              </a:rPr>
              <a:t>rev</a:t>
            </a:r>
            <a:r>
              <a:rPr lang="de-DE" sz="1500" dirty="0">
                <a:latin typeface="Chalkduster" panose="03050602040202020205"/>
              </a:rPr>
              <a:t>. Aufl. </a:t>
            </a:r>
            <a:r>
              <a:rPr lang="de-DE" sz="1500" dirty="0" err="1">
                <a:latin typeface="Chalkduster" panose="03050602040202020205"/>
              </a:rPr>
              <a:t>Tübingen</a:t>
            </a:r>
            <a:r>
              <a:rPr lang="de-DE" sz="1500" dirty="0">
                <a:latin typeface="Chalkduster" panose="03050602040202020205"/>
              </a:rPr>
              <a:t>. </a:t>
            </a:r>
          </a:p>
          <a:p>
            <a:pPr marL="0" indent="0">
              <a:buNone/>
            </a:pPr>
            <a:r>
              <a:rPr lang="de-DE" sz="1500" dirty="0">
                <a:latin typeface="Chalkduster" panose="03050602040202020205"/>
              </a:rPr>
              <a:t>	Wiese, Leopold von. 1966. System der allgemeinen Soziologie als Lehre von den sozialen Prozessen und den sozialen Gebilden der Menschen: (Beziehungslehre). Berlin: Duncker &amp; Humblot</a:t>
            </a:r>
          </a:p>
          <a:p>
            <a:pPr marL="0" indent="0">
              <a:buNone/>
            </a:pP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	</a:t>
            </a:r>
            <a:r>
              <a:rPr lang="de-DE" sz="1500" dirty="0" err="1">
                <a:latin typeface="Chalkduster" panose="03050602040202020205"/>
                <a:cs typeface="Times New Roman" panose="02020603050405020304" pitchFamily="18" charset="0"/>
              </a:rPr>
              <a:t>Wronska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, Lucyna, Daniel Kunz. 2013. Interkulturelle Sexualpädagogik: Menschenrechte als Motor der Integration. In: Handbuch Sexualpädagogik und sexuelle Orientierung. 2., erweiterte und überarbeitete Auflage. Hrsg. Renate-</a:t>
            </a:r>
            <a:r>
              <a:rPr lang="de-DE" sz="1500" dirty="0" err="1">
                <a:latin typeface="Chalkduster" panose="03050602040202020205"/>
                <a:cs typeface="Times New Roman" panose="02020603050405020304" pitchFamily="18" charset="0"/>
              </a:rPr>
              <a:t>Berenike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 Schmidt und Uwe </a:t>
            </a:r>
            <a:r>
              <a:rPr lang="de-DE" sz="1500" dirty="0" err="1">
                <a:latin typeface="Chalkduster" panose="03050602040202020205"/>
                <a:cs typeface="Times New Roman" panose="02020603050405020304" pitchFamily="18" charset="0"/>
              </a:rPr>
              <a:t>Sielert</a:t>
            </a:r>
            <a:r>
              <a:rPr lang="de-DE" sz="1500" dirty="0">
                <a:latin typeface="Chalkduster" panose="03050602040202020205"/>
                <a:cs typeface="Times New Roman" panose="02020603050405020304" pitchFamily="18" charset="0"/>
              </a:rPr>
              <a:t>. 275-286. Weinheim und Basel: Beltz </a:t>
            </a:r>
            <a:r>
              <a:rPr lang="de-DE" sz="1500" dirty="0" err="1">
                <a:latin typeface="Chalkduster" panose="03050602040202020205"/>
                <a:cs typeface="Times New Roman" panose="02020603050405020304" pitchFamily="18" charset="0"/>
              </a:rPr>
              <a:t>Juventa</a:t>
            </a:r>
            <a:endParaRPr lang="de-DE" sz="1500" dirty="0">
              <a:latin typeface="Chalkduster" panose="03050602040202020205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500" i="1" dirty="0">
                <a:latin typeface="Chalkduster" panose="03050602040202020205"/>
              </a:rPr>
              <a:t>	</a:t>
            </a:r>
            <a:r>
              <a:rPr lang="de-DE" sz="1500" i="1" dirty="0" err="1">
                <a:latin typeface="Chalkduster" panose="03050602040202020205"/>
              </a:rPr>
              <a:t>Zastrow</a:t>
            </a:r>
            <a:r>
              <a:rPr lang="de-DE" sz="1500" i="1" dirty="0">
                <a:latin typeface="Chalkduster" panose="03050602040202020205"/>
              </a:rPr>
              <a:t>, Josephine von. </a:t>
            </a:r>
            <a:r>
              <a:rPr lang="de-DE" sz="1500" dirty="0">
                <a:latin typeface="Chalkduster" panose="03050602040202020205"/>
              </a:rPr>
              <a:t>18.08.2019. </a:t>
            </a:r>
            <a:r>
              <a:rPr lang="de-DE" sz="1500" i="1" dirty="0">
                <a:latin typeface="Chalkduster" panose="03050602040202020205"/>
              </a:rPr>
              <a:t>Christopher Street Day in Lübeck: Großes Fest für die Liebe: </a:t>
            </a:r>
            <a:r>
              <a:rPr lang="de-DE" sz="1500" dirty="0">
                <a:latin typeface="Chalkduster" panose="03050602040202020205"/>
              </a:rPr>
              <a:t>https://www.ln-online.de/Lokales/Luebeck/Christopher-Street-Day-in-Luebeck-Grosses-Fest-fuer-die-Liebe aufgerufen am 30.11.2020</a:t>
            </a:r>
          </a:p>
        </p:txBody>
      </p:sp>
    </p:spTree>
    <p:extLst>
      <p:ext uri="{BB962C8B-B14F-4D97-AF65-F5344CB8AC3E}">
        <p14:creationId xmlns:p14="http://schemas.microsoft.com/office/powerpoint/2010/main" val="18040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C4EEA-CC43-1943-87C6-80477205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684566" cy="1020762"/>
          </a:xfrm>
        </p:spPr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Beziehungen – eine erste Einteilung nach Leopold von Wiese </a:t>
            </a:r>
            <a:r>
              <a:rPr lang="de-DE" sz="1800" dirty="0">
                <a:latin typeface="Chalkduster" panose="03050602040202020205" pitchFamily="66" charset="77"/>
              </a:rPr>
              <a:t>vgl. Wiese (1966)</a:t>
            </a:r>
            <a:endParaRPr lang="de-DE" dirty="0">
              <a:latin typeface="Chalkduster" panose="03050602040202020205" pitchFamily="66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BB2F16-EAA9-8741-B202-57884D943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00808"/>
            <a:ext cx="10404646" cy="4882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u="sng" dirty="0">
                <a:solidFill>
                  <a:schemeClr val="accent2"/>
                </a:solidFill>
                <a:latin typeface="Chalkduster" panose="03050602040202020205" pitchFamily="66" charset="77"/>
              </a:rPr>
              <a:t>Typische Paare</a:t>
            </a:r>
            <a:r>
              <a:rPr lang="de-DE" dirty="0">
                <a:latin typeface="Chalkduster" panose="03050602040202020205" pitchFamily="66" charset="77"/>
              </a:rPr>
              <a:t>:</a:t>
            </a:r>
          </a:p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	-&gt; 	</a:t>
            </a:r>
            <a:r>
              <a:rPr lang="de-DE" u="sng" dirty="0">
                <a:latin typeface="Chalkduster" panose="03050602040202020205" pitchFamily="66" charset="77"/>
              </a:rPr>
              <a:t>Geschlechtspaare</a:t>
            </a:r>
            <a:r>
              <a:rPr lang="de-DE" dirty="0">
                <a:latin typeface="Chalkduster" panose="03050602040202020205" pitchFamily="66" charset="77"/>
              </a:rPr>
              <a:t> (Liebespaar, Ehepaar) </a:t>
            </a:r>
          </a:p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	-&gt; 	</a:t>
            </a:r>
            <a:r>
              <a:rPr lang="de-DE" u="sng" dirty="0">
                <a:latin typeface="Chalkduster" panose="03050602040202020205" pitchFamily="66" charset="77"/>
              </a:rPr>
              <a:t>Generationspaare</a:t>
            </a:r>
            <a:r>
              <a:rPr lang="de-DE" dirty="0">
                <a:latin typeface="Chalkduster" panose="03050602040202020205" pitchFamily="66" charset="77"/>
              </a:rPr>
              <a:t> (Vater-Sohn, Vater-				Tochter, Mutter-Sohn, Mutter- Tochter 				Paare; Geschwisterpaar), allgemeine 				Erwachsene-Kind-Gruppe </a:t>
            </a:r>
          </a:p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	-&gt;	</a:t>
            </a:r>
            <a:r>
              <a:rPr lang="de-DE" u="sng" dirty="0">
                <a:latin typeface="Chalkduster" panose="03050602040202020205" pitchFamily="66" charset="77"/>
              </a:rPr>
              <a:t>Freundschaftspaare</a:t>
            </a:r>
            <a:r>
              <a:rPr lang="de-DE" dirty="0">
                <a:latin typeface="Chalkduster" panose="03050602040202020205" pitchFamily="66" charset="77"/>
              </a:rPr>
              <a:t> </a:t>
            </a:r>
          </a:p>
          <a:p>
            <a:pPr marL="0" indent="0">
              <a:buNone/>
            </a:pPr>
            <a:r>
              <a:rPr lang="de-DE" b="1" u="sng" dirty="0">
                <a:solidFill>
                  <a:schemeClr val="accent2"/>
                </a:solidFill>
                <a:latin typeface="Chalkduster" panose="03050602040202020205" pitchFamily="66" charset="77"/>
              </a:rPr>
              <a:t>Atypische Paare</a:t>
            </a:r>
            <a:r>
              <a:rPr lang="de-DE" b="1" dirty="0">
                <a:latin typeface="Chalkduster" panose="03050602040202020205" pitchFamily="66" charset="77"/>
              </a:rPr>
              <a:t>:</a:t>
            </a:r>
            <a:endParaRPr lang="de-DE" dirty="0">
              <a:latin typeface="Chalkduster" panose="03050602040202020205" pitchFamily="66" charset="77"/>
            </a:endParaRPr>
          </a:p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	-&gt;	Vorgesetzter-Untergebener, Pfleger-					Pflegebefohlene, </a:t>
            </a:r>
            <a:r>
              <a:rPr lang="de-DE" i="1" u="sng" dirty="0" err="1">
                <a:solidFill>
                  <a:schemeClr val="accent2"/>
                </a:solidFill>
                <a:latin typeface="Chalkduster" panose="03050602040202020205" pitchFamily="66" charset="77"/>
              </a:rPr>
              <a:t>Lehrer-Schüler</a:t>
            </a:r>
            <a:r>
              <a:rPr lang="de-DE" dirty="0">
                <a:latin typeface="Chalkduster" panose="03050602040202020205" pitchFamily="66" charset="77"/>
              </a:rPr>
              <a:t>, Paare des 			Wirtschaftslebens.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Grafik 8" descr="Eheringe">
            <a:extLst>
              <a:ext uri="{FF2B5EF4-FFF2-40B4-BE49-F238E27FC236}">
                <a16:creationId xmlns:a16="http://schemas.microsoft.com/office/drawing/2014/main" id="{1F25F7C0-802E-C041-8643-8F7DF3BC9A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19825">
            <a:off x="10403746" y="1977402"/>
            <a:ext cx="742664" cy="742664"/>
          </a:xfrm>
          <a:prstGeom prst="rect">
            <a:avLst/>
          </a:prstGeom>
        </p:spPr>
      </p:pic>
      <p:pic>
        <p:nvPicPr>
          <p:cNvPr id="15" name="Grafik 14" descr="Klassenzimmer">
            <a:extLst>
              <a:ext uri="{FF2B5EF4-FFF2-40B4-BE49-F238E27FC236}">
                <a16:creationId xmlns:a16="http://schemas.microsoft.com/office/drawing/2014/main" id="{5FA041C8-8519-4645-B9CC-162AFECE3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265457">
            <a:off x="1106694" y="5394778"/>
            <a:ext cx="1342101" cy="1342101"/>
          </a:xfrm>
          <a:prstGeom prst="rect">
            <a:avLst/>
          </a:prstGeom>
        </p:spPr>
      </p:pic>
      <p:pic>
        <p:nvPicPr>
          <p:cNvPr id="17" name="Grafik 16" descr="Dinosaurier-Ei">
            <a:extLst>
              <a:ext uri="{FF2B5EF4-FFF2-40B4-BE49-F238E27FC236}">
                <a16:creationId xmlns:a16="http://schemas.microsoft.com/office/drawing/2014/main" id="{280C8D27-2720-1548-9A09-132DDC5D5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2205980" y="3146204"/>
            <a:ext cx="786228" cy="741153"/>
          </a:xfrm>
          <a:prstGeom prst="rect">
            <a:avLst/>
          </a:prstGeom>
        </p:spPr>
      </p:pic>
      <p:pic>
        <p:nvPicPr>
          <p:cNvPr id="21" name="Grafik 20" descr="Tyrannosaurus Rex">
            <a:extLst>
              <a:ext uri="{FF2B5EF4-FFF2-40B4-BE49-F238E27FC236}">
                <a16:creationId xmlns:a16="http://schemas.microsoft.com/office/drawing/2014/main" id="{1E111308-612D-6545-9424-ED5D140416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62327">
            <a:off x="332354" y="2195016"/>
            <a:ext cx="1902375" cy="1902375"/>
          </a:xfrm>
          <a:prstGeom prst="rect">
            <a:avLst/>
          </a:prstGeom>
        </p:spPr>
      </p:pic>
      <p:pic>
        <p:nvPicPr>
          <p:cNvPr id="23" name="Grafik 22" descr="Wippe">
            <a:extLst>
              <a:ext uri="{FF2B5EF4-FFF2-40B4-BE49-F238E27FC236}">
                <a16:creationId xmlns:a16="http://schemas.microsoft.com/office/drawing/2014/main" id="{7CCAF130-C6D3-D94E-9C77-FEE0FE5CE0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215315">
            <a:off x="6795360" y="4146995"/>
            <a:ext cx="1339938" cy="13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/>
              </a:rPr>
              <a:t>Quellen Lehrpläne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1764" y="1556792"/>
            <a:ext cx="1116124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300" dirty="0">
                <a:latin typeface="Chalkduster" panose="03050602040202020205" pitchFamily="66" charset="77"/>
              </a:rPr>
              <a:t>	Sächsisches Staatsministerium für Kultus. 2019. </a:t>
            </a:r>
            <a:r>
              <a:rPr lang="de-DE" sz="1300" i="1" dirty="0">
                <a:latin typeface="Chalkduster" panose="03050602040202020205" pitchFamily="66" charset="77"/>
              </a:rPr>
              <a:t>Lehrplan Oberschule Mathematik:</a:t>
            </a:r>
            <a:r>
              <a:rPr lang="de-DE" sz="1300" dirty="0">
                <a:latin typeface="Chalkduster" panose="03050602040202020205" pitchFamily="66" charset="77"/>
              </a:rPr>
              <a:t> https://www.schule.sachsen.de/lpdb/web/downloads/49_lp_os_mathematik_2019.pdf?v2 aufgerufen am 01.12.2020</a:t>
            </a:r>
          </a:p>
          <a:p>
            <a:pPr marL="0" indent="0">
              <a:buNone/>
            </a:pPr>
            <a:r>
              <a:rPr lang="de-DE" sz="1300" dirty="0">
                <a:latin typeface="Chalkduster" panose="03050602040202020205" pitchFamily="66" charset="77"/>
              </a:rPr>
              <a:t>	Sächsisches Staatsministerium für Kultus. 2019. </a:t>
            </a:r>
            <a:r>
              <a:rPr lang="de-DE" sz="1300" i="1" dirty="0">
                <a:latin typeface="Chalkduster" panose="03050602040202020205" pitchFamily="66" charset="77"/>
              </a:rPr>
              <a:t>Lehrplan Gymnasium Deutsch: https://www.schule.sachsen.de/lpdb/web/downloads/1529_lp_gy_deutsch_2019_final.pdf?v2 </a:t>
            </a:r>
            <a:r>
              <a:rPr lang="de-DE" sz="1300" dirty="0">
                <a:latin typeface="Chalkduster" panose="03050602040202020205" pitchFamily="66" charset="77"/>
              </a:rPr>
              <a:t>aufgerufen am 01.12.2020</a:t>
            </a:r>
            <a:endParaRPr lang="de-DE" sz="1300" i="1" dirty="0">
              <a:latin typeface="Chalkduster" panose="03050602040202020205" pitchFamily="66" charset="77"/>
            </a:endParaRPr>
          </a:p>
          <a:p>
            <a:pPr marL="0" indent="0">
              <a:buNone/>
            </a:pPr>
            <a:r>
              <a:rPr lang="de-DE" sz="1300" dirty="0">
                <a:latin typeface="Chalkduster" panose="03050602040202020205" pitchFamily="66" charset="77"/>
              </a:rPr>
              <a:t>	Sächsisches Staatsministerium für Kultus. 2019. </a:t>
            </a:r>
            <a:r>
              <a:rPr lang="de-DE" sz="1300" i="1" dirty="0">
                <a:latin typeface="Chalkduster" panose="03050602040202020205" pitchFamily="66" charset="77"/>
              </a:rPr>
              <a:t>Lehrplan Oberschule Geographie: </a:t>
            </a:r>
            <a:r>
              <a:rPr lang="de-DE" sz="1300" dirty="0">
                <a:latin typeface="Chalkduster" panose="03050602040202020205" pitchFamily="66" charset="77"/>
              </a:rPr>
              <a:t>https://www.schule.sachsen.de/lpdb/web/downloads/38_lp_os_geographie_2019.pdf?v2 aufgerufen am 01.12.2020</a:t>
            </a:r>
          </a:p>
          <a:p>
            <a:pPr marL="0" indent="0">
              <a:buNone/>
            </a:pPr>
            <a:r>
              <a:rPr lang="de-DE" sz="1300" dirty="0">
                <a:latin typeface="Chalkduster" panose="03050602040202020205" pitchFamily="66" charset="77"/>
              </a:rPr>
              <a:t>	Sächsisches Staatsministerium für Kultus. 2019. </a:t>
            </a:r>
            <a:r>
              <a:rPr lang="de-DE" sz="1300" i="1" dirty="0">
                <a:latin typeface="Chalkduster" panose="03050602040202020205" pitchFamily="66" charset="77"/>
              </a:rPr>
              <a:t>Lehrplan Oberschule Englisch: </a:t>
            </a:r>
            <a:r>
              <a:rPr lang="de-DE" sz="1300" dirty="0">
                <a:latin typeface="Chalkduster" panose="03050602040202020205" pitchFamily="66" charset="77"/>
              </a:rPr>
              <a:t>https://www.schule.sachsen.de/lpdb/web/downloads/29_lp_os_englisch_2019.pdf?v2 aufgerufen am 01.12.2020</a:t>
            </a:r>
          </a:p>
          <a:p>
            <a:pPr marL="0" indent="0">
              <a:buNone/>
            </a:pPr>
            <a:r>
              <a:rPr lang="de-DE" sz="1300" dirty="0">
                <a:latin typeface="Chalkduster" panose="03050602040202020205" pitchFamily="66" charset="77"/>
              </a:rPr>
              <a:t>	Sächsisches Staatsministerium für Kultus. 2019. </a:t>
            </a:r>
            <a:r>
              <a:rPr lang="de-DE" sz="1300" i="1" dirty="0">
                <a:latin typeface="Chalkduster" panose="03050602040202020205" pitchFamily="66" charset="77"/>
              </a:rPr>
              <a:t>Lehrplan Gymnasium G/R/W: https://www.schule.sachsen.de/lpdb/web/downloads/2447_lp_gy_gemeinschaftskunde_recht_wirtschaft_2019.pdf?v2 </a:t>
            </a:r>
            <a:r>
              <a:rPr lang="de-DE" sz="1300" dirty="0">
                <a:latin typeface="Chalkduster" panose="03050602040202020205" pitchFamily="66" charset="77"/>
              </a:rPr>
              <a:t> aufgerufen am 01.12.2020</a:t>
            </a:r>
          </a:p>
          <a:p>
            <a:pPr marL="0" indent="0">
              <a:buNone/>
            </a:pPr>
            <a:r>
              <a:rPr lang="de-DE" sz="1300" dirty="0">
                <a:latin typeface="Chalkduster" panose="03050602040202020205" pitchFamily="66" charset="77"/>
              </a:rPr>
              <a:t>	Sächsisches Staatsministerium für Kultus. 2019. </a:t>
            </a:r>
            <a:r>
              <a:rPr lang="de-DE" sz="1300" i="1" dirty="0">
                <a:latin typeface="Chalkduster" panose="03050602040202020205" pitchFamily="66" charset="77"/>
              </a:rPr>
              <a:t>Lehrplan Oberschule G/R: https://www.schule.sachsen.de/lpdb/web/downloads/2323_lp_os_gemeinschaftskunde_rechtserziehung_2019_Final_mit_Lesezeichen.pdf?v2 </a:t>
            </a:r>
            <a:r>
              <a:rPr lang="de-DE" sz="1300" dirty="0">
                <a:latin typeface="Chalkduster" panose="03050602040202020205" pitchFamily="66" charset="77"/>
              </a:rPr>
              <a:t>aufgerufen am 01.12.2020</a:t>
            </a:r>
            <a:endParaRPr lang="de-DE" sz="1300" i="1" dirty="0">
              <a:latin typeface="Chalkduster" panose="03050602040202020205" pitchFamily="66" charset="77"/>
            </a:endParaRPr>
          </a:p>
          <a:p>
            <a:pPr marL="0" indent="0">
              <a:buNone/>
            </a:pPr>
            <a:r>
              <a:rPr lang="de-DE" sz="1300" dirty="0">
                <a:latin typeface="Chalkduster" panose="03050602040202020205" pitchFamily="66" charset="77"/>
              </a:rPr>
              <a:t>	Sächsisches Staatsministerium für Kultus. 2020. </a:t>
            </a:r>
            <a:r>
              <a:rPr lang="de-DE" sz="1300" i="1" dirty="0">
                <a:latin typeface="Chalkduster" panose="03050602040202020205" pitchFamily="66" charset="77"/>
              </a:rPr>
              <a:t>Lehrplan Berufsschule/Berufsfachschule Gemeinschaftskunde: https://www.schule.sachsen.de/lpdb/web/downloads/2586_lp_bs_bfs_gemeinschaftskunde_2020.pdf?v2  </a:t>
            </a:r>
            <a:r>
              <a:rPr lang="de-DE" sz="1300" dirty="0">
                <a:latin typeface="Chalkduster" panose="03050602040202020205" pitchFamily="66" charset="77"/>
              </a:rPr>
              <a:t>aufgerufen am 01.12.2020</a:t>
            </a:r>
          </a:p>
          <a:p>
            <a:pPr marL="0" indent="0">
              <a:buNone/>
            </a:pPr>
            <a:r>
              <a:rPr lang="de-DE" sz="1300" dirty="0">
                <a:latin typeface="Chalkduster" panose="03050602040202020205" pitchFamily="66" charset="77"/>
              </a:rPr>
              <a:t>	Sächsisches Staatsministerium für Kultus. 2005. </a:t>
            </a:r>
            <a:r>
              <a:rPr lang="de-DE" sz="1300" i="1" dirty="0">
                <a:latin typeface="Chalkduster" panose="03050602040202020205" pitchFamily="66" charset="77"/>
              </a:rPr>
              <a:t>Lehrplan für die Berufsfachschule. Gesundheits- und Krankenpflege, Gesundheits- und Kinderkrankenpflege. Berufsbezogener Bereich https://www.schule.sachsen.de/lpdb/web/downloads/lp_bfs_gesundheits-%20und%20krankenpflege.pdf?v2 aufgerufen am 01.12.2020</a:t>
            </a:r>
            <a:endParaRPr lang="de-DE" sz="1300" dirty="0"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61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54F9D-9438-864E-8291-93545EA7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Familien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39D7F-073C-BB45-A008-0903A2629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22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26D7C-44AE-714E-9DB5-80CC1E05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Konstellationen von Beziehungen</a:t>
            </a:r>
            <a:br>
              <a:rPr lang="de-DE" dirty="0">
                <a:latin typeface="Chalkduster" panose="03050602040202020205" pitchFamily="66" charset="77"/>
              </a:rPr>
            </a:br>
            <a:r>
              <a:rPr lang="de-DE" sz="1800" dirty="0">
                <a:latin typeface="Chalkduster" panose="03050602040202020205" pitchFamily="66" charset="77"/>
              </a:rPr>
              <a:t>vgl. </a:t>
            </a:r>
            <a:r>
              <a:rPr lang="de-DE" sz="1800" i="1" dirty="0" err="1">
                <a:latin typeface="Chalkduster" panose="03050602040202020205"/>
              </a:rPr>
              <a:t>Könnecke</a:t>
            </a:r>
            <a:r>
              <a:rPr lang="de-DE" sz="1800" i="1" dirty="0">
                <a:latin typeface="Chalkduster" panose="03050602040202020205"/>
              </a:rPr>
              <a:t>, Bernard; Ralph </a:t>
            </a:r>
            <a:r>
              <a:rPr lang="de-DE" sz="1800" i="1" dirty="0" err="1">
                <a:latin typeface="Chalkduster" panose="03050602040202020205"/>
              </a:rPr>
              <a:t>Klesch</a:t>
            </a:r>
            <a:r>
              <a:rPr lang="de-DE" sz="1800" i="1" dirty="0">
                <a:latin typeface="Chalkduster" panose="03050602040202020205"/>
              </a:rPr>
              <a:t> (2020) </a:t>
            </a:r>
            <a:endParaRPr lang="de-DE" sz="1800" dirty="0">
              <a:latin typeface="Chalkduster" panose="03050602040202020205" pitchFamily="66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67D5CA-5249-DE4A-97CD-2F5296053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-&gt;	Hetero-Beziehungen/Familie (Monogam)</a:t>
            </a:r>
          </a:p>
        </p:txBody>
      </p:sp>
      <p:pic>
        <p:nvPicPr>
          <p:cNvPr id="7" name="Grafik 6" descr="Familie mit zwei Kindern">
            <a:extLst>
              <a:ext uri="{FF2B5EF4-FFF2-40B4-BE49-F238E27FC236}">
                <a16:creationId xmlns:a16="http://schemas.microsoft.com/office/drawing/2014/main" id="{A2E0888D-5048-3E4A-8A49-D748C6DA6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4172" y="2173288"/>
            <a:ext cx="4608512" cy="460851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3DAB2A2-DC03-6248-9AA7-6D07FAC176F0}"/>
              </a:ext>
            </a:extLst>
          </p:cNvPr>
          <p:cNvSpPr txBox="1"/>
          <p:nvPr/>
        </p:nvSpPr>
        <p:spPr>
          <a:xfrm>
            <a:off x="7451813" y="3456123"/>
            <a:ext cx="31683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>
                <a:latin typeface="Chalkduster" panose="03050602040202020205" pitchFamily="66" charset="77"/>
              </a:rPr>
              <a:t>&lt;- Cis - Frau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72BEAD9-A454-9B48-8700-57F4AA7A41B7}"/>
              </a:ext>
            </a:extLst>
          </p:cNvPr>
          <p:cNvSpPr txBox="1"/>
          <p:nvPr/>
        </p:nvSpPr>
        <p:spPr>
          <a:xfrm>
            <a:off x="2347152" y="3452248"/>
            <a:ext cx="28803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>
                <a:latin typeface="Chalkduster" panose="03050602040202020205" pitchFamily="66" charset="77"/>
              </a:rPr>
              <a:t>Cis – Mann -&gt;</a:t>
            </a:r>
          </a:p>
        </p:txBody>
      </p:sp>
    </p:spTree>
    <p:extLst>
      <p:ext uri="{BB962C8B-B14F-4D97-AF65-F5344CB8AC3E}">
        <p14:creationId xmlns:p14="http://schemas.microsoft.com/office/powerpoint/2010/main" val="32254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C0F45-4E3E-CE4A-9F82-F5BAF5CD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Konstellationen von 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B4055E-FBBF-4B45-8B70-9C9B7624A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-&gt; 	</a:t>
            </a:r>
            <a:r>
              <a:rPr lang="de-DE" dirty="0">
                <a:solidFill>
                  <a:schemeClr val="accent2"/>
                </a:solidFill>
                <a:latin typeface="Chalkduster" panose="03050602040202020205" pitchFamily="66" charset="77"/>
              </a:rPr>
              <a:t>Patchwork </a:t>
            </a:r>
            <a:br>
              <a:rPr lang="de-DE" dirty="0">
                <a:solidFill>
                  <a:schemeClr val="accent2"/>
                </a:solidFill>
                <a:latin typeface="Chalkduster" panose="03050602040202020205" pitchFamily="66" charset="77"/>
              </a:rPr>
            </a:br>
            <a:r>
              <a:rPr lang="de-DE" dirty="0">
                <a:solidFill>
                  <a:schemeClr val="accent2"/>
                </a:solidFill>
                <a:latin typeface="Chalkduster" panose="03050602040202020205" pitchFamily="66" charset="77"/>
              </a:rPr>
              <a:t>	Familien</a:t>
            </a:r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718138AA-1A36-8E47-B0EC-6154E2C65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30" y1="78986" x2="9949" y2="31159"/>
                        <a14:foregroundMark x1="2192" y1="59420" x2="5902" y2="41787"/>
                        <a14:foregroundMark x1="2698" y1="76570" x2="1855" y2="58937"/>
                        <a14:foregroundMark x1="2024" y1="52899" x2="9949" y2="27778"/>
                        <a14:foregroundMark x1="9106" y1="28986" x2="5734" y2="17150"/>
                        <a14:foregroundMark x1="5734" y1="17150" x2="9612" y2="11594"/>
                        <a14:foregroundMark x1="9612" y1="11594" x2="14165" y2="5556"/>
                        <a14:foregroundMark x1="15177" y1="5556" x2="30017" y2="3623"/>
                        <a14:foregroundMark x1="30354" y1="3623" x2="46206" y2="0"/>
                        <a14:foregroundMark x1="47049" y1="1691" x2="84317" y2="483"/>
                        <a14:foregroundMark x1="84654" y1="1691" x2="91062" y2="7246"/>
                        <a14:foregroundMark x1="91062" y1="7246" x2="95447" y2="13043"/>
                        <a14:foregroundMark x1="95447" y1="13043" x2="95110" y2="18357"/>
                        <a14:foregroundMark x1="95110" y1="18357" x2="92411" y2="26812"/>
                        <a14:foregroundMark x1="92411" y1="26812" x2="93423" y2="31401"/>
                        <a14:foregroundMark x1="93255" y1="31401" x2="99494" y2="44928"/>
                        <a14:foregroundMark x1="99494" y1="44928" x2="99831" y2="70048"/>
                        <a14:foregroundMark x1="99157" y1="70290" x2="97808" y2="79952"/>
                        <a14:foregroundMark x1="97808" y1="79952" x2="96796" y2="93237"/>
                        <a14:foregroundMark x1="96796" y1="93237" x2="79427" y2="98309"/>
                        <a14:foregroundMark x1="79427" y1="98309" x2="51096" y2="98792"/>
                        <a14:foregroundMark x1="51096" y1="98792" x2="23272" y2="98792"/>
                        <a14:foregroundMark x1="23272" y1="98551" x2="7083" y2="94203"/>
                        <a14:foregroundMark x1="7083" y1="94203" x2="1686" y2="94686"/>
                        <a14:foregroundMark x1="9612" y1="12319" x2="94098" y2="34541"/>
                        <a14:foregroundMark x1="8432" y1="40821" x2="80607" y2="5797"/>
                        <a14:foregroundMark x1="44013" y1="6039" x2="48398" y2="37440"/>
                        <a14:foregroundMark x1="9781" y1="17874" x2="36256" y2="32850"/>
                        <a14:foregroundMark x1="13828" y1="34541" x2="61889" y2="4589"/>
                        <a14:foregroundMark x1="23440" y1="10870" x2="93423" y2="23430"/>
                        <a14:foregroundMark x1="24283" y1="36473" x2="79764" y2="31643"/>
                        <a14:foregroundMark x1="1855" y1="78502" x2="2024" y2="89372"/>
                        <a14:foregroundMark x1="88196" y1="39130" x2="89207" y2="50725"/>
                        <a14:backgroundMark x1="91737" y1="483" x2="98482" y2="17633"/>
                        <a14:backgroundMark x1="19393" y1="2415" x2="32715" y2="1208"/>
                        <a14:backgroundMark x1="32546" y1="1932" x2="37437" y2="483"/>
                        <a14:backgroundMark x1="99157" y1="38889" x2="99831" y2="45894"/>
                        <a14:backgroundMark x1="37943" y1="966" x2="43170" y2="0"/>
                        <a14:backgroundMark x1="1686" y1="43478" x2="0" y2="58213"/>
                        <a14:backgroundMark x1="675" y1="58454" x2="843" y2="75604"/>
                        <a14:backgroundMark x1="506" y1="77536" x2="169" y2="82850"/>
                        <a14:backgroundMark x1="1518" y1="99034" x2="15008" y2="98792"/>
                        <a14:backgroundMark x1="16526" y1="98792" x2="20573" y2="99517"/>
                        <a14:backgroundMark x1="98820" y1="82367" x2="99157" y2="98068"/>
                        <a14:backgroundMark x1="90556" y1="99275" x2="97808" y2="99275"/>
                        <a14:backgroundMark x1="98988" y1="81643" x2="99325" y2="787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8188" y="1628965"/>
            <a:ext cx="7489898" cy="522903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942529" y="6597352"/>
            <a:ext cx="332834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Abb.: </a:t>
            </a:r>
            <a:r>
              <a:rPr lang="de-DE" dirty="0" err="1"/>
              <a:t>Maxeimer</a:t>
            </a:r>
            <a:r>
              <a:rPr lang="de-DE" dirty="0"/>
              <a:t>, Kuhl (2013) S. 8</a:t>
            </a:r>
          </a:p>
        </p:txBody>
      </p:sp>
    </p:spTree>
    <p:extLst>
      <p:ext uri="{BB962C8B-B14F-4D97-AF65-F5344CB8AC3E}">
        <p14:creationId xmlns:p14="http://schemas.microsoft.com/office/powerpoint/2010/main" val="37706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2423-C340-0D47-9867-EC0DEF3B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halkduster" panose="03050602040202020205" pitchFamily="66" charset="77"/>
              </a:rPr>
              <a:t>Konstellationen von 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FB50A-6FC3-C542-A572-ED396438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-&gt; 	</a:t>
            </a:r>
            <a:r>
              <a:rPr lang="de-DE" dirty="0">
                <a:solidFill>
                  <a:schemeClr val="accent2"/>
                </a:solidFill>
                <a:latin typeface="Chalkduster" panose="03050602040202020205" pitchFamily="66" charset="77"/>
              </a:rPr>
              <a:t>Regenbogen Familien</a:t>
            </a:r>
          </a:p>
        </p:txBody>
      </p:sp>
      <p:pic>
        <p:nvPicPr>
          <p:cNvPr id="5" name="Grafik 4" descr="Regenbogen mit einfarbiger Füllung">
            <a:extLst>
              <a:ext uri="{FF2B5EF4-FFF2-40B4-BE49-F238E27FC236}">
                <a16:creationId xmlns:a16="http://schemas.microsoft.com/office/drawing/2014/main" id="{6E933607-99EF-A146-8440-7472F2BEB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87915">
            <a:off x="5736003" y="2296307"/>
            <a:ext cx="1305343" cy="1305343"/>
          </a:xfrm>
          <a:prstGeom prst="rect">
            <a:avLst/>
          </a:prstGeom>
        </p:spPr>
      </p:pic>
      <p:pic>
        <p:nvPicPr>
          <p:cNvPr id="15" name="Grafik 14" descr="Kind mit Ballon Silhouette">
            <a:extLst>
              <a:ext uri="{FF2B5EF4-FFF2-40B4-BE49-F238E27FC236}">
                <a16:creationId xmlns:a16="http://schemas.microsoft.com/office/drawing/2014/main" id="{94B0EF55-2FA8-2247-8A07-502873983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2603" y="4524688"/>
            <a:ext cx="1647512" cy="1647512"/>
          </a:xfrm>
          <a:prstGeom prst="rect">
            <a:avLst/>
          </a:prstGeom>
        </p:spPr>
      </p:pic>
      <p:pic>
        <p:nvPicPr>
          <p:cNvPr id="17" name="Grafik 16" descr="Zwei Männer Silhouette">
            <a:extLst>
              <a:ext uri="{FF2B5EF4-FFF2-40B4-BE49-F238E27FC236}">
                <a16:creationId xmlns:a16="http://schemas.microsoft.com/office/drawing/2014/main" id="{2325EF56-DE4F-AC44-97C0-8E043B5999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1032" y="4060562"/>
            <a:ext cx="2305328" cy="2305328"/>
          </a:xfrm>
          <a:prstGeom prst="rect">
            <a:avLst/>
          </a:prstGeom>
        </p:spPr>
      </p:pic>
      <p:pic>
        <p:nvPicPr>
          <p:cNvPr id="19" name="Grafik 18" descr="Zwei Frauen Silhouette">
            <a:extLst>
              <a:ext uri="{FF2B5EF4-FFF2-40B4-BE49-F238E27FC236}">
                <a16:creationId xmlns:a16="http://schemas.microsoft.com/office/drawing/2014/main" id="{D84BE244-66DA-FC46-B113-C0C561BA4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0780" y="4060562"/>
            <a:ext cx="2305328" cy="2305328"/>
          </a:xfrm>
          <a:prstGeom prst="rect">
            <a:avLst/>
          </a:prstGeom>
        </p:spPr>
      </p:pic>
      <p:pic>
        <p:nvPicPr>
          <p:cNvPr id="20" name="Grafik 19" descr="Kind mit Ballon Silhouette">
            <a:extLst>
              <a:ext uri="{FF2B5EF4-FFF2-40B4-BE49-F238E27FC236}">
                <a16:creationId xmlns:a16="http://schemas.microsoft.com/office/drawing/2014/main" id="{606DB3CA-7BCC-984D-92C4-8A977572C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7589" y="4524688"/>
            <a:ext cx="1647512" cy="1647512"/>
          </a:xfrm>
          <a:prstGeom prst="rect">
            <a:avLst/>
          </a:prstGeom>
        </p:spPr>
      </p:pic>
      <p:sp>
        <p:nvSpPr>
          <p:cNvPr id="22" name="Ring 21">
            <a:extLst>
              <a:ext uri="{FF2B5EF4-FFF2-40B4-BE49-F238E27FC236}">
                <a16:creationId xmlns:a16="http://schemas.microsoft.com/office/drawing/2014/main" id="{4C6AD940-65ED-3C4C-933D-DD2ACEB1D9A9}"/>
              </a:ext>
            </a:extLst>
          </p:cNvPr>
          <p:cNvSpPr/>
          <p:nvPr/>
        </p:nvSpPr>
        <p:spPr>
          <a:xfrm>
            <a:off x="7202589" y="2529213"/>
            <a:ext cx="4050000" cy="4054149"/>
          </a:xfrm>
          <a:prstGeom prst="donut">
            <a:avLst>
              <a:gd name="adj" fmla="val 1008"/>
            </a:avLst>
          </a:prstGeom>
          <a:solidFill>
            <a:schemeClr val="accent5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Ring 22">
            <a:extLst>
              <a:ext uri="{FF2B5EF4-FFF2-40B4-BE49-F238E27FC236}">
                <a16:creationId xmlns:a16="http://schemas.microsoft.com/office/drawing/2014/main" id="{192E4E9C-EDA3-2B47-8A27-D20024C8DADD}"/>
              </a:ext>
            </a:extLst>
          </p:cNvPr>
          <p:cNvSpPr/>
          <p:nvPr/>
        </p:nvSpPr>
        <p:spPr>
          <a:xfrm>
            <a:off x="1524761" y="2529213"/>
            <a:ext cx="4050000" cy="4054149"/>
          </a:xfrm>
          <a:prstGeom prst="donut">
            <a:avLst>
              <a:gd name="adj" fmla="val 1008"/>
            </a:avLst>
          </a:prstGeom>
          <a:solidFill>
            <a:schemeClr val="accent5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25" name="Grafik 24" descr="Eheringe Silhouette">
            <a:extLst>
              <a:ext uri="{FF2B5EF4-FFF2-40B4-BE49-F238E27FC236}">
                <a16:creationId xmlns:a16="http://schemas.microsoft.com/office/drawing/2014/main" id="{0189E7AE-CD65-5244-A64F-88908C2570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687943">
            <a:off x="8531337" y="3271097"/>
            <a:ext cx="864213" cy="8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7A68-8B69-9543-9171-B8EC5B73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Chalkduster" panose="03050602040202020205" pitchFamily="66" charset="77"/>
              </a:rPr>
              <a:t>Konstellationen von Beziehungen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02BCF0-DB4A-744E-9FF5-518540B92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halkduster" panose="03050602040202020205" pitchFamily="66" charset="77"/>
              </a:rPr>
              <a:t>-&gt; 	</a:t>
            </a:r>
            <a:r>
              <a:rPr lang="de-DE" dirty="0">
                <a:solidFill>
                  <a:schemeClr val="accent2"/>
                </a:solidFill>
                <a:latin typeface="Chalkduster" panose="03050602040202020205" pitchFamily="66" charset="77"/>
              </a:rPr>
              <a:t>Regenbogen Familien</a:t>
            </a:r>
          </a:p>
          <a:p>
            <a:endParaRPr lang="de-DE" dirty="0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1F3BE74A-9F03-6342-85D0-9A81DBA47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87000"/>
                    </a14:imgEffect>
                    <a14:imgEffect>
                      <a14:brightnessContrast bright="10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2321690"/>
            <a:ext cx="8102943" cy="429167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272269" y="6576535"/>
            <a:ext cx="325140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Abb.: </a:t>
            </a:r>
            <a:r>
              <a:rPr lang="de-DE" dirty="0" err="1"/>
              <a:t>Maxeimer</a:t>
            </a:r>
            <a:r>
              <a:rPr lang="de-DE" dirty="0"/>
              <a:t>, Kuhl (2013) S. 8</a:t>
            </a:r>
          </a:p>
        </p:txBody>
      </p:sp>
    </p:spTree>
    <p:extLst>
      <p:ext uri="{BB962C8B-B14F-4D97-AF65-F5344CB8AC3E}">
        <p14:creationId xmlns:p14="http://schemas.microsoft.com/office/powerpoint/2010/main" val="4293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ultafel 16 :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8_TF02804846_TF02804846.potx" id="{A1BCFA52-A5ED-469D-931C-7C45EC0BE61D}" vid="{BA3DB86D-D58D-46D5-9BC1-C1757BE1A90F}"/>
    </a:ext>
  </a:extLst>
</a:theme>
</file>

<file path=ppt/theme/theme2.xml><?xml version="1.0" encoding="utf-8"?>
<a:theme xmlns:a="http://schemas.openxmlformats.org/drawingml/2006/main" name="Office-Design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Schultafel 16 : 9</Template>
  <TotalTime>0</TotalTime>
  <Words>1739</Words>
  <Application>Microsoft Macintosh PowerPoint</Application>
  <PresentationFormat>Benutzerdefiniert</PresentationFormat>
  <Paragraphs>156</Paragraphs>
  <Slides>40</Slides>
  <Notes>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6" baseType="lpstr">
      <vt:lpstr>Arial</vt:lpstr>
      <vt:lpstr>Bradley Hand ITC</vt:lpstr>
      <vt:lpstr>Chalkduster</vt:lpstr>
      <vt:lpstr>Consolas</vt:lpstr>
      <vt:lpstr>Corbel</vt:lpstr>
      <vt:lpstr>Schultafel 16 : 9</vt:lpstr>
      <vt:lpstr>Vielfalt von Beziehungen</vt:lpstr>
      <vt:lpstr>Plan und Ziele für unseren Beitrag</vt:lpstr>
      <vt:lpstr>Beziehungen – ein Zitat von Max Weber</vt:lpstr>
      <vt:lpstr>Beziehungen – eine erste Einteilung nach Leopold von Wiese vgl. Wiese (1966)</vt:lpstr>
      <vt:lpstr>Familien</vt:lpstr>
      <vt:lpstr>Konstellationen von Beziehungen vgl. Könnecke, Bernard; Ralph Klesch (2020) </vt:lpstr>
      <vt:lpstr>Konstellationen von Beziehungen</vt:lpstr>
      <vt:lpstr>Konstellationen von Beziehungen</vt:lpstr>
      <vt:lpstr>Konstellationen von Beziehungen</vt:lpstr>
      <vt:lpstr>Konstellationen von Beziehungen</vt:lpstr>
      <vt:lpstr>Konstellationen von Beziehungen  vgl Könnecke, Bernard; Ralph Klesch (2020) </vt:lpstr>
      <vt:lpstr>Konstellationen von Beziehungen  vgl Könnecke, Bernard; Ralph Klesch (2020) </vt:lpstr>
      <vt:lpstr>Schulbezug</vt:lpstr>
      <vt:lpstr>Schulbezug</vt:lpstr>
      <vt:lpstr>Diskriminierung in der Schule</vt:lpstr>
      <vt:lpstr>Positive Effekte vgl. Klocke (2012) S. 92ff. </vt:lpstr>
      <vt:lpstr>Tabuthemen vgl. Kugler, Nordt (2015) S. 113 </vt:lpstr>
      <vt:lpstr>Heteronormative Sozialisation</vt:lpstr>
      <vt:lpstr>PowerPoint-Präsentation</vt:lpstr>
      <vt:lpstr>Liberaler Humanismus</vt:lpstr>
      <vt:lpstr>Verhandlungsmoral</vt:lpstr>
      <vt:lpstr>Mögliche Aufhänger: </vt:lpstr>
      <vt:lpstr>Christopher-Street-Day</vt:lpstr>
      <vt:lpstr>Spezialisierte Beratungseinrichtungen</vt:lpstr>
      <vt:lpstr>Digitale/Analoge Medien </vt:lpstr>
      <vt:lpstr>NUN IHR</vt:lpstr>
      <vt:lpstr>Unsere Vorschläge</vt:lpstr>
      <vt:lpstr>Fächerübergreifender Unterricht</vt:lpstr>
      <vt:lpstr>Lehrplan GRW BFS </vt:lpstr>
      <vt:lpstr>Lehrplan GRW Oberschule</vt:lpstr>
      <vt:lpstr>Lehrplan GRW Gymnasium</vt:lpstr>
      <vt:lpstr>Lehrplan OS Geographie</vt:lpstr>
      <vt:lpstr>Lehrplan OS Englisch</vt:lpstr>
      <vt:lpstr>Rahmenlehrplan Gesundheits- und Krankenpflege/Gesundheits- und Kinderkrankenpflege </vt:lpstr>
      <vt:lpstr>Lehrplan Gym Deutsch</vt:lpstr>
      <vt:lpstr>Lehrplan OS Mathematik</vt:lpstr>
      <vt:lpstr>ZUSAMMENFASSUNG</vt:lpstr>
      <vt:lpstr>Quellen</vt:lpstr>
      <vt:lpstr>Quellen</vt:lpstr>
      <vt:lpstr>Quellen Lehrpläne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Vielfalt von Beziehungen</dc:title>
  <dc:creator>ms178911</dc:creator>
  <cp:lastModifiedBy>ms178911</cp:lastModifiedBy>
  <cp:revision>57</cp:revision>
  <dcterms:created xsi:type="dcterms:W3CDTF">2020-12-01T10:39:12Z</dcterms:created>
  <dcterms:modified xsi:type="dcterms:W3CDTF">2020-12-05T07:56:44Z</dcterms:modified>
</cp:coreProperties>
</file>