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9" r:id="rId4"/>
    <p:sldId id="260" r:id="rId5"/>
    <p:sldId id="262" r:id="rId6"/>
    <p:sldId id="278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7" r:id="rId16"/>
    <p:sldId id="273" r:id="rId17"/>
    <p:sldId id="276" r:id="rId18"/>
    <p:sldId id="275" r:id="rId19"/>
    <p:sldId id="258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9A55D-AEE2-4F5F-BE0C-DD0F972C8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D9E959-7ECA-4EB5-9D0C-A3CABF0A3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CEB709-ABC2-4542-B563-CC611C7F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7E8407-2747-4A47-BC60-518F8BC6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10F9CD-2F2C-4375-9145-FCDFE663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95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0C714-B989-40C1-8707-64255B2D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0B0099A-5EFC-4F14-82C0-DA058051C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B39B94-BDDE-46F0-AB54-923CEBDE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515A3B-EAC0-4CC1-AD10-E433422D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FA4BB5-EA37-4A90-A730-4936AD27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41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CEDDA3E-85A6-4CE6-94AA-6BCF9175F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436176F-AF22-45D6-9328-1530D4BDE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BAD3B5-3744-4640-AFB6-C99C650A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7AEE87-7DC4-4E9B-90CC-B5257CC7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064CFE-748F-4809-A161-60390ABE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68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02349C-E4AA-4468-9847-3D113B0E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3E6486-D692-48B7-A3CC-0BD4477DA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372A26-6C73-4BEF-B44C-FF531A9D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751E84-05C8-4310-9DD2-03F8471D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55CF7-8433-40C2-9AFF-06564349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76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75CF8-E7A5-4D54-ABAA-3BA8556C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4F82CD-9709-48A2-BF17-39373FC56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2F7C56-F2B6-4D52-B65B-8CFA60F2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45D399-90D9-4ABA-914E-4EC7DF66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A0251E-5BB2-4584-AB5D-07FF46FE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55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6B7C3-8B3A-445A-9519-5352218E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437768-9702-4C83-B371-B91BE395E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67AECE-BF4A-4F72-A460-056E0D832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C56C50-F4B0-4944-B563-7C4E33A3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C3C2F5-931F-4720-9DD8-3A420310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6D6AD9-33B5-45E6-AC2B-711D8C5D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17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5F5ED1-6E5E-4F32-BEDB-A0B6894E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2615B9-4F38-4255-B5AA-6ECFA61B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7EE71A-4C5E-4A55-8EF7-4CC8EB785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48BE56-F811-4A0D-B282-C4C28CE79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2423B5A-F0FC-4517-B5E9-175EE33EF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4366A45-BE89-4355-8F06-99B5B873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65A6509-5A93-4A29-A852-4BE349DA9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6F2FC6-E432-4728-A7CF-FA8AFA32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73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2FBB6-9A2A-4D40-869C-66BEA416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DDC22B-5F31-46DC-A82B-A7663B23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4765E5-64FB-43E3-BF2A-4EAA5354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5C34A0-144B-49A5-A039-E4F5249C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22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B5D26A-3F95-4A91-88CE-D178847D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1D2447-573F-492B-93C3-9D6796A2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88EA3E-5F16-4083-803A-EA87B09B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17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4CA04-F97C-4D6D-A63C-7FDA64F5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9B1F1C-6106-4271-9510-169130CF5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66131A-A707-45E2-BF4E-470575BA2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5CEAE4-DE63-4A07-BD90-0785B761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5137DD-0188-4A44-AB12-D5161914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ABF86D-572C-4F83-9AB7-CE28B769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34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588D9-BCC9-445C-8B45-2E521FF5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75480E5-2D4C-465D-B7AC-17BB04D0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3E5274-6DF6-474B-A030-6AB9B267C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D8654E-7BD6-4EC4-A35D-672597504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362BBB-2997-4830-8B08-97987694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2CCA5F-38F7-4DF2-AA88-83111344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612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A38A649-26DE-4028-BCA4-2A2AB874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7F463D-235E-4853-B9A7-4032B076E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6A30A5-BAF9-4B49-8E07-66C0F5EF1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0414D-3B65-42DA-9FAE-D2CDFD311565}" type="datetimeFigureOut">
              <a:rPr lang="de-DE" smtClean="0"/>
              <a:t>17.05.2020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487F21-5FE9-48FF-86F7-F38196636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05F693-ED7F-430A-B517-AB96CDD11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22D4A-5DB4-493F-9F8A-2A4017409C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82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interoception&amp;tbm=isch&amp;ved=2ahUKEwiP19O-rbvpAhXTwYUKHfBNB_0Q2-cCegQIABAA&amp;oq=interoce&amp;gs_lcp=CgNpbWcQARgAMgIIADIECAAQHjIECAAQHjIECAAQHjIECAAQHjIECAAQHjIECAAQHjIECAAQHjIECAAQHjIECAAQHjoECCMQJzoHCCMQ6gIQJ1CaxgFY8PwBYK2GAmgCcAB4AoABlgGIAaAQkgEEMjQuMZgBAKABAaoBC2d3cy13aXotaW1nsAEK&amp;sclient=img&amp;ei=UmvBXo_mA9ODlwTwm53oDw&amp;bih=561&amp;biw=1280&amp;rlz=1C1CHBF_deDE820DE821#imgrc=8USVirGjlbVB2M" TargetMode="External"/><Relationship Id="rId3" Type="http://schemas.openxmlformats.org/officeDocument/2006/relationships/hyperlink" Target="https://tu-dresden.de/mn/psychologie/ifap/allgpsy/ressourcen/dateien/lehre/lehreveranstaltungen/goschke_lehre/ws_2013/vl_motivation/VL-Emotion-1.pdf?lang=de" TargetMode="External"/><Relationship Id="rId7" Type="http://schemas.openxmlformats.org/officeDocument/2006/relationships/hyperlink" Target="https://www.google.com/search?q=vernetzt&amp;tbm=isch&amp;ved=2ahUKEwjktZeDrrvpAhUH4RoKHURlCcUQ2-cCegQIABAA&amp;oq=vernetzt&amp;gs_lcp=CgNpbWcQAzICCAAyAggAMgIIADICCAAyAggAMgIIADICCAAyAggAMgIIADICCAA6BAgAEB46BwgjEOoCECc6BAgjECc6BAgAEENQ4KoDWKXGA2CuyANoAnAAeAOAAaUBiAGeD5IBBDEzLjeYAQCgAQGqAQtnd3Mtd2l6LWltZ7ABCg&amp;sclient=img&amp;ei=4WvBXqTBL4fCa8TKpagM&amp;bih=561&amp;biw=1280&amp;rlz=1C1CHBF_deDE820DE821#imgrc=i8IbTGVZI9_XCM" TargetMode="External"/><Relationship Id="rId12" Type="http://schemas.openxmlformats.org/officeDocument/2006/relationships/hyperlink" Target="https://www.google.com/search?q=ventral+striatum+nucleus+accumbens&amp;tbm=isch&amp;ved=2ahUKEwjA5e_1-brpAhXF04UKHcqoC4EQ2-cCegQIABAA&amp;oq=ventral+striatum+nucleus+accumbens&amp;gs_lcp=CgNpbWcQAzIECAAQEzoGCAAQBxAeUL_RDli-5w5g_uwOaAJwAHgAgAGBBogBzRaSAQ0wLjIuMS4wLjEuMi4xmAEAoAEBqgELZ3dzLXdpei1pbWc&amp;sclient=img&amp;ei=PzXBXoDKDcWnlwTK0a6ICA&amp;bih=610&amp;biw=1280&amp;rlz=1C1CHBF_deDE820DE821#imgrc=e3aKB-s5JKw_5M" TargetMode="External"/><Relationship Id="rId2" Type="http://schemas.openxmlformats.org/officeDocument/2006/relationships/hyperlink" Target="https://ebookcentral.proque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?q=schmerz+piktogramm&amp;tbm=isch&amp;ved=2ahUKEwie7_eQsbvpAhWP0YUKHTHvDYQQ2-cCegQIABAA&amp;oq=schmerz+pik&amp;gs_lcp=CgNpbWcQARgAMgIIADoECCMQJzoGCAAQBRAeOgYIABAIEB46BAgAEBg6BAgAEB46BggAEAoQGFDK9wFYpY8CYLGaAmgAcAB4AIABugGIAdEIkgEDMC45mAEAoAEBqgELZ3dzLXdpei1pbWc&amp;sclient=img&amp;ei=I2_BXt7ROI-jlwSx3regCA&amp;bih=561&amp;biw=1280&amp;rlz=1C1CHBF_deDE820DE821#imgrc=No1rujxWmA34bM" TargetMode="External"/><Relationship Id="rId11" Type="http://schemas.openxmlformats.org/officeDocument/2006/relationships/hyperlink" Target="https://www.heartmathdeutschland.de/herz-und-gehirn-in-einklang-bringen-fuer-geistige-fitness-und-mentale-staerke/" TargetMode="External"/><Relationship Id="rId5" Type="http://schemas.openxmlformats.org/officeDocument/2006/relationships/hyperlink" Target="https://www.google.com/search?q=vernetzt+gehirn&amp;tbm=isch&amp;ved=2ahUKEwjt3s33t7vpAhUDeRoKHSuZBmAQ2-cCegQIABAA&amp;oq=vernetzt+gehirn&amp;gs_lcp=CgNpbWcQAzIGCAAQCBAeOgIIADoECAAQQ1CwNljHPmDQQWgAcAB4AIABtQGIAfkFkgEDNC4zmAEAoAEBqgELZ3dzLXdpei1pbWc&amp;sclient=img&amp;ei=RXbBXq2oNIPyaauymoAG&amp;bih=561&amp;biw=1280&amp;rlz=1C1CHBF_deDE820DE821#imgrc=kt5XIPcbPmANhM" TargetMode="External"/><Relationship Id="rId10" Type="http://schemas.openxmlformats.org/officeDocument/2006/relationships/hyperlink" Target="https://www.google.com/search?q=emotionen+&amp;tbm=isch&amp;ved=2ahUKEwjq29zBqLvpAhVlgHMKHZ_QBk4Q2-cCegQIABAA&amp;oq=emotionen+&amp;gs_lcp=CgNpbWcQAzIECCMQJzICCAAyAggAMgIIADICCAAyAggAMgIIADICCAAyAggAMgIIADoGCAAQBRAeOgYIABAIEB46BAgAEBhQidQBWK3dAWDt3wFoAHAAeACAAZMBiAGxCpIBBDAuMTGYAQCgAQGqAQtnd3Mtd2l6LWltZw&amp;sclient=img&amp;ei=GmbBXurmE-WAzgOfoZvwBA&amp;bih=561&amp;biw=1280&amp;rlz=1C1CHBF_deDE820DE821#imgrc=n9oBiUYAbIS11M" TargetMode="External"/><Relationship Id="rId4" Type="http://schemas.openxmlformats.org/officeDocument/2006/relationships/hyperlink" Target="https://portal.hogrefe.com/dorsch/emotionen/" TargetMode="External"/><Relationship Id="rId9" Type="http://schemas.openxmlformats.org/officeDocument/2006/relationships/hyperlink" Target="https://www.google.com/search?q=amygdala&amp;rlz=1C1CHBF_deDE820DE821&amp;sxsrf=ALeKk03nDGo1dpGwH7DCTR7sOxP51JWu4Q:1589733237223&amp;source=lnms&amp;tbm=isch&amp;sa=X&amp;ved=2ahUKEwjspJHnqbvpAhVBzhoKHUg8BHEQ_AUoAnoECA4QBA&amp;biw=1280&amp;bih=561#imgrc=K2wQ4y8awKjVPM&amp;imgdii=ZR64YvwpHjw-a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47090E4-583E-4363-B739-D30003F0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550" y="3898701"/>
            <a:ext cx="5162549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de-DE" sz="1600" dirty="0">
                <a:ea typeface="Amiri" panose="00000500000000000000" pitchFamily="2" charset="-78"/>
                <a:cs typeface="Amiri" panose="00000500000000000000" pitchFamily="2" charset="-78"/>
              </a:rPr>
              <a:t>Seminar: Kognitive Neurowissenschaften </a:t>
            </a:r>
            <a:br>
              <a:rPr lang="de-DE" sz="1600" dirty="0"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de-DE" sz="1600" dirty="0">
                <a:ea typeface="Amiri" panose="00000500000000000000" pitchFamily="2" charset="-78"/>
                <a:cs typeface="Amiri" panose="00000500000000000000" pitchFamily="2" charset="-78"/>
              </a:rPr>
              <a:t>(Allgemeinpsychologische Grundlagen) SS 2020</a:t>
            </a:r>
          </a:p>
          <a:p>
            <a:pPr algn="l"/>
            <a:r>
              <a:rPr lang="de-DE" sz="1600" dirty="0">
                <a:ea typeface="Amiri" panose="00000500000000000000" pitchFamily="2" charset="-78"/>
                <a:cs typeface="Amiri" panose="00000500000000000000" pitchFamily="2" charset="-78"/>
              </a:rPr>
              <a:t>Dresden, 21.05.2020</a:t>
            </a:r>
            <a:br>
              <a:rPr lang="de-DE" sz="1600" dirty="0"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de-DE" sz="1600" dirty="0">
                <a:ea typeface="Amiri" panose="00000500000000000000" pitchFamily="2" charset="-78"/>
                <a:cs typeface="Amiri" panose="00000500000000000000" pitchFamily="2" charset="-78"/>
              </a:rPr>
              <a:t>Referentin: Maxi </a:t>
            </a:r>
            <a:r>
              <a:rPr lang="de-DE" sz="1600" dirty="0" err="1">
                <a:ea typeface="Amiri" panose="00000500000000000000" pitchFamily="2" charset="-78"/>
                <a:cs typeface="Amiri" panose="00000500000000000000" pitchFamily="2" charset="-78"/>
              </a:rPr>
              <a:t>Haage</a:t>
            </a:r>
            <a:endParaRPr lang="de-DE" sz="1600" dirty="0"/>
          </a:p>
        </p:txBody>
      </p:sp>
      <p:pic>
        <p:nvPicPr>
          <p:cNvPr id="5" name="Grafik 4" descr="Ein Bild, das Tier enthält.&#10;&#10;Automatisch generierte Beschreibung">
            <a:extLst>
              <a:ext uri="{FF2B5EF4-FFF2-40B4-BE49-F238E27FC236}">
                <a16:creationId xmlns:a16="http://schemas.microsoft.com/office/drawing/2014/main" id="{38487A99-5216-494E-AE91-575DC77D8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" r="2" b="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44AE11D-377A-49C2-81B4-EF274283D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6300" y="5634910"/>
            <a:ext cx="406400" cy="4064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29AC2A9-D90C-4237-B9C7-7EA6015AC405}"/>
              </a:ext>
            </a:extLst>
          </p:cNvPr>
          <p:cNvSpPr/>
          <p:nvPr/>
        </p:nvSpPr>
        <p:spPr>
          <a:xfrm>
            <a:off x="7265548" y="908765"/>
            <a:ext cx="49264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Neuronale Korrelate </a:t>
            </a:r>
            <a:br>
              <a:rPr lang="de-DE" sz="54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de-DE" sz="54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von Emotion</a:t>
            </a:r>
          </a:p>
        </p:txBody>
      </p:sp>
    </p:spTree>
    <p:extLst>
      <p:ext uri="{BB962C8B-B14F-4D97-AF65-F5344CB8AC3E}">
        <p14:creationId xmlns:p14="http://schemas.microsoft.com/office/powerpoint/2010/main" val="363934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ED2051-6FD8-4593-8A48-3AD06148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019175"/>
            <a:ext cx="11001375" cy="59817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2900" dirty="0"/>
              <a:t>Lage: Teil des Präfrontalkortex, direkt über Augenhöhle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2900" dirty="0"/>
              <a:t>Funktion: Kontextualisierte Emotionen und Bewertung des Wertes eines Stimulus in aktueller Situation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2900" dirty="0"/>
              <a:t>Evidenz: </a:t>
            </a:r>
          </a:p>
          <a:p>
            <a:pPr>
              <a:lnSpc>
                <a:spcPct val="120000"/>
              </a:lnSpc>
            </a:pPr>
            <a:r>
              <a:rPr lang="de-DE" sz="2900" dirty="0"/>
              <a:t>fMRI Studie: </a:t>
            </a:r>
            <a:r>
              <a:rPr lang="de-DE" sz="2900" dirty="0" err="1"/>
              <a:t>VP‘s</a:t>
            </a:r>
            <a:r>
              <a:rPr lang="de-DE" sz="2900" dirty="0"/>
              <a:t> sollen Schokolade essen</a:t>
            </a:r>
            <a:br>
              <a:rPr lang="de-DE" sz="2900" dirty="0"/>
            </a:br>
            <a:r>
              <a:rPr lang="de-DE" sz="2900" dirty="0"/>
              <a:t>Zu Beginn: Schokolade hoher Wert , Motivation zum Essen groß</a:t>
            </a:r>
            <a:br>
              <a:rPr lang="de-DE" sz="2900" dirty="0"/>
            </a:br>
            <a:r>
              <a:rPr lang="de-DE" sz="2900" dirty="0">
                <a:sym typeface="Wingdings" panose="05000000000000000000" pitchFamily="2" charset="2"/>
              </a:rPr>
              <a:t></a:t>
            </a:r>
            <a:r>
              <a:rPr lang="de-DE" sz="2900" dirty="0"/>
              <a:t>je mehr Schokolade VPs essen, desto gesättigter werden VPs</a:t>
            </a:r>
            <a:br>
              <a:rPr lang="de-DE" sz="2900" dirty="0"/>
            </a:br>
            <a:r>
              <a:rPr lang="de-DE" sz="2900" dirty="0">
                <a:sym typeface="Wingdings" panose="05000000000000000000" pitchFamily="2" charset="2"/>
              </a:rPr>
              <a:t> Schokolade &amp; Motivation zum Essen nimmt ab</a:t>
            </a:r>
          </a:p>
          <a:p>
            <a:pPr marL="0" indent="0">
              <a:lnSpc>
                <a:spcPct val="120000"/>
              </a:lnSpc>
              <a:buNone/>
            </a:pPr>
            <a:endParaRPr lang="de-DE" sz="2900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de-DE" sz="2900" dirty="0">
                <a:sym typeface="Wingdings" panose="05000000000000000000" pitchFamily="2" charset="2"/>
              </a:rPr>
              <a:t>Experiment: Präsentation von Lächeln erwartet, aber stattdessen wütendes Gesicht </a:t>
            </a:r>
            <a:br>
              <a:rPr lang="de-DE" sz="2900" dirty="0">
                <a:sym typeface="Wingdings" panose="05000000000000000000" pitchFamily="2" charset="2"/>
              </a:rPr>
            </a:br>
            <a:r>
              <a:rPr lang="de-DE" sz="2900" dirty="0">
                <a:sym typeface="Wingdings" panose="05000000000000000000" pitchFamily="2" charset="2"/>
              </a:rPr>
              <a:t> Aktivierung (lateral)</a:t>
            </a:r>
            <a:br>
              <a:rPr lang="de-DE" sz="2900" dirty="0">
                <a:sym typeface="Wingdings" panose="05000000000000000000" pitchFamily="2" charset="2"/>
              </a:rPr>
            </a:br>
            <a:r>
              <a:rPr lang="de-DE" sz="2900" dirty="0">
                <a:sym typeface="Wingdings" panose="05000000000000000000" pitchFamily="2" charset="2"/>
              </a:rPr>
              <a:t>OFK ermöglicht flexible Verhaltensveränderungen auf Stimuli die zunächst belohnend, aber dann nicht mehr</a:t>
            </a:r>
            <a:br>
              <a:rPr lang="de-DE" sz="2900" dirty="0">
                <a:sym typeface="Wingdings" panose="05000000000000000000" pitchFamily="2" charset="2"/>
              </a:rPr>
            </a:br>
            <a:r>
              <a:rPr lang="de-DE" sz="2900" dirty="0">
                <a:sym typeface="Wingdings" panose="05000000000000000000" pitchFamily="2" charset="2"/>
              </a:rPr>
              <a:t>bedeutend für </a:t>
            </a:r>
            <a:r>
              <a:rPr lang="de-DE" sz="2900" dirty="0" err="1">
                <a:sym typeface="Wingdings" panose="05000000000000000000" pitchFamily="2" charset="2"/>
              </a:rPr>
              <a:t>Reversal</a:t>
            </a:r>
            <a:r>
              <a:rPr lang="de-DE" sz="2900" dirty="0">
                <a:sym typeface="Wingdings" panose="05000000000000000000" pitchFamily="2" charset="2"/>
              </a:rPr>
              <a:t>-Learning und Extinktion (Konditionierung)</a:t>
            </a:r>
            <a:br>
              <a:rPr lang="de-DE" sz="2900" dirty="0">
                <a:sym typeface="Wingdings" panose="05000000000000000000" pitchFamily="2" charset="2"/>
              </a:rPr>
            </a:br>
            <a:r>
              <a:rPr lang="de-DE" sz="2900" dirty="0">
                <a:sym typeface="Wingdings" panose="05000000000000000000" pitchFamily="2" charset="2"/>
              </a:rPr>
              <a:t>Läsion: sozial unangemessenes Verhalten</a:t>
            </a:r>
          </a:p>
          <a:p>
            <a:pPr>
              <a:lnSpc>
                <a:spcPct val="120000"/>
              </a:lnSpc>
            </a:pPr>
            <a:r>
              <a:rPr lang="de-DE" sz="2900" dirty="0">
                <a:sym typeface="Wingdings" panose="05000000000000000000" pitchFamily="2" charset="2"/>
              </a:rPr>
              <a:t>Experiment: Bewertung der Attraktivität eines Produktes in subjektiven Ratings </a:t>
            </a:r>
            <a:br>
              <a:rPr lang="de-DE" sz="2900" dirty="0">
                <a:sym typeface="Wingdings" panose="05000000000000000000" pitchFamily="2" charset="2"/>
              </a:rPr>
            </a:br>
            <a:r>
              <a:rPr lang="de-DE" sz="2900" dirty="0">
                <a:sym typeface="Wingdings" panose="05000000000000000000" pitchFamily="2" charset="2"/>
              </a:rPr>
              <a:t> Aktivierung (medial)</a:t>
            </a:r>
            <a:br>
              <a:rPr lang="de-DE" sz="2900" dirty="0">
                <a:sym typeface="Wingdings" panose="05000000000000000000" pitchFamily="2" charset="2"/>
              </a:rPr>
            </a:br>
            <a:r>
              <a:rPr lang="de-DE" sz="2900" dirty="0">
                <a:sym typeface="Wingdings" panose="05000000000000000000" pitchFamily="2" charset="2"/>
              </a:rPr>
              <a:t>Wichtig:  auch Annahmen der VP über das Produkt bedeutend (keine klare Abgrenzung Kognition/Emotion)</a:t>
            </a:r>
            <a:endParaRPr lang="de-DE" sz="2900" dirty="0"/>
          </a:p>
          <a:p>
            <a:endParaRPr lang="de-DE" sz="2000" dirty="0"/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ECA13F05-3BD1-4709-ACCB-A250EDF93754}"/>
              </a:ext>
            </a:extLst>
          </p:cNvPr>
          <p:cNvSpPr/>
          <p:nvPr/>
        </p:nvSpPr>
        <p:spPr>
          <a:xfrm>
            <a:off x="6810375" y="2176700"/>
            <a:ext cx="238126" cy="12523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74B733-5CDD-4337-AE02-0E06A16B368E}"/>
              </a:ext>
            </a:extLst>
          </p:cNvPr>
          <p:cNvSpPr txBox="1"/>
          <p:nvPr/>
        </p:nvSpPr>
        <p:spPr>
          <a:xfrm>
            <a:off x="7248526" y="2006124"/>
            <a:ext cx="52387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=Verhaltensänderung  </a:t>
            </a:r>
            <a:br>
              <a:rPr lang="de-DE" dirty="0"/>
            </a:br>
            <a:r>
              <a:rPr lang="de-DE" dirty="0"/>
              <a:t>= Veränderung der Aktivierung im OFK:</a:t>
            </a:r>
            <a:br>
              <a:rPr lang="de-DE" dirty="0"/>
            </a:br>
            <a:r>
              <a:rPr lang="de-DE" dirty="0"/>
              <a:t>   Shift von medialen Regionen („</a:t>
            </a:r>
            <a:r>
              <a:rPr lang="de-DE" dirty="0" err="1"/>
              <a:t>wanting</a:t>
            </a:r>
            <a:r>
              <a:rPr lang="de-DE" dirty="0"/>
              <a:t>“) </a:t>
            </a:r>
            <a:br>
              <a:rPr lang="de-DE" dirty="0"/>
            </a:br>
            <a:r>
              <a:rPr lang="de-DE" dirty="0"/>
              <a:t>   zu lateralen Regionen („not-</a:t>
            </a:r>
            <a:r>
              <a:rPr lang="de-DE" dirty="0" err="1"/>
              <a:t>wanting</a:t>
            </a:r>
            <a:r>
              <a:rPr lang="de-DE" dirty="0"/>
              <a:t>“)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medial= Belohnung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lateral= Bestrafung</a:t>
            </a:r>
          </a:p>
          <a:p>
            <a:endParaRPr lang="de-DE" dirty="0"/>
          </a:p>
        </p:txBody>
      </p:sp>
      <p:pic>
        <p:nvPicPr>
          <p:cNvPr id="17" name="Grafik 16" descr="Daumen hoch-Zeichen">
            <a:extLst>
              <a:ext uri="{FF2B5EF4-FFF2-40B4-BE49-F238E27FC236}">
                <a16:creationId xmlns:a16="http://schemas.microsoft.com/office/drawing/2014/main" id="{0C457457-1153-4B92-B6A7-2B676DE0C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5000" y="301784"/>
            <a:ext cx="914400" cy="914400"/>
          </a:xfrm>
          <a:prstGeom prst="rect">
            <a:avLst/>
          </a:prstGeom>
        </p:spPr>
      </p:pic>
      <p:pic>
        <p:nvPicPr>
          <p:cNvPr id="19" name="Grafik 18" descr="Daumen runter">
            <a:extLst>
              <a:ext uri="{FF2B5EF4-FFF2-40B4-BE49-F238E27FC236}">
                <a16:creationId xmlns:a16="http://schemas.microsoft.com/office/drawing/2014/main" id="{DC3ED5EA-2F30-47E6-8B5C-1EA716180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10837" y="374333"/>
            <a:ext cx="914400" cy="91440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6C450D80-4DA1-466B-90FB-D454780B8425}"/>
              </a:ext>
            </a:extLst>
          </p:cNvPr>
          <p:cNvSpPr/>
          <p:nvPr/>
        </p:nvSpPr>
        <p:spPr>
          <a:xfrm>
            <a:off x="352425" y="159564"/>
            <a:ext cx="47969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Orbifrontaler</a:t>
            </a:r>
            <a:r>
              <a:rPr lang="de-DE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Kortex</a:t>
            </a:r>
          </a:p>
        </p:txBody>
      </p:sp>
      <p:pic>
        <p:nvPicPr>
          <p:cNvPr id="2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0A09F84-61A7-40CD-AEFC-A3567ACB5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6319" y="5838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44EEC9-8FEB-4C56-AE81-368EDAD32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381918"/>
            <a:ext cx="10515600" cy="55048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Lage: Teil des limbischen Systems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Funktion: 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Autonome Antwort, Schmerz, </a:t>
            </a:r>
            <a:r>
              <a:rPr lang="de-DE" sz="1800" dirty="0">
                <a:sym typeface="Wingdings" panose="05000000000000000000" pitchFamily="2" charset="2"/>
              </a:rPr>
              <a:t>Bewertung des Wertes einer Handlung (+/-)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Abgrenzung </a:t>
            </a:r>
            <a:r>
              <a:rPr lang="de-DE" sz="1800" dirty="0" err="1">
                <a:sym typeface="Wingdings" panose="05000000000000000000" pitchFamily="2" charset="2"/>
              </a:rPr>
              <a:t>orbifrontaler</a:t>
            </a:r>
            <a:r>
              <a:rPr lang="de-DE" sz="1800" dirty="0">
                <a:sym typeface="Wingdings" panose="05000000000000000000" pitchFamily="2" charset="2"/>
              </a:rPr>
              <a:t> Kortex: Bewertung Stimulus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Fehlerdetektion, Monitoring von Antwort-Konflikten (</a:t>
            </a:r>
            <a:r>
              <a:rPr lang="de-DE" sz="1800" dirty="0" err="1"/>
              <a:t>Stroop</a:t>
            </a:r>
            <a:r>
              <a:rPr lang="de-DE" sz="1800" dirty="0"/>
              <a:t>)</a:t>
            </a:r>
            <a:endParaRPr lang="de-DE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dirty="0">
                <a:sym typeface="Wingdings" panose="05000000000000000000" pitchFamily="2" charset="2"/>
              </a:rPr>
              <a:t>Evidenz: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Läsion (Affen): Beeinträchtigung Handlungsantworten anzupassen 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greifen nach Futter, auch wenn dominantes paarungswilliger Affe in Sicht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Kontroll-Affen: Aufmerksamkeit auf diesen sozialen Stimulus 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Verarbeitung von Körpersignalen, die Emotionen charakterisieren (wie Insula)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 Abgrenzung zu Insula:  Insula= Wahrnehmung Input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ACC= Output von Körperreaktionen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Läsionen: Veränderung der Hautleitfähigkeit, Blutdruck, Herzrate</a:t>
            </a:r>
          </a:p>
          <a:p>
            <a:pPr marL="0" indent="0">
              <a:buNone/>
            </a:pPr>
            <a:endParaRPr lang="de-DE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000" dirty="0">
              <a:sym typeface="Wingdings" panose="05000000000000000000" pitchFamily="2" charset="2"/>
            </a:endParaRP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C8AECDE-B508-408A-81E7-72656BA9C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r="25974"/>
          <a:stretch/>
        </p:blipFill>
        <p:spPr>
          <a:xfrm>
            <a:off x="10480040" y="3281315"/>
            <a:ext cx="1404620" cy="3016296"/>
          </a:xfrm>
          <a:prstGeom prst="rect">
            <a:avLst/>
          </a:prstGeom>
        </p:spPr>
      </p:pic>
      <p:pic>
        <p:nvPicPr>
          <p:cNvPr id="7" name="Grafik 6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2A221750-A2C0-4E5B-9A83-E627804BF1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17526" r="6933" b="4705"/>
          <a:stretch/>
        </p:blipFill>
        <p:spPr>
          <a:xfrm>
            <a:off x="8757920" y="274478"/>
            <a:ext cx="3398520" cy="221488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1F37B94-5E62-4D75-9677-8BEFECFDE463}"/>
              </a:ext>
            </a:extLst>
          </p:cNvPr>
          <p:cNvSpPr/>
          <p:nvPr/>
        </p:nvSpPr>
        <p:spPr>
          <a:xfrm>
            <a:off x="415952" y="283414"/>
            <a:ext cx="79858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Anteriorer </a:t>
            </a:r>
            <a:r>
              <a:rPr lang="de-DE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cingulärer</a:t>
            </a:r>
            <a:r>
              <a:rPr lang="de-DE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Kortex (ACC)</a:t>
            </a: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F554C0C-17BD-4E19-B275-D637DF0C1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4075" y="5692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22CFC-FF82-4A38-8811-44CB9498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6" y="274638"/>
            <a:ext cx="10515600" cy="1082675"/>
          </a:xfrm>
        </p:spPr>
        <p:txBody>
          <a:bodyPr>
            <a:normAutofit fontScale="90000"/>
          </a:bodyPr>
          <a:lstStyle/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Anteriorer </a:t>
            </a:r>
            <a:r>
              <a:rPr lang="de-D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cingulärer</a:t>
            </a:r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Kortex (ACC)</a:t>
            </a:r>
            <a:br>
              <a:rPr lang="de-DE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de-DE" sz="36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D3E73B5-0D70-4741-8D36-FA60289AD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004" t="19452" r="40150" b="7931"/>
          <a:stretch/>
        </p:blipFill>
        <p:spPr>
          <a:xfrm>
            <a:off x="7048499" y="1357313"/>
            <a:ext cx="4791075" cy="479107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584AD67-503A-4418-9991-76D408012C83}"/>
              </a:ext>
            </a:extLst>
          </p:cNvPr>
          <p:cNvSpPr/>
          <p:nvPr/>
        </p:nvSpPr>
        <p:spPr>
          <a:xfrm>
            <a:off x="428625" y="1271588"/>
            <a:ext cx="6096000" cy="50372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Reguliert Gefühl von Schmerz: </a:t>
            </a:r>
            <a:b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Input von Thalamus, Output zum PAG</a:t>
            </a:r>
          </a:p>
          <a:p>
            <a:pPr marL="285750" lvl="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fMRI: Aktivierung bei schmerzhaften Stimuli </a:t>
            </a:r>
            <a:b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+ wenn man Schmerz bei anderen sieht (Empathie?)</a:t>
            </a:r>
          </a:p>
          <a:p>
            <a:pPr lvl="0">
              <a:spcBef>
                <a:spcPts val="1000"/>
              </a:spcBef>
            </a:pPr>
            <a:endParaRPr lang="de-DE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85750" lvl="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Schmerz auch im sozialen Kontext: bei sozialem Ausschluss oder Trennung von geliebtem Mensch</a:t>
            </a:r>
          </a:p>
          <a:p>
            <a:pPr marL="285750" lvl="0" indent="-2857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fMRI Studie, Eisenberger (2003): </a:t>
            </a:r>
            <a:b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Cyberball game: 3 Spieler,</a:t>
            </a:r>
            <a:b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einer davon wird ausgeschlossen (+ </a:t>
            </a:r>
            <a:r>
              <a:rPr lang="de-DE" dirty="0" err="1">
                <a:solidFill>
                  <a:prstClr val="black"/>
                </a:solidFill>
                <a:sym typeface="Wingdings" panose="05000000000000000000" pitchFamily="2" charset="2"/>
              </a:rPr>
              <a:t>gescanned</a:t>
            </a: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 )</a:t>
            </a:r>
            <a:b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</a:br>
            <a:b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 Aktivität ACC korreliert mit selbstberichteten Stress während des sozialen </a:t>
            </a:r>
            <a:r>
              <a:rPr lang="de-DE" dirty="0" err="1">
                <a:solidFill>
                  <a:prstClr val="black"/>
                </a:solidFill>
                <a:sym typeface="Wingdings" panose="05000000000000000000" pitchFamily="2" charset="2"/>
              </a:rPr>
              <a:t>Auschluss</a:t>
            </a:r>
            <a:b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andere Bedingung: </a:t>
            </a:r>
            <a:b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Erklärung „technische Schwierigkeiten“</a:t>
            </a:r>
            <a:b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= VLPFC kontrolliert Stress empfinden</a:t>
            </a: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BA01350-CE7D-4CA1-9715-EA0A79AAD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7250" y="6148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3C5AF9-639B-4D5C-84EA-12E46EEA4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8" y="1046162"/>
            <a:ext cx="10820400" cy="56038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Lage: Teil der Basalganglien, enthält Nucleus Accumbens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Funktion:  dorsal= eher sensomotorische Prozesse </a:t>
            </a:r>
            <a:br>
              <a:rPr lang="de-DE" sz="2000" dirty="0"/>
            </a:br>
            <a:r>
              <a:rPr lang="de-DE" sz="2000" dirty="0"/>
              <a:t>                   ventral=  überwiegend Emotionen  </a:t>
            </a:r>
            <a:endParaRPr lang="de-DE" sz="2000" dirty="0"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</a:pPr>
            <a:r>
              <a:rPr lang="de-DE" sz="2000" dirty="0">
                <a:sym typeface="Wingdings" panose="05000000000000000000" pitchFamily="2" charset="2"/>
              </a:rPr>
              <a:t>Verbindet Strukturen des limbischen Kreis + moduliert deren Aktivität 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 erhöht/senkt Wahrscheinlichkeit für bestimmtes Verhalten</a:t>
            </a:r>
          </a:p>
          <a:p>
            <a:pPr>
              <a:lnSpc>
                <a:spcPct val="110000"/>
              </a:lnSpc>
            </a:pPr>
            <a:r>
              <a:rPr lang="de-DE" sz="2000" b="1" dirty="0">
                <a:sym typeface="Wingdings" panose="05000000000000000000" pitchFamily="2" charset="2"/>
              </a:rPr>
              <a:t>Nucleus Accumbens</a:t>
            </a:r>
            <a:r>
              <a:rPr lang="de-DE" sz="2000" dirty="0">
                <a:sym typeface="Wingdings" panose="05000000000000000000" pitchFamily="2" charset="2"/>
              </a:rPr>
              <a:t>: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Input von dopaminergen Neurone aus dem Mittelhirn  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Aktivierung auch durch belohnende Stimuli 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 err="1">
                <a:sym typeface="Wingdings" panose="05000000000000000000" pitchFamily="2" charset="2"/>
              </a:rPr>
              <a:t>Bsp</a:t>
            </a:r>
            <a:r>
              <a:rPr lang="de-DE" sz="2000" dirty="0">
                <a:sym typeface="Wingdings" panose="05000000000000000000" pitchFamily="2" charset="2"/>
              </a:rPr>
              <a:t>: Sex; konditionierte Stimuli die Futter ankündigen; Drogen wie Amphetamine &amp; Kokain)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sym typeface="Wingdings" panose="05000000000000000000" pitchFamily="2" charset="2"/>
              </a:rPr>
              <a:t>Evidenz:</a:t>
            </a:r>
          </a:p>
          <a:p>
            <a:pPr>
              <a:lnSpc>
                <a:spcPct val="110000"/>
              </a:lnSpc>
            </a:pPr>
            <a:r>
              <a:rPr lang="de-DE" sz="2000" dirty="0">
                <a:sym typeface="Wingdings" panose="05000000000000000000" pitchFamily="2" charset="2"/>
              </a:rPr>
              <a:t>fMRI Studie:  je größerer monetäre Gewinne in Computerspiel, desto mehr Aktivierung 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+ soziale Stimuli bedeutend: gleiches Spiel gegen anderen Mensch =noch stärkere Aktivierung</a:t>
            </a:r>
          </a:p>
          <a:p>
            <a:pPr>
              <a:lnSpc>
                <a:spcPct val="110000"/>
              </a:lnSpc>
            </a:pPr>
            <a:r>
              <a:rPr lang="de-DE" sz="2000" dirty="0"/>
              <a:t>fMRI Studie: Aktivität größer wenn Belohnung größer als erwartet vs. wenn Belohnung per se größer</a:t>
            </a:r>
            <a:br>
              <a:rPr lang="de-DE" sz="2000" dirty="0"/>
            </a:b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/>
              <a:t>Aktuelle Annahme: </a:t>
            </a:r>
            <a:br>
              <a:rPr lang="de-DE" sz="2000" dirty="0"/>
            </a:br>
            <a:r>
              <a:rPr lang="de-DE" sz="2000" dirty="0"/>
              <a:t>     nicht Belohnung selbst entscheidend; sondern Unterschied erwarteter &amp; tatsächlicher Belohnung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E3ECF1-0DB3-4523-823C-D0E84559B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60" t="28696" r="57461" b="15943"/>
          <a:stretch/>
        </p:blipFill>
        <p:spPr>
          <a:xfrm>
            <a:off x="8372475" y="407988"/>
            <a:ext cx="3543300" cy="277347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94F59FB-D82E-4311-95C2-D16FD35C642B}"/>
              </a:ext>
            </a:extLst>
          </p:cNvPr>
          <p:cNvSpPr/>
          <p:nvPr/>
        </p:nvSpPr>
        <p:spPr>
          <a:xfrm>
            <a:off x="818825" y="207963"/>
            <a:ext cx="40392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Ventrales Striatum</a:t>
            </a: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5410D8B-799F-41FF-B349-8D4217592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87" y="5811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A4DCCD-8E62-4482-B4CC-5987EC6D2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502" y="1650999"/>
            <a:ext cx="11277600" cy="62261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 e</a:t>
            </a:r>
            <a:r>
              <a:rPr lang="de-DE" sz="1900" dirty="0"/>
              <a:t>s gibt kritische Regionen, die in emotionale Prozesse involviert sind</a:t>
            </a:r>
            <a:br>
              <a:rPr lang="de-DE" sz="1900" dirty="0"/>
            </a:br>
            <a:r>
              <a:rPr lang="de-DE" sz="1900" dirty="0"/>
              <a:t>= haben Schlüsselrolle für Bewertung sozialer Stimuli (bei Mensch + sozialen Tieren):</a:t>
            </a:r>
          </a:p>
          <a:p>
            <a:pPr>
              <a:lnSpc>
                <a:spcPct val="110000"/>
              </a:lnSpc>
            </a:pPr>
            <a:r>
              <a:rPr lang="de-DE" sz="1900" dirty="0">
                <a:sym typeface="Wingdings" panose="05000000000000000000" pitchFamily="2" charset="2"/>
              </a:rPr>
              <a:t>Amygdala evaluiert nicht nur ob Ton zu Schock führt, </a:t>
            </a:r>
            <a:br>
              <a:rPr lang="de-DE" sz="1900" dirty="0">
                <a:sym typeface="Wingdings" panose="05000000000000000000" pitchFamily="2" charset="2"/>
              </a:rPr>
            </a:br>
            <a:r>
              <a:rPr lang="de-DE" sz="1900" dirty="0">
                <a:sym typeface="Wingdings" panose="05000000000000000000" pitchFamily="2" charset="2"/>
              </a:rPr>
              <a:t>sondern auch ob andere Person ängstlich ist</a:t>
            </a:r>
          </a:p>
          <a:p>
            <a:pPr>
              <a:lnSpc>
                <a:spcPct val="110000"/>
              </a:lnSpc>
            </a:pPr>
            <a:r>
              <a:rPr lang="de-DE" sz="1900" dirty="0">
                <a:sym typeface="Wingdings" panose="05000000000000000000" pitchFamily="2" charset="2"/>
              </a:rPr>
              <a:t>ACC wird nicht nur bei physischen Schmerz aktiv,</a:t>
            </a:r>
            <a:br>
              <a:rPr lang="de-DE" sz="1900" dirty="0">
                <a:sym typeface="Wingdings" panose="05000000000000000000" pitchFamily="2" charset="2"/>
              </a:rPr>
            </a:br>
            <a:r>
              <a:rPr lang="de-DE" sz="1900" dirty="0">
                <a:sym typeface="Wingdings" panose="05000000000000000000" pitchFamily="2" charset="2"/>
              </a:rPr>
              <a:t>sondern auch bei sozialem </a:t>
            </a:r>
          </a:p>
          <a:p>
            <a:pPr>
              <a:lnSpc>
                <a:spcPct val="110000"/>
              </a:lnSpc>
            </a:pPr>
            <a:r>
              <a:rPr lang="de-DE" sz="1900" dirty="0" err="1">
                <a:sym typeface="Wingdings" panose="05000000000000000000" pitchFamily="2" charset="2"/>
              </a:rPr>
              <a:t>Ncl</a:t>
            </a:r>
            <a:r>
              <a:rPr lang="de-DE" sz="1900" dirty="0">
                <a:sym typeface="Wingdings" panose="05000000000000000000" pitchFamily="2" charset="2"/>
              </a:rPr>
              <a:t>. Accumbens reagiert nicht nur auf einfache Belohnungen (Sex, Futter), </a:t>
            </a:r>
            <a:br>
              <a:rPr lang="de-DE" sz="1900" dirty="0">
                <a:sym typeface="Wingdings" panose="05000000000000000000" pitchFamily="2" charset="2"/>
              </a:rPr>
            </a:br>
            <a:r>
              <a:rPr lang="de-DE" sz="1900" dirty="0">
                <a:sym typeface="Wingdings" panose="05000000000000000000" pitchFamily="2" charset="2"/>
              </a:rPr>
              <a:t>sondern auch auf Interaktion mit anderen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1900" dirty="0">
                <a:sym typeface="Wingdings" panose="05000000000000000000" pitchFamily="2" charset="2"/>
              </a:rPr>
              <a:t>Emotion+ Kognition nicht getrennt voneinander zu betrachten (wie in früheren Theorien angenommen)</a:t>
            </a:r>
            <a:br>
              <a:rPr lang="de-DE" sz="1900" dirty="0">
                <a:sym typeface="Wingdings" panose="05000000000000000000" pitchFamily="2" charset="2"/>
              </a:rPr>
            </a:br>
            <a:r>
              <a:rPr lang="de-DE" sz="1900" dirty="0">
                <a:sym typeface="Wingdings" panose="05000000000000000000" pitchFamily="2" charset="2"/>
              </a:rPr>
              <a:t> bedingen sich gegenseitig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31AB56-EF4F-4DCE-BFAF-81E4A2B9A82C}"/>
              </a:ext>
            </a:extLst>
          </p:cNvPr>
          <p:cNvSpPr/>
          <p:nvPr/>
        </p:nvSpPr>
        <p:spPr>
          <a:xfrm>
            <a:off x="845502" y="452735"/>
            <a:ext cx="41954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Schlussfolgerungen</a:t>
            </a: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6F4D9E2-CA35-44DB-8F66-0B637DA16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9100" y="5549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989839-F8E4-4A2F-8CA8-50F4D3110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08" y="1937854"/>
            <a:ext cx="7686675" cy="4351338"/>
          </a:xfrm>
        </p:spPr>
        <p:txBody>
          <a:bodyPr/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Unterschiedliche Region des emotionalen Hirns</a:t>
            </a:r>
            <a:br>
              <a:rPr lang="de-DE" sz="2000" dirty="0"/>
            </a:br>
            <a:r>
              <a:rPr lang="de-DE" sz="2000" dirty="0"/>
              <a:t>= unterschiedliche Funktionen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ABER</a:t>
            </a:r>
            <a:r>
              <a:rPr lang="de-DE" sz="2000" b="1" dirty="0"/>
              <a:t>: keine</a:t>
            </a:r>
            <a:r>
              <a:rPr lang="de-DE" sz="2000" dirty="0"/>
              <a:t> einfache 1 zu 1 Karte für</a:t>
            </a:r>
            <a:br>
              <a:rPr lang="de-DE" sz="2000" dirty="0"/>
            </a:br>
            <a:r>
              <a:rPr lang="de-DE" sz="2000" dirty="0"/>
              <a:t>Gehirnstruktur und  Emotionskategorien,</a:t>
            </a:r>
            <a:br>
              <a:rPr lang="de-DE" sz="2000" dirty="0"/>
            </a:br>
            <a:r>
              <a:rPr lang="de-DE" sz="2000" dirty="0"/>
              <a:t>wie von starken Basisemotionstheorien postuliert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Als „Basisemotionen“ können Gehirn-Kreise verstanden werden</a:t>
            </a:r>
            <a:br>
              <a:rPr lang="de-DE" sz="2000" dirty="0"/>
            </a:br>
            <a:r>
              <a:rPr lang="de-DE" sz="2000" dirty="0"/>
              <a:t>die spezialisierte Subregionen vernetzen</a:t>
            </a:r>
          </a:p>
          <a:p>
            <a:pPr marL="0" indent="0">
              <a:lnSpc>
                <a:spcPct val="110000"/>
              </a:lnSpc>
              <a:buNone/>
            </a:pPr>
            <a:endParaRPr lang="de-DE" sz="20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 am besten abgesichert sind Angst und Ekel</a:t>
            </a:r>
          </a:p>
          <a:p>
            <a:endParaRPr lang="de-DE" dirty="0"/>
          </a:p>
        </p:txBody>
      </p:sp>
      <p:pic>
        <p:nvPicPr>
          <p:cNvPr id="5" name="Grafik 4" descr="Ein Bild, das Spiel, Basketball, schwarz, Vogel enthält.&#10;&#10;Automatisch generierte Beschreibung">
            <a:extLst>
              <a:ext uri="{FF2B5EF4-FFF2-40B4-BE49-F238E27FC236}">
                <a16:creationId xmlns:a16="http://schemas.microsoft.com/office/drawing/2014/main" id="{4FA4950D-7281-45C6-B39F-B6CA231A0B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 r="15942"/>
          <a:stretch/>
        </p:blipFill>
        <p:spPr>
          <a:xfrm>
            <a:off x="8001000" y="2355298"/>
            <a:ext cx="3554896" cy="307823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B107F8A-D795-4EE2-A6B1-050D5E598B1C}"/>
              </a:ext>
            </a:extLst>
          </p:cNvPr>
          <p:cNvSpPr/>
          <p:nvPr/>
        </p:nvSpPr>
        <p:spPr>
          <a:xfrm>
            <a:off x="630001" y="568808"/>
            <a:ext cx="78707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Gibt es Basisemotionen und </a:t>
            </a:r>
            <a:br>
              <a:rPr lang="de-DE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de-DE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entsprechende distinkte neuronale Substrate?</a:t>
            </a: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8E64AAB-878E-42F5-9A6A-E1F14405C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900" y="58827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2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4AD32C-D534-47A7-A424-AA707596A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37" y="1270000"/>
            <a:ext cx="10677525" cy="5807075"/>
          </a:xfrm>
        </p:spPr>
        <p:txBody>
          <a:bodyPr>
            <a:normAutofit fontScale="32500" lnSpcReduction="20000"/>
          </a:bodyPr>
          <a:lstStyle/>
          <a:p>
            <a:pPr lv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5500" dirty="0"/>
              <a:t>unterschiedliche Bedeutungen des Wortes Emotion:</a:t>
            </a:r>
            <a:br>
              <a:rPr lang="de-DE" sz="5500" dirty="0"/>
            </a:br>
            <a:endParaRPr lang="de-DE" sz="5500" dirty="0"/>
          </a:p>
          <a:p>
            <a:pPr marL="0" lvl="0" indent="0">
              <a:lnSpc>
                <a:spcPct val="120000"/>
              </a:lnSpc>
              <a:buNone/>
            </a:pPr>
            <a:r>
              <a:rPr lang="de-DE" sz="5500" dirty="0"/>
              <a:t>- funktioneller Zustand</a:t>
            </a:r>
            <a:br>
              <a:rPr lang="de-DE" sz="5500" dirty="0"/>
            </a:br>
            <a:r>
              <a:rPr lang="de-DE" sz="5500" dirty="0"/>
              <a:t>- „Feeling“ </a:t>
            </a:r>
            <a:br>
              <a:rPr lang="de-DE" sz="5500" dirty="0"/>
            </a:br>
            <a:r>
              <a:rPr lang="de-DE" sz="5500" dirty="0"/>
              <a:t>- „Attribution“</a:t>
            </a:r>
            <a:br>
              <a:rPr lang="de-DE" sz="5500" dirty="0"/>
            </a:br>
            <a:r>
              <a:rPr lang="de-DE" sz="5500" dirty="0"/>
              <a:t>- „</a:t>
            </a:r>
            <a:r>
              <a:rPr lang="de-DE" sz="5500" dirty="0" err="1"/>
              <a:t>Concepts</a:t>
            </a:r>
            <a:r>
              <a:rPr lang="de-DE" sz="5500" dirty="0"/>
              <a:t> </a:t>
            </a:r>
            <a:r>
              <a:rPr lang="de-DE" sz="5500" dirty="0" err="1"/>
              <a:t>of</a:t>
            </a:r>
            <a:r>
              <a:rPr lang="de-DE" sz="5500" dirty="0"/>
              <a:t> </a:t>
            </a:r>
            <a:r>
              <a:rPr lang="de-DE" sz="5500" dirty="0" err="1"/>
              <a:t>emotion</a:t>
            </a:r>
            <a:r>
              <a:rPr lang="de-DE" sz="5500" dirty="0"/>
              <a:t>“ </a:t>
            </a:r>
            <a:br>
              <a:rPr lang="de-DE" sz="5500" dirty="0"/>
            </a:br>
            <a:r>
              <a:rPr lang="de-DE" sz="5500" dirty="0"/>
              <a:t>-„Expression </a:t>
            </a:r>
            <a:r>
              <a:rPr lang="de-DE" sz="5500" dirty="0" err="1"/>
              <a:t>of</a:t>
            </a:r>
            <a:r>
              <a:rPr lang="de-DE" sz="5500" dirty="0"/>
              <a:t> </a:t>
            </a:r>
            <a:r>
              <a:rPr lang="de-DE" sz="5500" dirty="0" err="1"/>
              <a:t>emotion</a:t>
            </a:r>
            <a:r>
              <a:rPr lang="de-DE" sz="5500" dirty="0"/>
              <a:t>“</a:t>
            </a:r>
          </a:p>
          <a:p>
            <a:pPr marL="0" indent="0">
              <a:lnSpc>
                <a:spcPct val="120000"/>
              </a:lnSpc>
              <a:buNone/>
            </a:pPr>
            <a:endParaRPr lang="de-DE" sz="2900" dirty="0"/>
          </a:p>
          <a:p>
            <a:pPr marL="0" indent="0">
              <a:lnSpc>
                <a:spcPct val="120000"/>
              </a:lnSpc>
              <a:buNone/>
            </a:pPr>
            <a:endParaRPr lang="de-DE" sz="29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5600" dirty="0"/>
              <a:t>Psychologie und Neurowissenschaften: </a:t>
            </a:r>
            <a:br>
              <a:rPr lang="de-DE" sz="5600" dirty="0"/>
            </a:br>
            <a:r>
              <a:rPr lang="de-DE" sz="5600" dirty="0"/>
              <a:t>unterschiedliche Daten, Methoden und Theorien für den gleichen Untersuchungsgegenstand</a:t>
            </a:r>
            <a:br>
              <a:rPr lang="de-DE" sz="5600" dirty="0"/>
            </a:br>
            <a:r>
              <a:rPr lang="de-DE" sz="5600" dirty="0">
                <a:sym typeface="Wingdings" panose="05000000000000000000" pitchFamily="2" charset="2"/>
              </a:rPr>
              <a:t></a:t>
            </a:r>
            <a:r>
              <a:rPr lang="de-DE" sz="5600" dirty="0"/>
              <a:t>benötigen engere Zusammenarbeit</a:t>
            </a:r>
            <a:endParaRPr lang="de-DE" sz="5600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5600" dirty="0"/>
              <a:t>Sinnvolle Einteilung von Emotion finden</a:t>
            </a:r>
            <a:br>
              <a:rPr lang="de-DE" sz="5600" dirty="0"/>
            </a:br>
            <a:r>
              <a:rPr lang="de-DE" sz="5600" dirty="0">
                <a:sym typeface="Wingdings" panose="05000000000000000000" pitchFamily="2" charset="2"/>
              </a:rPr>
              <a:t> s</a:t>
            </a:r>
            <a:r>
              <a:rPr lang="de-DE" sz="5600" dirty="0"/>
              <a:t>tärkerer Fokus auf funktionelle Definition</a:t>
            </a:r>
            <a:br>
              <a:rPr lang="de-DE" sz="5600" dirty="0"/>
            </a:br>
            <a:r>
              <a:rPr lang="de-DE" sz="5600" dirty="0">
                <a:sym typeface="Wingdings" panose="05000000000000000000" pitchFamily="2" charset="2"/>
              </a:rPr>
              <a:t> </a:t>
            </a:r>
            <a:r>
              <a:rPr lang="de-DE" sz="5600" dirty="0"/>
              <a:t>verschiedene Features von Emotionen mehr einbeziehen: Intensität, Valenz </a:t>
            </a:r>
            <a:br>
              <a:rPr lang="de-DE" sz="5600" dirty="0"/>
            </a:br>
            <a:r>
              <a:rPr lang="de-DE" sz="5600" dirty="0">
                <a:sym typeface="Wingdings" panose="05000000000000000000" pitchFamily="2" charset="2"/>
              </a:rPr>
              <a:t> multivariate Designs</a:t>
            </a:r>
            <a:endParaRPr lang="de-DE" sz="4800" dirty="0">
              <a:sym typeface="Wingdings" panose="05000000000000000000" pitchFamily="2" charset="2"/>
            </a:endParaRP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4D7B1392-897C-47A2-87F5-2828436A384C}"/>
              </a:ext>
            </a:extLst>
          </p:cNvPr>
          <p:cNvSpPr/>
          <p:nvPr/>
        </p:nvSpPr>
        <p:spPr>
          <a:xfrm>
            <a:off x="3483769" y="1914525"/>
            <a:ext cx="747712" cy="151447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224F50-ECC1-47E2-9786-8D0E511A76A8}"/>
              </a:ext>
            </a:extLst>
          </p:cNvPr>
          <p:cNvSpPr txBox="1"/>
          <p:nvPr/>
        </p:nvSpPr>
        <p:spPr>
          <a:xfrm>
            <a:off x="4724400" y="1914525"/>
            <a:ext cx="7658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Aspekte benötigen unterschiedliche Methoden: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 err="1">
                <a:sym typeface="Wingdings" panose="05000000000000000000" pitchFamily="2" charset="2"/>
              </a:rPr>
              <a:t>Bsp</a:t>
            </a:r>
            <a:r>
              <a:rPr lang="de-DE" dirty="0">
                <a:sym typeface="Wingdings" panose="05000000000000000000" pitchFamily="2" charset="2"/>
              </a:rPr>
              <a:t>: will man Angst als </a:t>
            </a:r>
            <a:r>
              <a:rPr lang="de-DE" b="1" dirty="0">
                <a:sym typeface="Wingdings" panose="05000000000000000000" pitchFamily="2" charset="2"/>
              </a:rPr>
              <a:t>funktionellen Zustand </a:t>
            </a:r>
            <a:r>
              <a:rPr lang="de-DE" dirty="0">
                <a:sym typeface="Wingdings" panose="05000000000000000000" pitchFamily="2" charset="2"/>
              </a:rPr>
              <a:t>untersuchen,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muss man tatsächlich Angst induzieren</a:t>
            </a:r>
            <a:br>
              <a:rPr lang="de-DE" dirty="0">
                <a:sym typeface="Wingdings" panose="05000000000000000000" pitchFamily="2" charset="2"/>
              </a:rPr>
            </a:b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„Angsterregende Situation vorstellen“ = </a:t>
            </a:r>
            <a:r>
              <a:rPr lang="de-DE" b="1" dirty="0" err="1">
                <a:sym typeface="Wingdings" panose="05000000000000000000" pitchFamily="2" charset="2"/>
              </a:rPr>
              <a:t>concepts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of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emotion</a:t>
            </a:r>
            <a:br>
              <a:rPr lang="de-DE" b="1" dirty="0">
                <a:sym typeface="Wingdings" panose="05000000000000000000" pitchFamily="2" charset="2"/>
              </a:rPr>
            </a:br>
            <a:r>
              <a:rPr lang="de-DE" b="1" dirty="0">
                <a:sym typeface="Wingdings" panose="05000000000000000000" pitchFamily="2" charset="2"/>
              </a:rPr>
              <a:t>=</a:t>
            </a:r>
            <a:r>
              <a:rPr lang="de-DE" dirty="0">
                <a:sym typeface="Wingdings" panose="05000000000000000000" pitchFamily="2" charset="2"/>
              </a:rPr>
              <a:t> keine valide Angst-Induktion</a:t>
            </a:r>
            <a:br>
              <a:rPr lang="de-DE" dirty="0">
                <a:sym typeface="Wingdings" panose="05000000000000000000" pitchFamily="2" charset="2"/>
              </a:rPr>
            </a:br>
            <a:br>
              <a:rPr lang="de-DE" dirty="0">
                <a:sym typeface="Wingdings" panose="05000000000000000000" pitchFamily="2" charset="2"/>
              </a:rPr>
            </a:br>
            <a:endParaRPr lang="de-DE" dirty="0"/>
          </a:p>
          <a:p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F9732B2-39E6-4942-A01F-2D810DE9E1CC}"/>
              </a:ext>
            </a:extLst>
          </p:cNvPr>
          <p:cNvSpPr/>
          <p:nvPr/>
        </p:nvSpPr>
        <p:spPr>
          <a:xfrm>
            <a:off x="519263" y="362962"/>
            <a:ext cx="104676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Forschungsprobleme affektiver Neurowissenschaft &amp; Aussicht</a:t>
            </a: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EFDA4F6-C3BC-4E1B-957B-783AD1469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0537" y="5664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0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FCF5DD-42D9-4BDF-81DD-0FF98822B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062037"/>
            <a:ext cx="11572875" cy="5495926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1800" b="1" dirty="0">
                <a:sym typeface="Wingdings" panose="05000000000000000000" pitchFamily="2" charset="2"/>
              </a:rPr>
              <a:t>fMRI-Studie von </a:t>
            </a:r>
            <a:r>
              <a:rPr lang="de-DE" sz="1800" b="1" dirty="0" err="1">
                <a:sym typeface="Wingdings" panose="05000000000000000000" pitchFamily="2" charset="2"/>
              </a:rPr>
              <a:t>Kragel</a:t>
            </a:r>
            <a:r>
              <a:rPr lang="de-DE" sz="1800" b="1" dirty="0">
                <a:sym typeface="Wingdings" panose="05000000000000000000" pitchFamily="2" charset="2"/>
              </a:rPr>
              <a:t> (2016):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Scanning der VP während Ruhephase ohne Emotionsinduktion, Instruktion: Gedanken frei laufen lassen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Nutzen gehirnbasierte Modelle spezifischer Emotionen (Aktivierungskarten) + multivariate Decodierungs-Algorithmen</a:t>
            </a:r>
            <a:br>
              <a:rPr lang="de-DE" sz="1800" dirty="0"/>
            </a:br>
            <a:endParaRPr lang="de-DE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b="1" dirty="0"/>
              <a:t>Ergebnis: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Gehirn fluktuiert dynamisch zwischen</a:t>
            </a:r>
            <a:br>
              <a:rPr lang="de-DE" sz="1800" dirty="0"/>
            </a:br>
            <a:r>
              <a:rPr lang="de-DE" sz="1800" dirty="0"/>
              <a:t>verschiedenen emotionalen Zuständen 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fMRI Ergebnisse= </a:t>
            </a:r>
            <a:r>
              <a:rPr lang="de-DE" sz="1800" dirty="0"/>
              <a:t>konsistent mit Selbstberichten über Stimmung 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individuelle Unterschiede: bei einigen überwiegt positive Stimmung, bei anderen negative  </a:t>
            </a:r>
            <a:br>
              <a:rPr lang="de-DE" sz="1800" dirty="0"/>
            </a:br>
            <a:r>
              <a:rPr lang="de-DE" sz="1800" dirty="0">
                <a:sym typeface="Wingdings" panose="05000000000000000000" pitchFamily="2" charset="2"/>
              </a:rPr>
              <a:t> Korrespondenzen zu </a:t>
            </a:r>
            <a:r>
              <a:rPr lang="de-DE" sz="1800" dirty="0"/>
              <a:t>allgemeinen emotionalen Eigenschaften: Depressive haben mehr traurige Gedanken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b="1" dirty="0"/>
              <a:t>Möglichkeit in klinischen Settings emotionalen Status von Menschen einzusehen, </a:t>
            </a:r>
            <a:br>
              <a:rPr lang="de-DE" sz="1800" b="1" dirty="0"/>
            </a:br>
            <a:r>
              <a:rPr lang="de-DE" sz="1800" b="1" dirty="0"/>
              <a:t>die nicht selbst darüber berichten können?</a:t>
            </a:r>
          </a:p>
          <a:p>
            <a:pPr marL="0" lvl="0" indent="0">
              <a:lnSpc>
                <a:spcPct val="100000"/>
              </a:lnSpc>
              <a:buNone/>
            </a:pPr>
            <a:br>
              <a:rPr lang="de-DE" sz="1800" dirty="0"/>
            </a:br>
            <a:r>
              <a:rPr lang="de-DE" sz="1800" dirty="0"/>
              <a:t> (Ergebnisse stützen Annahme funktionell distinktiver Gehirnsysteme, aber relativiert, da Methodik sehr sensitiv)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712321-1065-43B0-B13A-2D2D5EE4D7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6882" r="3186" b="9232"/>
          <a:stretch/>
        </p:blipFill>
        <p:spPr>
          <a:xfrm>
            <a:off x="6915150" y="2680789"/>
            <a:ext cx="5019675" cy="89108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EB7BD2B-545C-42EE-9783-AAE213574BA3}"/>
              </a:ext>
            </a:extLst>
          </p:cNvPr>
          <p:cNvSpPr/>
          <p:nvPr/>
        </p:nvSpPr>
        <p:spPr>
          <a:xfrm>
            <a:off x="580007" y="176807"/>
            <a:ext cx="19832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Chancen</a:t>
            </a:r>
          </a:p>
        </p:txBody>
      </p:sp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4D07C5A-AAC1-4B9E-BC2D-7E09B8CFA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1725" y="5711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6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D891A3-B291-4428-82EF-A7A353F4F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Welche Hirnregionen sind für folgende „Emotionen“ von großer Bedeutung?</a:t>
            </a:r>
            <a:br>
              <a:rPr lang="de-DE" sz="2000" dirty="0"/>
            </a:br>
            <a:r>
              <a:rPr lang="de-DE" sz="2000" dirty="0"/>
              <a:t>Ekel: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Belohnung: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Angst: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Welche neuronalen Korrelate von Emotionen sind wissenschaftlich am besten abgesichert?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/>
              <a:t>Kann man insgesamt von klar abgrenzbaren neuronalen Substraten für spezifische Emotionen sprechen?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C6147F7-370B-4A09-A4E7-79FA6BF8FE35}"/>
              </a:ext>
            </a:extLst>
          </p:cNvPr>
          <p:cNvSpPr/>
          <p:nvPr/>
        </p:nvSpPr>
        <p:spPr>
          <a:xfrm>
            <a:off x="838200" y="567035"/>
            <a:ext cx="5446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Fragen zur Wiederholung</a:t>
            </a: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2CA36E5-A0B5-46A1-A8B9-9B7D5BDA2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4302125"/>
            <a:ext cx="406400" cy="406400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F42FC2D-4241-4A94-B4CD-BDA2165337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50363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CD4C63-4018-4A79-8D7D-3436AAE9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70007"/>
            <a:ext cx="10896600" cy="23564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Ward, J. (2015). </a:t>
            </a:r>
            <a:r>
              <a:rPr lang="en-US" sz="1400" i="1" dirty="0"/>
              <a:t>The student's guide to cognitive neuroscience</a:t>
            </a:r>
            <a:r>
              <a:rPr lang="en-US" sz="1400" dirty="0"/>
              <a:t>. Retrieved from </a:t>
            </a:r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https://ebookcentral.proquest.com</a:t>
            </a:r>
            <a:endParaRPr lang="en-US" sz="1400" dirty="0"/>
          </a:p>
          <a:p>
            <a:pPr lvl="0">
              <a:lnSpc>
                <a:spcPct val="80000"/>
              </a:lnSpc>
            </a:pPr>
            <a:r>
              <a:rPr lang="de-DE" sz="1400" dirty="0" err="1"/>
              <a:t>Kragel</a:t>
            </a:r>
            <a:r>
              <a:rPr lang="de-DE" sz="1400" dirty="0"/>
              <a:t>, P.A. et al. (2016) Decoding </a:t>
            </a:r>
            <a:r>
              <a:rPr lang="de-DE" sz="1400" dirty="0" err="1"/>
              <a:t>Spontaneous</a:t>
            </a:r>
            <a:r>
              <a:rPr lang="de-DE" sz="1400" dirty="0"/>
              <a:t> Emotional States in </a:t>
            </a:r>
            <a:r>
              <a:rPr lang="de-DE" sz="1400" dirty="0" err="1"/>
              <a:t>the</a:t>
            </a:r>
            <a:r>
              <a:rPr lang="de-DE" sz="1400" dirty="0"/>
              <a:t> Human Brain. </a:t>
            </a:r>
            <a:r>
              <a:rPr lang="de-DE" sz="1400" dirty="0" err="1"/>
              <a:t>PLoS</a:t>
            </a:r>
            <a:r>
              <a:rPr lang="de-DE" sz="1400" dirty="0"/>
              <a:t> </a:t>
            </a:r>
            <a:r>
              <a:rPr lang="de-DE" sz="1400" dirty="0" err="1"/>
              <a:t>Biol</a:t>
            </a:r>
            <a:r>
              <a:rPr lang="de-DE" sz="1400" dirty="0"/>
              <a:t> 14(9):e2000106. </a:t>
            </a:r>
            <a:r>
              <a:rPr lang="de-DE" sz="1400" dirty="0" err="1"/>
              <a:t>doi</a:t>
            </a:r>
            <a:r>
              <a:rPr lang="de-DE" sz="1400" dirty="0"/>
              <a:t>: 10.1371/journal.pbio.2000106. </a:t>
            </a:r>
          </a:p>
          <a:p>
            <a:pPr lvl="0">
              <a:lnSpc>
                <a:spcPct val="80000"/>
              </a:lnSpc>
            </a:pPr>
            <a:r>
              <a:rPr lang="de-DE" sz="1400" dirty="0"/>
              <a:t> Adolphs, R. (2016). </a:t>
            </a:r>
            <a:r>
              <a:rPr lang="de-DE" sz="1400" dirty="0" err="1"/>
              <a:t>How</a:t>
            </a:r>
            <a:r>
              <a:rPr lang="de-DE" sz="1400" dirty="0"/>
              <a:t> </a:t>
            </a:r>
            <a:r>
              <a:rPr lang="de-DE" sz="1400" dirty="0" err="1"/>
              <a:t>should</a:t>
            </a:r>
            <a:r>
              <a:rPr lang="de-DE" sz="1400" dirty="0"/>
              <a:t> </a:t>
            </a:r>
            <a:r>
              <a:rPr lang="de-DE" sz="1400" dirty="0" err="1"/>
              <a:t>neuroscience</a:t>
            </a:r>
            <a:r>
              <a:rPr lang="de-DE" sz="1400" dirty="0"/>
              <a:t> </a:t>
            </a:r>
            <a:r>
              <a:rPr lang="de-DE" sz="1400" dirty="0" err="1"/>
              <a:t>study</a:t>
            </a:r>
            <a:r>
              <a:rPr lang="de-DE" sz="1400" dirty="0"/>
              <a:t> </a:t>
            </a:r>
            <a:r>
              <a:rPr lang="de-DE" sz="1400" dirty="0" err="1"/>
              <a:t>emotions</a:t>
            </a:r>
            <a:r>
              <a:rPr lang="de-DE" sz="1400" dirty="0"/>
              <a:t>?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distinguishing</a:t>
            </a:r>
            <a:r>
              <a:rPr lang="de-DE" sz="1400" dirty="0"/>
              <a:t> </a:t>
            </a:r>
            <a:r>
              <a:rPr lang="de-DE" sz="1400" dirty="0" err="1"/>
              <a:t>emotion</a:t>
            </a:r>
            <a:r>
              <a:rPr lang="de-DE" sz="1400" dirty="0"/>
              <a:t> </a:t>
            </a:r>
            <a:r>
              <a:rPr lang="de-DE" sz="1400" dirty="0" err="1"/>
              <a:t>states</a:t>
            </a:r>
            <a:r>
              <a:rPr lang="de-DE" sz="1400" dirty="0"/>
              <a:t>, </a:t>
            </a:r>
            <a:r>
              <a:rPr lang="de-DE" sz="1400" dirty="0" err="1"/>
              <a:t>concepts</a:t>
            </a:r>
            <a:r>
              <a:rPr lang="de-DE" sz="1400" dirty="0"/>
              <a:t>, and </a:t>
            </a:r>
            <a:r>
              <a:rPr lang="de-DE" sz="1400" dirty="0" err="1"/>
              <a:t>experiences</a:t>
            </a:r>
            <a:r>
              <a:rPr lang="de-DE" sz="1400" dirty="0"/>
              <a:t> </a:t>
            </a:r>
            <a:r>
              <a:rPr lang="de-DE" sz="1400" dirty="0" err="1"/>
              <a:t>Social</a:t>
            </a:r>
            <a:r>
              <a:rPr lang="de-DE" sz="1400" dirty="0"/>
              <a:t> </a:t>
            </a:r>
            <a:r>
              <a:rPr lang="de-DE" sz="1400" dirty="0" err="1"/>
              <a:t>Cognitive</a:t>
            </a:r>
            <a:r>
              <a:rPr lang="de-DE" sz="1400" dirty="0"/>
              <a:t> and </a:t>
            </a:r>
            <a:r>
              <a:rPr lang="de-DE" sz="1400" dirty="0" err="1"/>
              <a:t>Affective</a:t>
            </a:r>
            <a:r>
              <a:rPr lang="de-DE" sz="1400" dirty="0"/>
              <a:t> </a:t>
            </a:r>
            <a:r>
              <a:rPr lang="de-DE" sz="1400" dirty="0" err="1"/>
              <a:t>Neuroscience</a:t>
            </a:r>
            <a:r>
              <a:rPr lang="de-DE" sz="1400" dirty="0"/>
              <a:t>, 12(1): 24–31.</a:t>
            </a:r>
          </a:p>
          <a:p>
            <a:pPr>
              <a:lnSpc>
                <a:spcPct val="80000"/>
              </a:lnSpc>
            </a:pPr>
            <a:r>
              <a:rPr lang="de-DE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https://tu-dresden.de/mn/psychologie/ifap/allgpsy/ressourcen/dateien/lehre/lehreveranstaltungen/goschke_lehre/ws_2013/vl_motivation/VL-Emotion-1.pdf?lang=de </a:t>
            </a:r>
            <a:endParaRPr lang="de-DE" sz="1400" dirty="0"/>
          </a:p>
          <a:p>
            <a:pPr>
              <a:lnSpc>
                <a:spcPct val="80000"/>
              </a:lnSpc>
            </a:pPr>
            <a:r>
              <a:rPr lang="de-DE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https://portal.hogrefe.com/dorsch/emotionen/</a:t>
            </a:r>
            <a:endParaRPr lang="de-DE" sz="1400" dirty="0"/>
          </a:p>
          <a:p>
            <a:pPr>
              <a:lnSpc>
                <a:spcPct val="80000"/>
              </a:lnSpc>
            </a:pPr>
            <a:r>
              <a:rPr lang="de-DE" sz="1400" dirty="0"/>
              <a:t>https://www.spektrum.de/lexikon/neurowissenschaft/orbitofrontaler-cortex/9280</a:t>
            </a:r>
          </a:p>
          <a:p>
            <a:endParaRPr lang="de-DE" sz="8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9F1BE38-10C0-4B12-9925-F5754624FA3F}"/>
              </a:ext>
            </a:extLst>
          </p:cNvPr>
          <p:cNvSpPr/>
          <p:nvPr/>
        </p:nvSpPr>
        <p:spPr>
          <a:xfrm>
            <a:off x="-504825" y="294183"/>
            <a:ext cx="33147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Quellen</a:t>
            </a:r>
            <a:endParaRPr lang="de-DE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9B63B46-1323-4DF6-A2E1-50940F435CB2}"/>
              </a:ext>
            </a:extLst>
          </p:cNvPr>
          <p:cNvSpPr/>
          <p:nvPr/>
        </p:nvSpPr>
        <p:spPr>
          <a:xfrm>
            <a:off x="615840" y="3105150"/>
            <a:ext cx="15888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Bildquellen</a:t>
            </a:r>
            <a:endParaRPr lang="de-DE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CB8D256-867B-47A9-BCBD-D2D9D7F400DB}"/>
              </a:ext>
            </a:extLst>
          </p:cNvPr>
          <p:cNvSpPr/>
          <p:nvPr/>
        </p:nvSpPr>
        <p:spPr>
          <a:xfrm>
            <a:off x="381000" y="3566815"/>
            <a:ext cx="11372850" cy="320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prstClr val="blac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vernetzt+gehirn&amp;tbm=isch&amp;ved=2ahUKEwjt3s33t7vpAhUDeRoKHSuZBmAQ2-cCegQIABAA&amp;oq=vernetzt+gehirn&amp;gs_lcp=CgNpbWcQAzIGCAAQCBAeOgIIADoECAAQQ1CwNljHPmDQQWgAcAB4AIABtQGIAfkFkgEDNC4zmAEAoAEBqgELZ3dzLXdpei1pbWc&amp;sclient=img&amp;ei=RXbBXq2oNIPyaauymoAG&amp;bih=561&amp;biw=1280&amp;rlz=1C1CHBF_deDE820DE821#imgrc=kt5XIPcbPmANhM</a:t>
            </a:r>
            <a:endParaRPr lang="de-DE" sz="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prstClr val="blac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schmerz+piktogramm&amp;tbm=isch&amp;ved=2ahUKEwie7_eQsbvpAhWP0YUKHTHvDYQQ2-cCegQIABAA&amp;oq=schmerz+pik&amp;gs_lcp=CgNpbWcQARgAMgIIADoECCMQJzoGCAAQBRAeOgYIABAIEB46BAgAEBg6BAgAEB46BggAEAoQGFDK9wFYpY8CYLGaAmgAcAB4AIABugGIAdEIkgEDMC45mAEAoAEBqgELZ3dzLXdpei1pbWc&amp;sclient=img&amp;ei=I2_BXt7ROI-jlwSx3regCA&amp;bih=561&amp;biw=1280&amp;rlz=1C1CHBF_deDE820DE821#imgrc=No1rujxWmA34bM</a:t>
            </a:r>
            <a:endParaRPr lang="de-DE" sz="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prstClr val="black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vernetzt&amp;tbm=isch&amp;ved=2ahUKEwjktZeDrrvpAhUH4RoKHURlCcUQ2-cCegQIABAA&amp;oq=vernetzt&amp;gs_lcp=CgNpbWcQAzICCAAyAggAMgIIADICCAAyAggAMgIIADICCAAyAggAMgIIADICCAA6BAgAEB46BwgjEOoCECc6BAgjECc6BAgAEENQ4KoDWKXGA2CuyANoAnAAeAOAAaUBiAGeD5IBBDEzLjeYAQCgAQGqAQtnd3Mtd2l6LWltZ7ABCg&amp;sclient=img&amp;ei=4WvBXqTBL4fCa8TKpagM&amp;bih=561&amp;biw=1280&amp;rlz=1C1CHBF_deDE820DE821#imgrc=i8IbTGVZI9_XCM </a:t>
            </a:r>
            <a:endParaRPr lang="de-DE" sz="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prstClr val="black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interoception&amp;tbm=isch&amp;ved=2ahUKEwiP19O-rbvpAhXTwYUKHfBNB_0Q2-cCegQIABAA&amp;oq=interoce&amp;gs_lcp=CgNpbWcQARgAMgIIADIECAAQHjIECAAQHjIECAAQHjIECAAQHjIECAAQHjIECAAQHjIECAAQHjIECAAQHjIECAAQHjoECCMQJzoHCCMQ6gIQJ1CaxgFY8PwBYK2GAmgCcAB4AoABlgGIAaAQkgEEMjQuMZgBAKABAaoBC2d3cy13aXotaW1nsAEK&amp;sclient=img&amp;ei=UmvBXo_mA9ODlwTwm53oDw&amp;bih=561&amp;biw=1280&amp;rlz=1C1CHBF_deDE820DE821#imgrc=8USVirGjlbVB2M</a:t>
            </a:r>
            <a:endParaRPr lang="de-DE" sz="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prstClr val="black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amygdala&amp;rlz=1C1CHBF_deDE820DE821&amp;sxsrf=ALeKk03nDGo1dpGwH7DCTR7sOxP51JWu4Q:1589733237223&amp;source=lnms&amp;tbm=isch&amp;sa=X&amp;ved=2ahUKEwjspJHnqbvpAhVBzhoKHUg8BHEQ_AUoAnoECA4QBA&amp;biw=1280&amp;bih=561#imgrc=K2wQ4y8awKjVPM&amp;imgdii=ZR64YvwpHjw-aM</a:t>
            </a:r>
            <a:endParaRPr lang="de-DE" sz="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prstClr val="black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emotionen+&amp;tbm=isch&amp;ved=2ahUKEwjq29zBqLvpAhVlgHMKHZ_QBk4Q2-cCegQIABAA&amp;oq=emotionen+&amp;gs_lcp=CgNpbWcQAzIECCMQJzICCAAyAggAMgIIADICCAAyAggAMgIIADICCAAyAggAMgIIADoGCAAQBRAeOgYIABAIEB46BAgAEBhQidQBWK3dAWDt3wFoAHAAeACAAZMBiAGxCpIBBDAuMTGYAQCgAQGqAQtnd3Mtd2l6LWltZw&amp;sclient=img&amp;ei=GmbBXurmE-WAzgOfoZvwBA&amp;bih=561&amp;biw=1280&amp;rlz=1C1CHBF_deDE820DE821#imgrc=n9oBiUYAbIS11M</a:t>
            </a:r>
            <a:endParaRPr lang="de-DE" sz="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prstClr val="black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https://www.heartmathdeutschland.de/herz-und-gehirn-in-einklang-bringen-fuer-geistige-fitness-und-mentale-staerke/</a:t>
            </a:r>
            <a:endParaRPr lang="de-DE" sz="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prstClr val="black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ventral+striatum+nucleus+accumbens&amp;tbm=isch&amp;ved=2ahUKEwjA5e_1-brpAhXF04UKHcqoC4EQ2-cCegQIABAA&amp;oq=ventral+striatum+nucleus+accumbens&amp;gs_lcp=CgNpbWcQAzIECAAQEzoGCAAQBxAeUL_RDli-5w5g_uwOaAJwAHgAgAGBBogBzRaSAQ0wLjIuMS4wLjEuMi4xmAEAoAEBqgELZ3dzLXdpei1pbWc&amp;sclient=img&amp;ei=PzXBXoDKDcWnlwTK0a6ICA&amp;bih=610&amp;biw=1280&amp;rlz=1C1CHBF_deDE820DE821#imgrc=e3aKB-s5JKw_5M</a:t>
            </a:r>
            <a:endParaRPr lang="de-DE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3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8AFB37E-3016-44EF-84E7-43172BEA6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2400" y="4556919"/>
            <a:ext cx="406400" cy="4064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C8CE950-5F72-480E-BA3D-15770AB29121}"/>
              </a:ext>
            </a:extLst>
          </p:cNvPr>
          <p:cNvSpPr/>
          <p:nvPr/>
        </p:nvSpPr>
        <p:spPr>
          <a:xfrm>
            <a:off x="2008227" y="2351782"/>
            <a:ext cx="78707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Gibt es Basisemotionen und </a:t>
            </a:r>
            <a:br>
              <a:rPr lang="de-DE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de-DE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entsprechende distinkte neuronale Substrate?</a:t>
            </a:r>
          </a:p>
        </p:txBody>
      </p:sp>
    </p:spTree>
    <p:extLst>
      <p:ext uri="{BB962C8B-B14F-4D97-AF65-F5344CB8AC3E}">
        <p14:creationId xmlns:p14="http://schemas.microsoft.com/office/powerpoint/2010/main" val="5177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0C0F7B-5346-4D81-9230-917B5DCB3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1719263"/>
            <a:ext cx="10515600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00000"/>
              </a:lnSpc>
              <a:buAutoNum type="arabicPeriod"/>
            </a:pPr>
            <a:r>
              <a:rPr lang="de-DE" sz="2000" dirty="0"/>
              <a:t>Einführung </a:t>
            </a:r>
          </a:p>
          <a:p>
            <a:pPr marL="514350" lvl="0" indent="-514350">
              <a:lnSpc>
                <a:spcPct val="100000"/>
              </a:lnSpc>
              <a:buAutoNum type="arabicPeriod"/>
            </a:pPr>
            <a:r>
              <a:rPr lang="de-DE" sz="2000" dirty="0"/>
              <a:t>Schlüsselregionen emotionaler Prozesse:</a:t>
            </a:r>
            <a:br>
              <a:rPr lang="de-DE" sz="2000" dirty="0"/>
            </a:br>
            <a:r>
              <a:rPr lang="de-DE" sz="2000" dirty="0"/>
              <a:t>1.Amygdala</a:t>
            </a:r>
            <a:br>
              <a:rPr lang="de-DE" sz="2000" dirty="0"/>
            </a:br>
            <a:r>
              <a:rPr lang="de-DE" sz="2000" dirty="0"/>
              <a:t>2.Insula</a:t>
            </a:r>
            <a:br>
              <a:rPr lang="de-DE" sz="2000" dirty="0"/>
            </a:br>
            <a:r>
              <a:rPr lang="de-DE" sz="2000" dirty="0"/>
              <a:t>3.ACC</a:t>
            </a:r>
            <a:br>
              <a:rPr lang="de-DE" sz="2000" dirty="0"/>
            </a:br>
            <a:r>
              <a:rPr lang="de-DE" sz="2000" dirty="0"/>
              <a:t>4.ventrales Striatum</a:t>
            </a:r>
            <a:br>
              <a:rPr lang="de-DE" sz="2000" dirty="0"/>
            </a:br>
            <a:r>
              <a:rPr lang="de-DE" sz="2000" dirty="0"/>
              <a:t>+ Schlussfolgerungen</a:t>
            </a:r>
          </a:p>
          <a:p>
            <a:pPr marL="514350" lvl="0" indent="-514350">
              <a:lnSpc>
                <a:spcPct val="100000"/>
              </a:lnSpc>
              <a:buAutoNum type="arabicPeriod"/>
            </a:pPr>
            <a:r>
              <a:rPr lang="de-DE" sz="2000" dirty="0"/>
              <a:t>Probleme der affektiven Neurowissenschaft</a:t>
            </a:r>
          </a:p>
          <a:p>
            <a:pPr marL="514350" lvl="0" indent="-514350">
              <a:lnSpc>
                <a:spcPct val="100000"/>
              </a:lnSpc>
              <a:buAutoNum type="arabicPeriod"/>
            </a:pPr>
            <a:r>
              <a:rPr lang="de-DE" sz="2000" dirty="0"/>
              <a:t>Chancen </a:t>
            </a:r>
          </a:p>
          <a:p>
            <a:pPr marL="514350" lvl="0" indent="-514350">
              <a:lnSpc>
                <a:spcPct val="100000"/>
              </a:lnSpc>
              <a:buAutoNum type="arabicPeriod"/>
            </a:pPr>
            <a:r>
              <a:rPr lang="de-DE" sz="2000" dirty="0"/>
              <a:t>Fragen zur Wiederholung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5CA2F2-4C47-42DA-A94C-ADCA948D11F9}"/>
              </a:ext>
            </a:extLst>
          </p:cNvPr>
          <p:cNvSpPr/>
          <p:nvPr/>
        </p:nvSpPr>
        <p:spPr>
          <a:xfrm>
            <a:off x="857250" y="605135"/>
            <a:ext cx="24817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Gliederung</a:t>
            </a:r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C89CD71-13C6-43DE-8717-B7D9171A6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4725" y="4964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9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7E95A9-DAE8-4094-B4E0-DC12E2CA6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085850"/>
            <a:ext cx="10972800" cy="59912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2000" b="1" dirty="0"/>
              <a:t>Bedeutung affektiver Neurowissenschaft</a:t>
            </a:r>
            <a:r>
              <a:rPr lang="de-DE" sz="2000" dirty="0"/>
              <a:t>:</a:t>
            </a:r>
            <a:br>
              <a:rPr lang="de-DE" sz="2000" dirty="0"/>
            </a:br>
            <a:r>
              <a:rPr lang="de-DE" sz="2000" dirty="0"/>
              <a:t>individuelle Unterschiede &amp; psychiatrische Erkrankungen verstehen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2000" b="1" i="1" dirty="0"/>
              <a:t>Was sind Emotionen?     </a:t>
            </a:r>
            <a:r>
              <a:rPr lang="de-DE" sz="2000" dirty="0"/>
              <a:t>(Unklare Definition)</a:t>
            </a:r>
            <a:br>
              <a:rPr lang="de-DE" sz="2000" dirty="0"/>
            </a:br>
            <a:r>
              <a:rPr lang="de-DE" sz="2000" dirty="0"/>
              <a:t>= funktionelle Zustände</a:t>
            </a:r>
            <a:br>
              <a:rPr lang="de-DE" sz="2000" dirty="0"/>
            </a:br>
            <a:r>
              <a:rPr lang="de-DE" sz="2000" dirty="0"/>
              <a:t>= psychophysische Reaktionsmuster, beruhen auf Bewertung von  aktueller Reizsituationen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2000" dirty="0">
                <a:sym typeface="Wingdings" panose="05000000000000000000" pitchFamily="2" charset="2"/>
              </a:rPr>
              <a:t>      regulieren komplexes Verhalten,</a:t>
            </a:r>
            <a:r>
              <a:rPr lang="de-DE" sz="2000" dirty="0"/>
              <a:t> Mimik, Körperhaltung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      </a:t>
            </a:r>
            <a:r>
              <a:rPr lang="de-DE" sz="2000" dirty="0"/>
              <a:t>periphere physiologische Veränderungen</a:t>
            </a:r>
            <a:br>
              <a:rPr lang="de-DE" sz="2000" dirty="0"/>
            </a:br>
            <a:r>
              <a:rPr lang="de-DE" sz="2000" dirty="0"/>
              <a:t>     </a:t>
            </a: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/>
              <a:t>subjektive Erlebnisqualität (nicht notwendigerweise)</a:t>
            </a:r>
            <a:br>
              <a:rPr lang="de-DE" sz="2000" dirty="0"/>
            </a:br>
            <a:r>
              <a:rPr lang="de-DE" sz="2000" dirty="0"/>
              <a:t>     </a:t>
            </a:r>
            <a:r>
              <a:rPr lang="de-DE" sz="2000" dirty="0">
                <a:sym typeface="Wingdings" panose="05000000000000000000" pitchFamily="2" charset="2"/>
              </a:rPr>
              <a:t></a:t>
            </a:r>
            <a:r>
              <a:rPr lang="de-DE" sz="2000" dirty="0"/>
              <a:t> Aktivierung bestimmter zentralnervöser Systeme</a:t>
            </a:r>
            <a:br>
              <a:rPr lang="de-DE" sz="2000" dirty="0"/>
            </a:br>
            <a:endParaRPr lang="de-DE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2000" b="1" dirty="0"/>
              <a:t>Dimensionale vs. kategoriale Einteilung?</a:t>
            </a:r>
          </a:p>
          <a:p>
            <a:pPr>
              <a:lnSpc>
                <a:spcPct val="120000"/>
              </a:lnSpc>
            </a:pPr>
            <a:r>
              <a:rPr lang="de-DE" sz="2000" dirty="0"/>
              <a:t>Kategorial= verschiedene Basisemotionstheorien :</a:t>
            </a:r>
            <a:br>
              <a:rPr lang="de-DE" sz="2000" dirty="0"/>
            </a:br>
            <a:r>
              <a:rPr lang="de-DE" sz="2000" dirty="0" err="1"/>
              <a:t>Bsp</a:t>
            </a:r>
            <a:r>
              <a:rPr lang="de-DE" sz="2000" dirty="0"/>
              <a:t>: Furcht, Freude, Ärger, Traurigkeit, Ekel, Überraschung (Ekman 1982)</a:t>
            </a:r>
          </a:p>
          <a:p>
            <a:pPr>
              <a:lnSpc>
                <a:spcPct val="120000"/>
              </a:lnSpc>
            </a:pPr>
            <a:r>
              <a:rPr lang="de-DE" sz="2000" dirty="0"/>
              <a:t>Dimensional: Erregung (niedrig/stark) + Valenz (positiv/negativ)</a:t>
            </a:r>
            <a:br>
              <a:rPr lang="de-DE" sz="1800" dirty="0"/>
            </a:br>
            <a:br>
              <a:rPr lang="de-DE" sz="1800" dirty="0"/>
            </a:br>
            <a:endParaRPr lang="de-DE" sz="1800" dirty="0"/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3499C37-BF33-423F-879A-1723440C0B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15861" r="7669" b="18005"/>
          <a:stretch/>
        </p:blipFill>
        <p:spPr>
          <a:xfrm>
            <a:off x="7375600" y="3305175"/>
            <a:ext cx="4311575" cy="181927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CB3DCC9-6FF6-46C0-8DD4-DD31B5C3AF41}"/>
              </a:ext>
            </a:extLst>
          </p:cNvPr>
          <p:cNvSpPr/>
          <p:nvPr/>
        </p:nvSpPr>
        <p:spPr>
          <a:xfrm>
            <a:off x="591538" y="300335"/>
            <a:ext cx="24739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Einführung</a:t>
            </a: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4843A68-5F83-46BD-A891-FB494224B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5163" y="5629276"/>
            <a:ext cx="652462" cy="6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7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1C27E-177C-4D06-8BA6-92907425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6" y="705673"/>
            <a:ext cx="10515600" cy="841620"/>
          </a:xfrm>
        </p:spPr>
        <p:txBody>
          <a:bodyPr>
            <a:normAutofit fontScale="90000"/>
          </a:bodyPr>
          <a:lstStyle/>
          <a:p>
            <a:r>
              <a:rPr lang="de-DE" sz="4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Amygdala</a:t>
            </a:r>
            <a:br>
              <a:rPr lang="de-D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de-DE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53918F-7D9E-44AE-99B1-7712F480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696243"/>
            <a:ext cx="10925175" cy="6172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Lokalisation: kleine graue Substanz, </a:t>
            </a:r>
            <a:br>
              <a:rPr lang="de-DE" sz="1800" dirty="0"/>
            </a:br>
            <a:r>
              <a:rPr lang="de-DE" sz="1800" dirty="0"/>
              <a:t>bilateral im anterioren Teil des Temporallappens (vor Hippocampus)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Funktion: Assoziiert mit Angst und anderen Emotionen</a:t>
            </a:r>
          </a:p>
          <a:p>
            <a:pPr>
              <a:lnSpc>
                <a:spcPct val="120000"/>
              </a:lnSpc>
            </a:pPr>
            <a:r>
              <a:rPr lang="de-DE" sz="1800" b="1" dirty="0"/>
              <a:t>emotionales Gedächtnis </a:t>
            </a:r>
            <a:br>
              <a:rPr lang="de-DE" sz="1800" b="1" dirty="0"/>
            </a:br>
            <a:r>
              <a:rPr lang="de-DE" sz="1800" dirty="0"/>
              <a:t>= Speicherung emotionaler Inhalte von Erfahrungen:</a:t>
            </a:r>
            <a:br>
              <a:rPr lang="de-DE" sz="1800" dirty="0"/>
            </a:br>
            <a:r>
              <a:rPr lang="de-DE" sz="1800" dirty="0"/>
              <a:t>Läsion: Löschung gelernter </a:t>
            </a:r>
            <a:br>
              <a:rPr lang="de-DE" sz="1800" dirty="0"/>
            </a:br>
            <a:r>
              <a:rPr lang="de-DE" sz="1800" dirty="0"/>
              <a:t>Stimulus-Angstreaktions-Assoziation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1800" dirty="0"/>
              <a:t>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1800" dirty="0"/>
              <a:t>   </a:t>
            </a:r>
            <a:r>
              <a:rPr lang="de-DE" sz="1800" dirty="0">
                <a:sym typeface="Wingdings" panose="05000000000000000000" pitchFamily="2" charset="2"/>
              </a:rPr>
              <a:t>Einzellableitung: Lernen + Speicherung konditionierter Angstreaktion in unterschiedlichen Teilen der Amygdala</a:t>
            </a:r>
            <a:endParaRPr lang="de-DE" sz="1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AB7495E-3973-47A9-B1D2-DF29DE58862C}"/>
              </a:ext>
            </a:extLst>
          </p:cNvPr>
          <p:cNvSpPr txBox="1"/>
          <p:nvPr/>
        </p:nvSpPr>
        <p:spPr>
          <a:xfrm>
            <a:off x="5934076" y="3028017"/>
            <a:ext cx="6324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Angstkonditionierung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= Lernen, ob Stimulus/Verhalten belohnend o. bestrafend:</a:t>
            </a:r>
            <a:br>
              <a:rPr lang="de-DE" dirty="0"/>
            </a:br>
            <a:r>
              <a:rPr lang="de-DE" dirty="0"/>
              <a:t>Läsion: keine Angstkonditionierung; </a:t>
            </a:r>
            <a:br>
              <a:rPr lang="de-DE" dirty="0"/>
            </a:br>
            <a:r>
              <a:rPr lang="de-DE" dirty="0"/>
              <a:t>Mensch kann Assoziation CS-US lernen, </a:t>
            </a:r>
            <a:br>
              <a:rPr lang="de-DE" dirty="0"/>
            </a:br>
            <a:r>
              <a:rPr lang="de-DE" dirty="0"/>
              <a:t>aber zeigt keine autonome Angstreaktion </a:t>
            </a:r>
            <a:br>
              <a:rPr lang="de-DE" dirty="0"/>
            </a:br>
            <a:r>
              <a:rPr lang="de-DE" dirty="0"/>
              <a:t>(deklaratives vs. Angst-Gedächtnis)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FA3C16-F2D9-46BC-8545-0BD0EA648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41" y="519522"/>
            <a:ext cx="2732659" cy="2508495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7291DCF-5B4E-41FA-99DB-6D108AD1A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0079" y="5820896"/>
            <a:ext cx="586442" cy="5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4E62D-0991-4439-974D-DA7A769F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38112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Amygdala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6CA72C-72C1-4447-B02F-948344A41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463675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/>
              <a:t>Evidenz: </a:t>
            </a:r>
          </a:p>
          <a:p>
            <a:pPr>
              <a:lnSpc>
                <a:spcPct val="120000"/>
              </a:lnSpc>
            </a:pPr>
            <a:r>
              <a:rPr lang="de-DE" dirty="0"/>
              <a:t>Klüver-</a:t>
            </a:r>
            <a:r>
              <a:rPr lang="de-DE" dirty="0" err="1"/>
              <a:t>Bucy</a:t>
            </a:r>
            <a:r>
              <a:rPr lang="de-DE" dirty="0"/>
              <a:t>-Syndrome ( bilaterale Läsion bei Affen):</a:t>
            </a:r>
            <a:br>
              <a:rPr lang="de-DE" dirty="0"/>
            </a:br>
            <a:r>
              <a:rPr lang="de-DE" dirty="0"/>
              <a:t>Gleichgültigkeit, emotionale Abstumpfung, Tendenz Objekte mit Mund zu erkunden, umgestellte Ernährung </a:t>
            </a:r>
            <a:br>
              <a:rPr lang="de-DE" dirty="0"/>
            </a:br>
            <a:r>
              <a:rPr lang="de-DE" dirty="0"/>
              <a:t>=Objekte verlieren erlernten Wert, Affen verlieren ihren sozialen Stand</a:t>
            </a:r>
          </a:p>
          <a:p>
            <a:pPr marL="0" indent="0">
              <a:lnSpc>
                <a:spcPct val="120000"/>
              </a:lnSpc>
              <a:buNone/>
            </a:pPr>
            <a:endParaRPr lang="de-DE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Weitere Folgen von Läsionen (Mensch):</a:t>
            </a:r>
          </a:p>
          <a:p>
            <a:pPr>
              <a:lnSpc>
                <a:spcPct val="120000"/>
              </a:lnSpc>
            </a:pPr>
            <a:r>
              <a:rPr lang="de-DE" dirty="0"/>
              <a:t>Beeinträchtigung der Fähigkeit, Angst anderer Menschen zu erkennen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Unfähigkeit </a:t>
            </a:r>
            <a:r>
              <a:rPr lang="de-DE" dirty="0"/>
              <a:t>nicht bei allen anderen „Basisemotionen“</a:t>
            </a:r>
            <a:br>
              <a:rPr lang="de-DE" dirty="0"/>
            </a:br>
            <a:r>
              <a:rPr lang="de-DE" dirty="0"/>
              <a:t>aber: Patienten auch schlechtere Erkennung Wut und Ekel</a:t>
            </a:r>
          </a:p>
          <a:p>
            <a:pPr>
              <a:lnSpc>
                <a:spcPct val="120000"/>
              </a:lnSpc>
            </a:pPr>
            <a:r>
              <a:rPr lang="de-DE" dirty="0">
                <a:sym typeface="Wingdings" panose="05000000000000000000" pitchFamily="2" charset="2"/>
              </a:rPr>
              <a:t>keine Angstreaktion auf emotional neutrale Stimuli (weil keine Kopplung CS-US)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aber: Angstreaktion auf normale angstauslösende Stimuli (z.B. Shocks US)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&amp; interne Stimuli (z.B. keine Luft bekommen)</a:t>
            </a:r>
            <a:endParaRPr lang="de-DE" dirty="0"/>
          </a:p>
          <a:p>
            <a:endParaRPr lang="de-DE" dirty="0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953941D-1C74-4BEF-BA60-AB145E16B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2325" y="5892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2EEFF-ABA7-4E67-9A9C-BF8005BA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0"/>
            <a:ext cx="10515600" cy="1325563"/>
          </a:xfrm>
        </p:spPr>
        <p:txBody>
          <a:bodyPr/>
          <a:lstStyle/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Amygdala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669F53-F2B0-42F0-B8F5-0749FBCDF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243013"/>
            <a:ext cx="7286625" cy="585787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100" dirty="0"/>
              <a:t>fMRI Studie: Präsentation Gesichter (happy-neutral-</a:t>
            </a:r>
            <a:r>
              <a:rPr lang="de-DE" sz="2100" dirty="0" err="1"/>
              <a:t>fear</a:t>
            </a:r>
            <a:r>
              <a:rPr lang="de-DE" sz="2100" dirty="0"/>
              <a:t> Kontinuum):</a:t>
            </a:r>
            <a:br>
              <a:rPr lang="de-DE" sz="2100" dirty="0"/>
            </a:br>
            <a:r>
              <a:rPr lang="de-DE" sz="2100" dirty="0"/>
              <a:t>linke Amygdala Aktivierung NUR in Fear-Bedingung</a:t>
            </a:r>
            <a:br>
              <a:rPr lang="de-DE" sz="2100" dirty="0"/>
            </a:br>
            <a:endParaRPr lang="de-DE" sz="2100" dirty="0"/>
          </a:p>
          <a:p>
            <a:pPr marL="0" indent="0">
              <a:lnSpc>
                <a:spcPct val="110000"/>
              </a:lnSpc>
              <a:buNone/>
            </a:pPr>
            <a:endParaRPr lang="de-DE" sz="21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100" b="1" dirty="0"/>
              <a:t>Studie: subliminale Darbietung angsterregender Reiz</a:t>
            </a:r>
          </a:p>
          <a:p>
            <a:pPr>
              <a:lnSpc>
                <a:spcPct val="110000"/>
              </a:lnSpc>
            </a:pPr>
            <a:r>
              <a:rPr lang="de-DE" sz="2100" dirty="0"/>
              <a:t> keine Bewusste Wahrnehmung</a:t>
            </a:r>
            <a:br>
              <a:rPr lang="de-DE" sz="2100" dirty="0"/>
            </a:br>
            <a:r>
              <a:rPr lang="de-DE" sz="2100" dirty="0"/>
              <a:t>ABER psychophysiologische Angstantwort </a:t>
            </a:r>
            <a:br>
              <a:rPr lang="de-DE" sz="2100" dirty="0"/>
            </a:br>
            <a:r>
              <a:rPr lang="de-DE" sz="2100" dirty="0"/>
              <a:t>auch bei Patienten mit Läsion visuellen Kortex </a:t>
            </a:r>
            <a:br>
              <a:rPr lang="de-DE" sz="2100" dirty="0"/>
            </a:br>
            <a:endParaRPr lang="de-DE" sz="21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sz="2100" dirty="0"/>
              <a:t>subkortikaler </a:t>
            </a:r>
            <a:r>
              <a:rPr lang="de-DE" sz="2100" dirty="0" err="1"/>
              <a:t>Pathway</a:t>
            </a:r>
            <a:r>
              <a:rPr lang="de-DE" sz="2100" dirty="0"/>
              <a:t> von Thalamus zu Amygdala:</a:t>
            </a:r>
          </a:p>
          <a:p>
            <a:pPr>
              <a:lnSpc>
                <a:spcPct val="110000"/>
              </a:lnSpc>
            </a:pPr>
            <a:r>
              <a:rPr lang="de-DE" sz="2100" dirty="0"/>
              <a:t>schnelle, unbewusste Urteile</a:t>
            </a:r>
          </a:p>
          <a:p>
            <a:pPr>
              <a:lnSpc>
                <a:spcPct val="110000"/>
              </a:lnSpc>
            </a:pPr>
            <a:r>
              <a:rPr lang="de-DE" sz="2100" dirty="0"/>
              <a:t>evolutionär wichtig, Bedrohungen rechtzeitig zu erkennen </a:t>
            </a: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2000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B7AC24-A9D2-4678-8A77-D614BF327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32" t="18124" r="17988" b="7827"/>
          <a:stretch/>
        </p:blipFill>
        <p:spPr>
          <a:xfrm>
            <a:off x="6900863" y="1864914"/>
            <a:ext cx="4791075" cy="4142030"/>
          </a:xfrm>
          <a:prstGeom prst="rect">
            <a:avLst/>
          </a:prstGeom>
        </p:spPr>
      </p:pic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84FD703-21C3-4F24-B350-851731E38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5538" y="61564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0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2321C-4FDA-4BB2-A60F-DBF575FC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0799"/>
            <a:ext cx="10515600" cy="1325563"/>
          </a:xfrm>
        </p:spPr>
        <p:txBody>
          <a:bodyPr/>
          <a:lstStyle/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Amygdala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913CD-AE01-4612-852D-7D0BE93EF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376362"/>
            <a:ext cx="10515600" cy="54816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 Konklusion: viel Evidenz für  Rolle bei Angst-Prozessen</a:t>
            </a:r>
            <a:br>
              <a:rPr lang="de-DE" sz="1800" dirty="0"/>
            </a:br>
            <a:r>
              <a:rPr lang="de-DE" sz="1800" dirty="0">
                <a:sym typeface="Wingdings" panose="05000000000000000000" pitchFamily="2" charset="2"/>
              </a:rPr>
              <a:t>ABER: ist nicht gleich als Angst-Zentrum des Gehirns zu sehen</a:t>
            </a:r>
            <a:br>
              <a:rPr lang="de-DE" sz="1800" dirty="0">
                <a:sym typeface="Wingdings" panose="05000000000000000000" pitchFamily="2" charset="2"/>
              </a:rPr>
            </a:br>
            <a:endParaRPr lang="de-DE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dirty="0">
                <a:sym typeface="Wingdings" panose="05000000000000000000" pitchFamily="2" charset="2"/>
              </a:rPr>
              <a:t> Vernetztheit: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Angst wird in breiterem Netzwerk realisiert  (wovon Amygdala wichtiger Teil ist)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Hat Einfluss auf autonomes System (via Hypothalamus) um </a:t>
            </a:r>
            <a:r>
              <a:rPr lang="de-DE" sz="1800" dirty="0" err="1">
                <a:sym typeface="Wingdings" panose="05000000000000000000" pitchFamily="2" charset="2"/>
              </a:rPr>
              <a:t>fight-flight</a:t>
            </a:r>
            <a:r>
              <a:rPr lang="de-DE" sz="1800" dirty="0">
                <a:sym typeface="Wingdings" panose="05000000000000000000" pitchFamily="2" charset="2"/>
              </a:rPr>
              <a:t> Reaktion zu generieren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Steigert Aktivität des Visuellen Kortex um Vigilanz herzustellen</a:t>
            </a:r>
            <a:br>
              <a:rPr lang="de-DE" sz="1800" dirty="0">
                <a:sym typeface="Wingdings" panose="05000000000000000000" pitchFamily="2" charset="2"/>
              </a:rPr>
            </a:br>
            <a:endParaRPr lang="de-DE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dirty="0">
                <a:sym typeface="Wingdings" panose="05000000000000000000" pitchFamily="2" charset="2"/>
              </a:rPr>
              <a:t> Amygdala = auch an anderen emotionalen Prozessen beteiligt: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Lernen negativer UND positiver Assoziationen (Bilder, Geräusche, Gerüche, Geschmäcker)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 aber funktioniert anders als Angstkonditionierung, andere Nuclei involviert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die meisten bildgebenden Studien konnten noch nicht zuverlässig zwischen Subregionen der Amygdala unterscheiden</a:t>
            </a:r>
            <a:br>
              <a:rPr lang="de-DE" sz="1800" dirty="0">
                <a:sym typeface="Wingdings" panose="05000000000000000000" pitchFamily="2" charset="2"/>
              </a:rPr>
            </a:br>
            <a:br>
              <a:rPr lang="de-DE" sz="1800" dirty="0">
                <a:sym typeface="Wingdings" panose="05000000000000000000" pitchFamily="2" charset="2"/>
              </a:rPr>
            </a:br>
            <a:endParaRPr lang="de-DE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de-DE" sz="1800" dirty="0"/>
          </a:p>
        </p:txBody>
      </p:sp>
      <p:pic>
        <p:nvPicPr>
          <p:cNvPr id="5" name="Grafik 4" descr="Ein Bild, das sitzend, klein, Tisch, Anzeige enthält.&#10;&#10;Automatisch generierte Beschreibung">
            <a:extLst>
              <a:ext uri="{FF2B5EF4-FFF2-40B4-BE49-F238E27FC236}">
                <a16:creationId xmlns:a16="http://schemas.microsoft.com/office/drawing/2014/main" id="{95B5C212-4501-47E9-A799-220789AF7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t="3408" r="8321" b="4297"/>
          <a:stretch/>
        </p:blipFill>
        <p:spPr>
          <a:xfrm>
            <a:off x="8922847" y="218144"/>
            <a:ext cx="3269153" cy="2456794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988573E-3A5C-49C9-BA06-FDBDE5B52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425" y="5893731"/>
            <a:ext cx="546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1C889A-9290-4088-B9E6-F4917525E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087438"/>
            <a:ext cx="10515600" cy="61325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Lage: kleine Region des Kortex unterhalb der anderen Hirnlappen, beinhaltet primären gustatorischen Kortex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Funktion: Assoziiert mit Ekel &amp; verschiedenen Aspekten der Körperwahrnehmung </a:t>
            </a:r>
            <a:br>
              <a:rPr lang="de-DE" sz="1800" dirty="0"/>
            </a:br>
            <a:r>
              <a:rPr lang="de-DE" sz="1800" dirty="0"/>
              <a:t>Evolutionäre Entstehung von Ekel:  Schutz vor Nahrungsmittelvergiftungen 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800" dirty="0"/>
              <a:t>Evidenz :</a:t>
            </a:r>
          </a:p>
          <a:p>
            <a:pPr>
              <a:lnSpc>
                <a:spcPct val="100000"/>
              </a:lnSpc>
            </a:pPr>
            <a:r>
              <a:rPr lang="de-DE" sz="1800" b="1" dirty="0" err="1"/>
              <a:t>Huntington‘s</a:t>
            </a:r>
            <a:r>
              <a:rPr lang="de-DE" sz="1800" b="1" dirty="0"/>
              <a:t> </a:t>
            </a:r>
            <a:r>
              <a:rPr lang="de-DE" sz="1800" b="1" dirty="0" err="1"/>
              <a:t>disease</a:t>
            </a:r>
            <a:r>
              <a:rPr lang="de-DE" sz="1800" b="1" dirty="0"/>
              <a:t> (Insula Läsion): </a:t>
            </a:r>
            <a:br>
              <a:rPr lang="de-DE" sz="1800" dirty="0"/>
            </a:br>
            <a:r>
              <a:rPr lang="de-DE" sz="1800" dirty="0"/>
              <a:t>relative Beeinträchtigung Gesichtsausdruck von Ekel zu erkennen + Ekel vokal auszudrücken</a:t>
            </a:r>
            <a:br>
              <a:rPr lang="de-DE" sz="1800" dirty="0"/>
            </a:br>
            <a:r>
              <a:rPr lang="de-DE" sz="1800" dirty="0">
                <a:sym typeface="Wingdings" panose="05000000000000000000" pitchFamily="2" charset="2"/>
              </a:rPr>
              <a:t>Grad der Beeinträchtigungen korreliert mit Ausmaß der Insula Schädigung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Läsionen in Insula beeinträchtigt Ekel Erkennung mehr als Erkennung anderer Gesichtsausdrücke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fMRI Studie: 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Gesichtsausdrücke von Ekel aktivieren Insula aber nicht Amygdala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bei selbst empfundenen Ekel und Erkennung von Ekel bei anderen gleiche Region in Insula aktiviert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Auch Ekel in sozialem Kontext möglich = Aktivierung in Insula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sym typeface="Wingdings" panose="05000000000000000000" pitchFamily="2" charset="2"/>
              </a:rPr>
              <a:t>Weite Rolle bei emotionalen Prozessen, nicht nur Ekel betreffend:</a:t>
            </a:r>
            <a:br>
              <a:rPr lang="de-DE" sz="1800" dirty="0">
                <a:sym typeface="Wingdings" panose="05000000000000000000" pitchFamily="2" charset="2"/>
              </a:rPr>
            </a:br>
            <a:r>
              <a:rPr lang="de-DE" sz="1800" dirty="0">
                <a:sym typeface="Wingdings" panose="05000000000000000000" pitchFamily="2" charset="2"/>
              </a:rPr>
              <a:t>Monitoring des internen Körperzustandes, Wahrnehmung von körperlichen „</a:t>
            </a:r>
            <a:r>
              <a:rPr lang="de-DE" sz="1800" dirty="0" err="1">
                <a:sym typeface="Wingdings" panose="05000000000000000000" pitchFamily="2" charset="2"/>
              </a:rPr>
              <a:t>feelings</a:t>
            </a:r>
            <a:r>
              <a:rPr lang="de-DE" sz="1800" dirty="0">
                <a:sym typeface="Wingdings" panose="05000000000000000000" pitchFamily="2" charset="2"/>
              </a:rPr>
              <a:t>“ (Interzeption)</a:t>
            </a:r>
            <a:br>
              <a:rPr lang="de-DE" sz="1600" dirty="0">
                <a:sym typeface="Wingdings" panose="05000000000000000000" pitchFamily="2" charset="2"/>
              </a:rPr>
            </a:br>
            <a:endParaRPr lang="de-DE" sz="1600" dirty="0">
              <a:sym typeface="Wingdings" panose="05000000000000000000" pitchFamily="2" charset="2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EC6B47-C9D4-42A4-820A-C1B0DEF5F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0" y="1506537"/>
            <a:ext cx="2114550" cy="250428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3A08883-4318-4595-BD6A-32C1E984BC00}"/>
              </a:ext>
            </a:extLst>
          </p:cNvPr>
          <p:cNvSpPr/>
          <p:nvPr/>
        </p:nvSpPr>
        <p:spPr>
          <a:xfrm>
            <a:off x="577581" y="183158"/>
            <a:ext cx="16642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Insula</a:t>
            </a:r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4B8F520-0605-4D78-B041-6325CC3B9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7725" y="5581650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2319</Words>
  <Application>Microsoft Office PowerPoint</Application>
  <PresentationFormat>Breitbild</PresentationFormat>
  <Paragraphs>141</Paragraphs>
  <Slides>19</Slides>
  <Notes>0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Amygdala </vt:lpstr>
      <vt:lpstr>Amygdala</vt:lpstr>
      <vt:lpstr>Amygdala</vt:lpstr>
      <vt:lpstr>Amygdala </vt:lpstr>
      <vt:lpstr>PowerPoint-Präsentation</vt:lpstr>
      <vt:lpstr>PowerPoint-Präsentation</vt:lpstr>
      <vt:lpstr>PowerPoint-Präsentation</vt:lpstr>
      <vt:lpstr>Anteriorer cingulärer Kortex (ACC)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Neuronale Korrelate  von Emotion</dc:title>
  <dc:creator>maxi.haage@web.de</dc:creator>
  <cp:lastModifiedBy>maxi.haage@web.de</cp:lastModifiedBy>
  <cp:revision>141</cp:revision>
  <dcterms:created xsi:type="dcterms:W3CDTF">2020-05-15T09:06:07Z</dcterms:created>
  <dcterms:modified xsi:type="dcterms:W3CDTF">2020-05-17T22:13:27Z</dcterms:modified>
</cp:coreProperties>
</file>