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1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tags/tag2.xml" ContentType="application/vnd.openxmlformats-officedocument.presentationml.tags+xml"/>
  <Override PartName="/ppt/notesSlides/notesSlide16.xml" ContentType="application/vnd.openxmlformats-officedocument.presentationml.notesSlide+xml"/>
  <Override PartName="/ppt/tags/tag3.xml" ContentType="application/vnd.openxmlformats-officedocument.presentationml.tags+xml"/>
  <Override PartName="/ppt/notesSlides/notesSlide17.xml" ContentType="application/vnd.openxmlformats-officedocument.presentationml.notesSlide+xml"/>
  <Override PartName="/ppt/tags/tag4.xml" ContentType="application/vnd.openxmlformats-officedocument.presentationml.tags+xml"/>
  <Override PartName="/ppt/notesSlides/notesSlide18.xml" ContentType="application/vnd.openxmlformats-officedocument.presentationml.notesSlide+xml"/>
  <Override PartName="/ppt/tags/tag5.xml" ContentType="application/vnd.openxmlformats-officedocument.presentationml.tags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tags/tag6.xml" ContentType="application/vnd.openxmlformats-officedocument.presentationml.tags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tags/tag7.xml" ContentType="application/vnd.openxmlformats-officedocument.presentationml.tags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tags/tag8.xml" ContentType="application/vnd.openxmlformats-officedocument.presentationml.tags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handoutMasterIdLst>
    <p:handoutMasterId r:id="rId31"/>
  </p:handoutMasterIdLst>
  <p:sldIdLst>
    <p:sldId id="257" r:id="rId2"/>
    <p:sldId id="300" r:id="rId3"/>
    <p:sldId id="281" r:id="rId4"/>
    <p:sldId id="282" r:id="rId5"/>
    <p:sldId id="299" r:id="rId6"/>
    <p:sldId id="290" r:id="rId7"/>
    <p:sldId id="258" r:id="rId8"/>
    <p:sldId id="271" r:id="rId9"/>
    <p:sldId id="295" r:id="rId10"/>
    <p:sldId id="297" r:id="rId11"/>
    <p:sldId id="298" r:id="rId12"/>
    <p:sldId id="269" r:id="rId13"/>
    <p:sldId id="268" r:id="rId14"/>
    <p:sldId id="260" r:id="rId15"/>
    <p:sldId id="259" r:id="rId16"/>
    <p:sldId id="267" r:id="rId17"/>
    <p:sldId id="261" r:id="rId18"/>
    <p:sldId id="270" r:id="rId19"/>
    <p:sldId id="262" r:id="rId20"/>
    <p:sldId id="266" r:id="rId21"/>
    <p:sldId id="296" r:id="rId22"/>
    <p:sldId id="263" r:id="rId23"/>
    <p:sldId id="283" r:id="rId24"/>
    <p:sldId id="265" r:id="rId25"/>
    <p:sldId id="272" r:id="rId26"/>
    <p:sldId id="293" r:id="rId27"/>
    <p:sldId id="294" r:id="rId28"/>
    <p:sldId id="292" r:id="rId29"/>
  </p:sldIdLst>
  <p:sldSz cx="9144000" cy="6858000" type="screen4x3"/>
  <p:notesSz cx="7099300" cy="10234613"/>
  <p:defaultTextStyle>
    <a:defPPr>
      <a:defRPr lang="de-DE"/>
    </a:defPPr>
    <a:lvl1pPr algn="l" rtl="0" eaLnBrk="0" fontAlgn="base" hangingPunct="0">
      <a:spcBef>
        <a:spcPct val="0"/>
      </a:spcBef>
      <a:spcAft>
        <a:spcPct val="0"/>
      </a:spcAft>
      <a:defRPr b="1" kern="1200" baseline="-250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b="1" kern="1200" baseline="-250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b="1" kern="1200" baseline="-250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b="1" kern="1200" baseline="-250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b="1" kern="1200" baseline="-250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b="1" kern="1200" baseline="-250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b="1" kern="1200" baseline="-250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b="1" kern="1200" baseline="-250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b="1" kern="1200" baseline="-250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845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F5F5F"/>
    <a:srgbClr val="F6FED2"/>
    <a:srgbClr val="EBF4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019" autoAdjust="0"/>
    <p:restoredTop sz="91750" autoAdjust="0"/>
  </p:normalViewPr>
  <p:slideViewPr>
    <p:cSldViewPr>
      <p:cViewPr varScale="1">
        <p:scale>
          <a:sx n="76" d="100"/>
          <a:sy n="76" d="100"/>
        </p:scale>
        <p:origin x="1411" y="43"/>
      </p:cViewPr>
      <p:guideLst>
        <p:guide orient="horz" pos="845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image" Target="../media/image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ADF4D732-FD1C-4C57-B21E-FFB4E7CBE0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 eaLnBrk="1" hangingPunct="1">
              <a:defRPr sz="1300" b="0" baseline="0">
                <a:latin typeface="Arial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CB0BFC8B-DACC-479E-885E-16512374CE71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 eaLnBrk="1" hangingPunct="1">
              <a:defRPr sz="1300" b="0" baseline="0">
                <a:latin typeface="Arial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BC50C419-01D1-434A-AD27-FC370433C754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 eaLnBrk="1" hangingPunct="1">
              <a:defRPr sz="1300" b="0" baseline="0">
                <a:latin typeface="Arial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0732387-1B29-4B3A-A577-98FDA1BB9339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 eaLnBrk="1" hangingPunct="1">
              <a:defRPr sz="1300" b="0" baseline="0"/>
            </a:lvl1pPr>
          </a:lstStyle>
          <a:p>
            <a:pPr>
              <a:defRPr/>
            </a:pPr>
            <a:fld id="{504AC8B6-11F4-4F3E-8603-03B5D384B3F4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0F8EB028-7EF5-484A-8B7D-3C076D04A67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="0" baseline="0">
                <a:latin typeface="Arial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A54B97CE-7638-429C-9B4F-98D773F1CBDD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="0" baseline="0">
                <a:latin typeface="Arial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1E8CC7F9-B228-44E0-AF79-431E0E52591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8350"/>
            <a:ext cx="5114925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5845" name="Rectangle 5">
            <a:extLst>
              <a:ext uri="{FF2B5EF4-FFF2-40B4-BE49-F238E27FC236}">
                <a16:creationId xmlns:a16="http://schemas.microsoft.com/office/drawing/2014/main" id="{42D78A11-7651-495D-BFE8-8D517E1E8C4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noProof="0"/>
              <a:t>Textmasterformate durch Klicken bearbeiten</a:t>
            </a:r>
          </a:p>
          <a:p>
            <a:pPr lvl="1"/>
            <a:r>
              <a:rPr lang="de-DE" noProof="0"/>
              <a:t>Zweite Ebene</a:t>
            </a:r>
          </a:p>
          <a:p>
            <a:pPr lvl="2"/>
            <a:r>
              <a:rPr lang="de-DE" noProof="0"/>
              <a:t>Dritte Ebene</a:t>
            </a:r>
          </a:p>
          <a:p>
            <a:pPr lvl="3"/>
            <a:r>
              <a:rPr lang="de-DE" noProof="0"/>
              <a:t>Vierte Ebene</a:t>
            </a:r>
          </a:p>
          <a:p>
            <a:pPr lvl="4"/>
            <a:r>
              <a:rPr lang="de-DE" noProof="0"/>
              <a:t>Fünfte Ebene</a:t>
            </a:r>
          </a:p>
        </p:txBody>
      </p:sp>
      <p:sp>
        <p:nvSpPr>
          <p:cNvPr id="35846" name="Rectangle 6">
            <a:extLst>
              <a:ext uri="{FF2B5EF4-FFF2-40B4-BE49-F238E27FC236}">
                <a16:creationId xmlns:a16="http://schemas.microsoft.com/office/drawing/2014/main" id="{315C637A-5ECA-43EB-9D74-43E500F70A63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="0" baseline="0">
                <a:latin typeface="Arial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35847" name="Rectangle 7">
            <a:extLst>
              <a:ext uri="{FF2B5EF4-FFF2-40B4-BE49-F238E27FC236}">
                <a16:creationId xmlns:a16="http://schemas.microsoft.com/office/drawing/2014/main" id="{4CC6F950-CE03-4C64-89EB-AA8101F5720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 baseline="0"/>
            </a:lvl1pPr>
          </a:lstStyle>
          <a:p>
            <a:pPr>
              <a:defRPr/>
            </a:pPr>
            <a:fld id="{18887F95-59C6-4A06-A0DE-8ED482BFB0B0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7D4583A7-481A-4F74-A3C9-046E67F0628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E244E56-BC11-488A-90A9-0C692437CDD7}" type="slidenum">
              <a:rPr lang="de-DE" altLang="de-DE" smtClean="0"/>
              <a:pPr>
                <a:spcBef>
                  <a:spcPct val="0"/>
                </a:spcBef>
              </a:pPr>
              <a:t>1</a:t>
            </a:fld>
            <a:endParaRPr lang="de-DE" altLang="de-DE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CD84B65A-ADDC-4F39-A19A-67DAC842DA2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0E6ACAEA-4BB6-48D0-94EE-674EC59671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de-DE" altLang="de-DE" dirty="0">
                <a:latin typeface="Arial" panose="020B0604020202020204" pitchFamily="34" charset="0"/>
              </a:rPr>
              <a:t>Vorstellung … Name, Tätigkeit, Lehre, Forschung</a:t>
            </a:r>
          </a:p>
          <a:p>
            <a:pPr eaLnBrk="1" hangingPunct="1"/>
            <a:r>
              <a:rPr lang="de-DE" altLang="de-DE" dirty="0">
                <a:latin typeface="Arial" panose="020B0604020202020204" pitchFamily="34" charset="0"/>
              </a:rPr>
              <a:t>Lehrveranstaltung für wen? … </a:t>
            </a:r>
          </a:p>
          <a:p>
            <a:pPr eaLnBrk="1" hangingPunct="1"/>
            <a:r>
              <a:rPr lang="de-DE" altLang="de-DE" dirty="0">
                <a:latin typeface="Arial" panose="020B0604020202020204" pitchFamily="34" charset="0"/>
              </a:rPr>
              <a:t>Was habe ich jetzt gemacht? … Vorlesung erheblich gekürzt, ursprüngliche </a:t>
            </a:r>
            <a:r>
              <a:rPr lang="de-DE" altLang="de-DE" dirty="0" err="1">
                <a:latin typeface="Arial" panose="020B0604020202020204" pitchFamily="34" charset="0"/>
              </a:rPr>
              <a:t>Scripte</a:t>
            </a:r>
            <a:r>
              <a:rPr lang="de-DE" altLang="de-DE" dirty="0">
                <a:latin typeface="Arial" panose="020B0604020202020204" pitchFamily="34" charset="0"/>
              </a:rPr>
              <a:t> auf Website des IWC unter Studium/Materialien/</a:t>
            </a:r>
            <a:r>
              <a:rPr lang="de-DE" altLang="de-DE" dirty="0" err="1">
                <a:latin typeface="Arial" panose="020B0604020202020204" pitchFamily="34" charset="0"/>
              </a:rPr>
              <a:t>iwc</a:t>
            </a:r>
            <a:r>
              <a:rPr lang="de-DE" altLang="de-DE" dirty="0">
                <a:latin typeface="Arial" panose="020B0604020202020204" pitchFamily="34" charset="0"/>
              </a:rPr>
              <a:t> – Modul BHYWI32 WIS –VL WIS; mit Audiokommentaren </a:t>
            </a:r>
            <a:r>
              <a:rPr lang="de-DE" altLang="de-DE" dirty="0" err="1">
                <a:latin typeface="Arial" panose="020B0604020202020204" pitchFamily="34" charset="0"/>
              </a:rPr>
              <a:t>vershen</a:t>
            </a:r>
            <a:r>
              <a:rPr lang="de-DE" altLang="de-DE" dirty="0">
                <a:latin typeface="Arial" panose="020B0604020202020204" pitchFamily="34" charset="0"/>
              </a:rPr>
              <a:t> (Video nur vereinzelt – damit Sie sehen, mit wem …), auch nicht zu jeder Folie zwangsweise bzw. sehr viel sprechen, da oft selbsterklärend; falls aber etwas Fehlt, oder Fragen auftreten, können Sie mich natürlich jederzeit gern kontaktieren, z.B. auch per Forum über Opal</a:t>
            </a:r>
          </a:p>
          <a:p>
            <a:pPr eaLnBrk="1" hangingPunct="1"/>
            <a:r>
              <a:rPr lang="de-DE" altLang="de-DE" dirty="0">
                <a:latin typeface="Arial" panose="020B0604020202020204" pitchFamily="34" charset="0"/>
              </a:rPr>
              <a:t>Wie Sie aktiv mitwirken können/sollten … Fragen (von mir zu den Themen, von Ihnen zum Verständnis), Anregungen weitergehendes Selbststudium generell Austausch, Meinungen</a:t>
            </a:r>
          </a:p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7D4583A7-481A-4F74-A3C9-046E67F0628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E244E56-BC11-488A-90A9-0C692437CDD7}" type="slidenum">
              <a:rPr lang="de-DE" altLang="de-DE" smtClean="0"/>
              <a:pPr>
                <a:spcBef>
                  <a:spcPct val="0"/>
                </a:spcBef>
              </a:pPr>
              <a:t>2</a:t>
            </a:fld>
            <a:endParaRPr lang="de-DE" altLang="de-DE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CD84B65A-ADDC-4F39-A19A-67DAC842DA2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0E6ACAEA-4BB6-48D0-94EE-674EC59671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6165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B4260CA9-CE4F-4465-8659-8346C4676DF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6D0096B-0B3B-480C-A036-2ABEE6CAB07C}" type="slidenum">
              <a:rPr lang="de-DE" altLang="de-DE" smtClean="0"/>
              <a:pPr>
                <a:spcBef>
                  <a:spcPct val="0"/>
                </a:spcBef>
              </a:pPr>
              <a:t>3</a:t>
            </a:fld>
            <a:endParaRPr lang="de-DE" altLang="de-DE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4FE6F760-C40D-4DE3-8F48-741C255126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1C8F270B-905F-446D-9D16-C6913CC7C0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E3F14016-0F5B-4E42-925A-87FC856A7E1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A92543A-0EA3-4749-89E5-C8233465C2ED}" type="slidenum">
              <a:rPr lang="de-DE" altLang="de-DE" smtClean="0"/>
              <a:pPr>
                <a:spcBef>
                  <a:spcPct val="0"/>
                </a:spcBef>
              </a:pPr>
              <a:t>4</a:t>
            </a:fld>
            <a:endParaRPr lang="de-DE" altLang="de-DE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98B08090-54FA-4A8E-9F85-F65F23B330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A718B788-006F-4C7D-A532-B071F1A8A2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8887F95-59C6-4A06-A0DE-8ED482BFB0B0}" type="slidenum">
              <a:rPr lang="de-DE" altLang="de-DE" smtClean="0"/>
              <a:pPr>
                <a:defRPr/>
              </a:pPr>
              <a:t>5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9340576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BC6C2739-B36C-426F-AAD7-38CE72C73D1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9F9F4F4-2DED-4C03-8E64-5AD44C2F639D}" type="slidenum">
              <a:rPr lang="de-DE" altLang="de-DE" smtClean="0"/>
              <a:pPr>
                <a:spcBef>
                  <a:spcPct val="0"/>
                </a:spcBef>
              </a:pPr>
              <a:t>6</a:t>
            </a:fld>
            <a:endParaRPr lang="de-DE" altLang="de-DE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23E058A1-FB90-42F4-B28F-AC8F1149726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E5F789E6-0A60-412D-A31E-5704CEF4E0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621C315C-FEFE-425F-83FF-3F2FDC7AC45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DEF6792-2CAB-4D4E-B03F-63D13363777E}" type="slidenum">
              <a:rPr lang="de-DE" altLang="de-DE" smtClean="0"/>
              <a:pPr>
                <a:spcBef>
                  <a:spcPct val="0"/>
                </a:spcBef>
              </a:pPr>
              <a:t>7</a:t>
            </a:fld>
            <a:endParaRPr lang="de-DE" altLang="de-DE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3303A3BC-F42E-4788-8FB4-1A1EC7F5CC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9C316B5B-9F27-4068-A0B2-7BD4E78F743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17DE893E-A162-4585-A324-AD98E58CD64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E9B6895-A1BD-4343-9ABA-7F0D8D8A268D}" type="slidenum">
              <a:rPr lang="de-DE" altLang="de-DE" smtClean="0"/>
              <a:pPr>
                <a:spcBef>
                  <a:spcPct val="0"/>
                </a:spcBef>
              </a:pPr>
              <a:t>8</a:t>
            </a:fld>
            <a:endParaRPr lang="de-DE" altLang="de-DE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D1106363-0EA6-497E-98E3-52E6495B2D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31ABEE29-E522-489C-99C3-8819698BFFF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B5D7CA57-B19D-4187-A39C-4A9FF28E2C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337910F-0D8D-4FD9-9877-8E8008AF6A34}" type="slidenum">
              <a:rPr lang="de-DE" altLang="de-DE" smtClean="0"/>
              <a:pPr>
                <a:spcBef>
                  <a:spcPct val="0"/>
                </a:spcBef>
              </a:pPr>
              <a:t>9</a:t>
            </a:fld>
            <a:endParaRPr lang="de-DE" altLang="de-DE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C1D0AF79-F062-4DB6-8C2C-EA81963D42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9ABC5198-9F46-4AA4-93A4-F2B882A4CF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C5D9DC06-3DCA-49DD-A675-890B315CD39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3CC8A2F-24F4-4ADC-9FE1-B1930749EA7A}" type="slidenum">
              <a:rPr lang="de-DE" altLang="de-DE" smtClean="0"/>
              <a:pPr>
                <a:spcBef>
                  <a:spcPct val="0"/>
                </a:spcBef>
              </a:pPr>
              <a:t>10</a:t>
            </a:fld>
            <a:endParaRPr lang="de-DE" altLang="de-DE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2A7FF6B7-348C-4B36-865E-C300A236932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5B67D008-4B5C-4617-AB4C-DB269E9421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3C5F44AD-E5F1-4015-A615-92F907F33E8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ED236BE-49E1-4FBC-AF7F-FBD66FC92FE6}" type="slidenum">
              <a:rPr lang="de-DE" altLang="de-DE" smtClean="0"/>
              <a:pPr>
                <a:spcBef>
                  <a:spcPct val="0"/>
                </a:spcBef>
              </a:pPr>
              <a:t>11</a:t>
            </a:fld>
            <a:endParaRPr lang="de-DE" altLang="de-DE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F3B4AC00-E26F-4573-8CE5-EA4FDAB9F2F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A905F6B5-FE9F-43D1-9F4E-B7950F6CAE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>
            <a:extLst>
              <a:ext uri="{FF2B5EF4-FFF2-40B4-BE49-F238E27FC236}">
                <a16:creationId xmlns:a16="http://schemas.microsoft.com/office/drawing/2014/main" id="{8A712668-C0F5-41E0-A318-7784D7A9632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0A3CA84-3432-494F-840D-EA36F9B2A16D}" type="slidenum">
              <a:rPr lang="de-DE" altLang="de-DE" smtClean="0"/>
              <a:pPr>
                <a:spcBef>
                  <a:spcPct val="0"/>
                </a:spcBef>
              </a:pPr>
              <a:t>12</a:t>
            </a:fld>
            <a:endParaRPr lang="de-DE" altLang="de-DE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B45479EC-BE62-4CFE-8BD1-8FE19FE1586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76F59C91-EA7F-469F-89AA-0AC97ADD14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091E9CE8-EF97-4F82-82E9-FC637C21040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3BBCA2D-4CEF-4D25-99D4-9D88020DB09D}" type="slidenum">
              <a:rPr lang="de-DE" altLang="de-DE" smtClean="0"/>
              <a:pPr>
                <a:spcBef>
                  <a:spcPct val="0"/>
                </a:spcBef>
              </a:pPr>
              <a:t>13</a:t>
            </a:fld>
            <a:endParaRPr lang="de-DE" altLang="de-DE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54D55298-8E9A-4F16-8FB5-5D8A92BBAEA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51E70595-B052-4A74-B43D-BB78610DD9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de-DE" altLang="de-DE" dirty="0" err="1">
                <a:latin typeface="Arial" panose="020B0604020202020204" pitchFamily="34" charset="0"/>
              </a:rPr>
              <a:t>Soot</a:t>
            </a:r>
            <a:r>
              <a:rPr lang="de-DE" altLang="de-DE" dirty="0">
                <a:latin typeface="Arial" panose="020B0604020202020204" pitchFamily="34" charset="0"/>
              </a:rPr>
              <a:t> =Rußpartikel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952DBB33-375B-4C02-A8F7-1BE7122DA5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20EE0CF-D5BD-4CA8-819D-A8F08C586DA2}" type="slidenum">
              <a:rPr lang="de-DE" altLang="de-DE" smtClean="0"/>
              <a:pPr>
                <a:spcBef>
                  <a:spcPct val="0"/>
                </a:spcBef>
              </a:pPr>
              <a:t>14</a:t>
            </a:fld>
            <a:endParaRPr lang="de-DE" altLang="de-DE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E0143F5C-A635-465F-9675-523352E3350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2EE30CA4-6534-4BE2-9389-3C55BEF871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DAB830A4-6063-4F4C-99AC-B3C88C489FF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DC77A8D-3267-4C67-9BB4-A43546971F54}" type="slidenum">
              <a:rPr lang="de-DE" altLang="de-DE" smtClean="0"/>
              <a:pPr>
                <a:spcBef>
                  <a:spcPct val="0"/>
                </a:spcBef>
              </a:pPr>
              <a:t>15</a:t>
            </a:fld>
            <a:endParaRPr lang="de-DE" altLang="de-DE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77D872BC-09FD-4CAE-BF3B-1B8807D7F7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EF4FD417-2111-4D40-A3D2-5556E77633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D57F339F-C2D8-4EDF-A0F6-DE37A3A3BE5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0BB9012-C74A-4EFD-BC86-1853BB24CBE8}" type="slidenum">
              <a:rPr lang="de-DE" altLang="de-DE" smtClean="0"/>
              <a:pPr>
                <a:spcBef>
                  <a:spcPct val="0"/>
                </a:spcBef>
              </a:pPr>
              <a:t>16</a:t>
            </a:fld>
            <a:endParaRPr lang="de-DE" altLang="de-DE"/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6F371FCF-62B4-4110-AE31-E123BF27BAD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A7B2F9B4-A532-4D16-86DD-433BE0100A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FA683DCA-5E13-4947-8D19-60FC58991B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0E2B0AB-45A9-4D5D-8A4E-0E951BE93A6D}" type="slidenum">
              <a:rPr lang="de-DE" altLang="de-DE" smtClean="0"/>
              <a:pPr>
                <a:spcBef>
                  <a:spcPct val="0"/>
                </a:spcBef>
              </a:pPr>
              <a:t>17</a:t>
            </a:fld>
            <a:endParaRPr lang="de-DE" altLang="de-DE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D6F4FAC4-5984-4DBC-9965-E55C4E0D459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73CC9C58-D473-4BCC-8050-77B8AA0602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de-DE" altLang="de-DE" dirty="0">
                <a:latin typeface="Arial" panose="020B0604020202020204" pitchFamily="34" charset="0"/>
              </a:rPr>
              <a:t>Dicke Erdkruste unterschiedlich 5 – 50 km (mittel: 35 km) 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60B054C3-F5BB-48B0-9427-B79177E911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1FB21A7-F67C-4A72-9F2F-489FEBB08A6B}" type="slidenum">
              <a:rPr lang="de-DE" altLang="de-DE" smtClean="0"/>
              <a:pPr>
                <a:spcBef>
                  <a:spcPct val="0"/>
                </a:spcBef>
              </a:pPr>
              <a:t>18</a:t>
            </a:fld>
            <a:endParaRPr lang="de-DE" altLang="de-DE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83CFAB6E-D87C-40FA-A23D-8C592A74C9B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753414BC-124D-4399-B24B-71164726FA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7E3D2FD0-25CF-4180-A8C1-960D563736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56ECE51-0925-4BEE-8BF9-EDCAD6442E92}" type="slidenum">
              <a:rPr lang="de-DE" altLang="de-DE" smtClean="0"/>
              <a:pPr>
                <a:spcBef>
                  <a:spcPct val="0"/>
                </a:spcBef>
              </a:pPr>
              <a:t>19</a:t>
            </a:fld>
            <a:endParaRPr lang="de-DE" altLang="de-DE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B4957611-83FD-4BCF-9490-C361BFF0B48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3398069B-2F05-424B-8F1E-A9647235C4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E0676A5E-8680-4F35-AF2B-3BABF59F68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1F894D5-9535-4C4B-A78A-9CAA9B297D32}" type="slidenum">
              <a:rPr lang="de-DE" altLang="de-DE" smtClean="0"/>
              <a:pPr>
                <a:spcBef>
                  <a:spcPct val="0"/>
                </a:spcBef>
              </a:pPr>
              <a:t>20</a:t>
            </a:fld>
            <a:endParaRPr lang="de-DE" altLang="de-DE"/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83B0EB21-2E41-45C5-921D-5ABDF272526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750F5D67-3E22-4B03-B86A-BCD1B39D8E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>
            <a:extLst>
              <a:ext uri="{FF2B5EF4-FFF2-40B4-BE49-F238E27FC236}">
                <a16:creationId xmlns:a16="http://schemas.microsoft.com/office/drawing/2014/main" id="{FFC2B401-5F00-4FB0-8680-04B07F8F18E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E3750CC-2C19-4BA7-BA5C-CE1BE26D3CBC}" type="slidenum">
              <a:rPr lang="de-DE" altLang="de-DE" smtClean="0"/>
              <a:pPr>
                <a:spcBef>
                  <a:spcPct val="0"/>
                </a:spcBef>
              </a:pPr>
              <a:t>21</a:t>
            </a:fld>
            <a:endParaRPr lang="de-DE" altLang="de-DE"/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FCBA79C7-2DE8-490F-9F54-7C126C54945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038BBA8A-FCC9-441D-B58E-ECBC798B34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E90698F8-368D-4534-A208-27F3409A51B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45E08D5-8C08-4920-9A03-654F4DBDB4F4}" type="slidenum">
              <a:rPr lang="de-DE" altLang="de-DE" smtClean="0"/>
              <a:pPr>
                <a:spcBef>
                  <a:spcPct val="0"/>
                </a:spcBef>
              </a:pPr>
              <a:t>22</a:t>
            </a:fld>
            <a:endParaRPr lang="de-DE" altLang="de-DE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AFD823DF-A453-4581-8427-F7692C5F18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CCF54B12-43E2-4EB9-A9AA-A377CC979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F19E7F56-0987-4E53-AC51-87863376851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EDB22C4-8FC3-4A8D-9390-9CF59B5BB996}" type="slidenum">
              <a:rPr lang="de-DE" altLang="de-DE" smtClean="0"/>
              <a:pPr>
                <a:spcBef>
                  <a:spcPct val="0"/>
                </a:spcBef>
              </a:pPr>
              <a:t>23</a:t>
            </a:fld>
            <a:endParaRPr lang="de-DE" altLang="de-DE"/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4F3D6662-ADD0-4E2F-AFC7-4D307E53DB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B3F1723F-D041-439E-8AB0-2B6C10331E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63F5622B-C446-428F-8D95-544792880A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A12AD2C-C541-4E5D-B8C5-DFE1E2E00C38}" type="slidenum">
              <a:rPr lang="de-DE" altLang="de-DE" smtClean="0"/>
              <a:pPr>
                <a:spcBef>
                  <a:spcPct val="0"/>
                </a:spcBef>
              </a:pPr>
              <a:t>24</a:t>
            </a:fld>
            <a:endParaRPr lang="de-DE" altLang="de-DE"/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A3D1B750-57EC-4B1B-A357-AFABA2874E7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CFEF3FD9-D5BF-49EE-BC2E-E4B3BFBF4D5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AEBFCE28-8F79-408D-B815-4D5173D105A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4025545-78E7-47B8-ADFA-B6F1E488F2AD}" type="slidenum">
              <a:rPr lang="de-DE" altLang="de-DE" smtClean="0"/>
              <a:pPr>
                <a:spcBef>
                  <a:spcPct val="0"/>
                </a:spcBef>
              </a:pPr>
              <a:t>25</a:t>
            </a:fld>
            <a:endParaRPr lang="de-DE" altLang="de-DE"/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4479B8F4-0CB4-424D-AEE0-7C10CCF4168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A6E28254-7500-44B7-BAE3-45BF5BDCBC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3C6C5DC7-45F9-409C-A701-4CBC19BB2C9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E29E652-6E64-4897-BA97-2588FB4F8C25}" type="slidenum">
              <a:rPr lang="de-DE" altLang="de-DE" smtClean="0"/>
              <a:pPr>
                <a:spcBef>
                  <a:spcPct val="0"/>
                </a:spcBef>
              </a:pPr>
              <a:t>26</a:t>
            </a:fld>
            <a:endParaRPr lang="de-DE" altLang="de-DE"/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7A405CF5-EA5F-4DCC-84CD-D4CD5B23EF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6E605BF0-6B45-4A27-BE85-1AB3B23036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488159E4-A2C3-4F90-9828-FCE0BC1A9C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572884B-C2EA-4698-B75E-89ABBFA9273A}" type="slidenum">
              <a:rPr lang="de-DE" altLang="de-DE" smtClean="0"/>
              <a:pPr>
                <a:spcBef>
                  <a:spcPct val="0"/>
                </a:spcBef>
              </a:pPr>
              <a:t>27</a:t>
            </a:fld>
            <a:endParaRPr lang="de-DE" altLang="de-DE"/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C9A7F982-C1A5-4BF6-962E-593ADC9C32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F1F447AA-8014-425A-A148-7BE30A054F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33B44B0B-D1E5-4090-878D-5624AA50CFF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51FFD39-D8CC-4C7A-A6E4-DB55E7D472B6}" type="slidenum">
              <a:rPr lang="de-DE" altLang="de-DE" smtClean="0"/>
              <a:pPr>
                <a:spcBef>
                  <a:spcPct val="0"/>
                </a:spcBef>
              </a:pPr>
              <a:t>28</a:t>
            </a:fld>
            <a:endParaRPr lang="de-DE" altLang="de-DE"/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FF06538C-2B8E-4A45-AF37-E2444BE0A9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A9A546CB-0C53-4F38-92DC-1E18F37B90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de-DE" altLang="de-DE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de-DE"/>
              <a:t>Formatvorlage des Untertitelmasters durch Klicken bearbeiten</a:t>
            </a:r>
            <a:endParaRPr lang="en-US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340496DB-D5B0-4880-90ED-6E0A80763E7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36B2860-D06C-4961-A512-FFA8DF72D5B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55058A2-3817-40B2-988B-442A03D3DB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E27E1B-CB62-4C64-9843-82827FD12317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521890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D4D8643-568A-4D40-BB6A-27A9773B6BA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221ECF1-6448-4C19-80C4-F0E08DF52F4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9B2D970-7E58-4099-A04B-60E396AC9D8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27B82D-4A4D-4F3F-84C7-9352FD16CD85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3653671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643CD3A-6CF4-41B6-8586-645827673C4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9178BFDF-B129-480F-AA88-87E0A6BC332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3761638-9733-44DD-BFEE-13B166FE468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C22FA3-21B1-4A93-A960-588BDD438B7A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1675797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4F0B730-4B67-423C-A7BF-878D3A10139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27FDD15-F4EF-424A-9E34-D6C8287D2C0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75FEC5-11CC-4475-B867-E5A175D2473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D0424D-2A43-4E07-BF28-95A7A416BB17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2435560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0AE350F5-E54A-4D9E-84D0-C246EC2CDEE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205CA252-4A99-4B5C-A1A9-AED5D3C903D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80F16D33-6D58-4C80-9EF8-C51A0633F64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C3E8E7-1ABA-4E85-9461-F205A9DF2DD7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1982580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35425BD9-9AD4-49B7-A6B4-6E552E17A85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6535F8D7-C8F2-4036-B278-60D61B24427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6D13D56A-0BF8-4F09-9CA8-E361990710D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843B0B-832A-4EC5-B881-8A27FB772A10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3248397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C55DD643-BB1F-4438-85D6-8104F129207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73AECFDE-4DDA-4205-9708-9E29266889E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50D27379-E9CA-41FE-9FE7-B485ADDFF51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866A2C-AF4A-4A1C-9D55-522279D92FB8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1186223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109A407-FFC8-4DDB-893C-BEED5B83A71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4503A0-9ADB-4074-B2BA-760C5DE8F1D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30B78C-8F3E-475E-87F2-CA89A424F1C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1AED21-0F4D-4CB2-BB7E-00FDBCDDDB27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345481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Textmasterformat bearbeiten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E8F99E3-10D5-4B02-BC31-2F1859A1E03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6642444-270B-4725-94ED-EF7C70F9DC3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0CDDCD3-AAB0-4658-9A0E-A56F27EF791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BD13C2-4AB3-41FD-A9D4-3D67DBD2853E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1658267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7D61AB0-F815-4E92-83F1-FEC92359825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C4409AB-F63A-4082-A0A7-990F8A6DB32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97558688-83F9-42A1-9E7C-BB577928A74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AAC83F-68D6-4FA7-8D42-DEBFA20E6F1F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85643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de-DE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BAA1EF8-6D90-43CF-B979-D3EFE2CDA73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2C6DF07-233B-497E-8782-A44FEFD2E4A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5CAF078-0978-45AE-A7E8-A3CF7D8ECE4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D005BA-3631-40E1-A07B-D6DA3B228D60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  <p:extLst>
      <p:ext uri="{BB962C8B-B14F-4D97-AF65-F5344CB8AC3E}">
        <p14:creationId xmlns:p14="http://schemas.microsoft.com/office/powerpoint/2010/main" val="4139358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3516F79C-7EA3-4ABD-A0C5-CEDEF74D27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de-DE" altLang="de-DE"/>
              <a:t>Titelmasterformat durch Klicken bearbeiten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9E741306-929A-4568-924E-4DAE6982524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altLang="de-DE"/>
              <a:t>Textmasterformate durch Klicken bearbeiten</a:t>
            </a:r>
          </a:p>
          <a:p>
            <a:pPr lvl="1"/>
            <a:r>
              <a:rPr lang="de-DE" altLang="de-DE"/>
              <a:t>Zweite Ebene</a:t>
            </a:r>
          </a:p>
          <a:p>
            <a:pPr lvl="2"/>
            <a:r>
              <a:rPr lang="de-DE" altLang="de-DE"/>
              <a:t>Dritte Ebene</a:t>
            </a:r>
          </a:p>
          <a:p>
            <a:pPr lvl="3"/>
            <a:r>
              <a:rPr lang="de-DE" altLang="de-DE"/>
              <a:t>Vierte Ebene</a:t>
            </a:r>
          </a:p>
          <a:p>
            <a:pPr lvl="4"/>
            <a:r>
              <a:rPr lang="de-DE" altLang="de-DE"/>
              <a:t>Fünfte Ebene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9E4EA6F6-1CCF-4EB4-84FC-D6ADF40134F1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b="0" baseline="0">
                <a:latin typeface="Arial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50B8455A-0C25-4F41-AA3C-4ABC04125758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 b="0" baseline="0">
                <a:latin typeface="Arial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B2270248-B5BC-429D-9DD6-0C061D4C657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b="0" baseline="0"/>
            </a:lvl1pPr>
          </a:lstStyle>
          <a:p>
            <a:pPr>
              <a:defRPr/>
            </a:pPr>
            <a:fld id="{28E7559B-FD03-411B-BBA9-DE897491FC77}" type="slidenum">
              <a:rPr lang="de-DE" altLang="de-DE"/>
              <a:pPr>
                <a:defRPr/>
              </a:pPr>
              <a:t>‹Nr.›</a:t>
            </a:fld>
            <a:endParaRPr lang="de-DE" alt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wmf"/><Relationship Id="rId5" Type="http://schemas.openxmlformats.org/officeDocument/2006/relationships/hyperlink" Target="mailto:hilmar.boernick@tu-dresden.de" TargetMode="Externa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wmf"/><Relationship Id="rId5" Type="http://schemas.openxmlformats.org/officeDocument/2006/relationships/hyperlink" Target="mailto:hilmar.boernick@tu-dresden.de" TargetMode="Externa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1.xml"/><Relationship Id="rId6" Type="http://schemas.openxmlformats.org/officeDocument/2006/relationships/image" Target="../media/image3.pn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.bin"/><Relationship Id="rId3" Type="http://schemas.openxmlformats.org/officeDocument/2006/relationships/audio" Target="../media/media10.m4a"/><Relationship Id="rId7" Type="http://schemas.openxmlformats.org/officeDocument/2006/relationships/image" Target="../media/image6.emf"/><Relationship Id="rId2" Type="http://schemas.microsoft.com/office/2007/relationships/media" Target="../media/media10.m4a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notesSlide" Target="../notesSlides/notesSlide11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7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microsoft.com/office/2007/relationships/media" Target="../media/media15.m4a"/><Relationship Id="rId7" Type="http://schemas.openxmlformats.org/officeDocument/2006/relationships/image" Target="../media/image10.wmf"/><Relationship Id="rId2" Type="http://schemas.openxmlformats.org/officeDocument/2006/relationships/tags" Target="../tags/tag2.xml"/><Relationship Id="rId1" Type="http://schemas.openxmlformats.org/officeDocument/2006/relationships/vmlDrawing" Target="../drawings/vmlDrawing2.vml"/><Relationship Id="rId6" Type="http://schemas.openxmlformats.org/officeDocument/2006/relationships/notesSlide" Target="../notesSlides/notesSlide16.xml"/><Relationship Id="rId5" Type="http://schemas.openxmlformats.org/officeDocument/2006/relationships/slideLayout" Target="../slideLayouts/slideLayout7.xml"/><Relationship Id="rId10" Type="http://schemas.openxmlformats.org/officeDocument/2006/relationships/image" Target="../media/image3.png"/><Relationship Id="rId4" Type="http://schemas.openxmlformats.org/officeDocument/2006/relationships/audio" Target="../media/media15.m4a"/><Relationship Id="rId9" Type="http://schemas.openxmlformats.org/officeDocument/2006/relationships/image" Target="../media/image9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media16.m4a"/><Relationship Id="rId2" Type="http://schemas.microsoft.com/office/2007/relationships/media" Target="../media/media16.m4a"/><Relationship Id="rId1" Type="http://schemas.openxmlformats.org/officeDocument/2006/relationships/tags" Target="../tags/tag3.xml"/><Relationship Id="rId6" Type="http://schemas.openxmlformats.org/officeDocument/2006/relationships/image" Target="../media/image3.png"/><Relationship Id="rId5" Type="http://schemas.openxmlformats.org/officeDocument/2006/relationships/notesSlide" Target="../notesSlides/notesSlide17.xml"/><Relationship Id="rId4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17.m4a"/><Relationship Id="rId7" Type="http://schemas.openxmlformats.org/officeDocument/2006/relationships/image" Target="../media/image12.png"/><Relationship Id="rId2" Type="http://schemas.microsoft.com/office/2007/relationships/media" Target="../media/media17.m4a"/><Relationship Id="rId1" Type="http://schemas.openxmlformats.org/officeDocument/2006/relationships/tags" Target="../tags/tag4.xml"/><Relationship Id="rId6" Type="http://schemas.openxmlformats.org/officeDocument/2006/relationships/image" Target="../media/image11.png"/><Relationship Id="rId5" Type="http://schemas.openxmlformats.org/officeDocument/2006/relationships/notesSlide" Target="../notesSlides/notesSlide18.xml"/><Relationship Id="rId4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media18.m4a"/><Relationship Id="rId2" Type="http://schemas.microsoft.com/office/2007/relationships/media" Target="../media/media18.m4a"/><Relationship Id="rId1" Type="http://schemas.openxmlformats.org/officeDocument/2006/relationships/tags" Target="../tags/tag5.xml"/><Relationship Id="rId6" Type="http://schemas.openxmlformats.org/officeDocument/2006/relationships/image" Target="../media/image3.png"/><Relationship Id="rId5" Type="http://schemas.openxmlformats.org/officeDocument/2006/relationships/notesSlide" Target="../notesSlides/notesSlide19.xml"/><Relationship Id="rId4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1.m4a"/><Relationship Id="rId2" Type="http://schemas.microsoft.com/office/2007/relationships/media" Target="../media/media21.m4a"/><Relationship Id="rId1" Type="http://schemas.openxmlformats.org/officeDocument/2006/relationships/tags" Target="../tags/tag6.xml"/><Relationship Id="rId6" Type="http://schemas.openxmlformats.org/officeDocument/2006/relationships/image" Target="../media/image3.png"/><Relationship Id="rId5" Type="http://schemas.openxmlformats.org/officeDocument/2006/relationships/notesSlide" Target="../notesSlides/notesSlide22.xml"/><Relationship Id="rId4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media23.m4a"/><Relationship Id="rId2" Type="http://schemas.microsoft.com/office/2007/relationships/media" Target="../media/media23.m4a"/><Relationship Id="rId1" Type="http://schemas.openxmlformats.org/officeDocument/2006/relationships/tags" Target="../tags/tag7.xml"/><Relationship Id="rId6" Type="http://schemas.openxmlformats.org/officeDocument/2006/relationships/image" Target="../media/image3.png"/><Relationship Id="rId5" Type="http://schemas.openxmlformats.org/officeDocument/2006/relationships/notesSlide" Target="../notesSlides/notesSlide24.xml"/><Relationship Id="rId4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3.png"/><Relationship Id="rId5" Type="http://schemas.openxmlformats.org/officeDocument/2006/relationships/image" Target="../media/image13.emf"/><Relationship Id="rId4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video" Target="../media/media26.mp4"/><Relationship Id="rId2" Type="http://schemas.microsoft.com/office/2007/relationships/media" Target="../media/media26.mp4"/><Relationship Id="rId1" Type="http://schemas.openxmlformats.org/officeDocument/2006/relationships/tags" Target="../tags/tag8.xml"/><Relationship Id="rId6" Type="http://schemas.openxmlformats.org/officeDocument/2006/relationships/image" Target="../media/image14.png"/><Relationship Id="rId5" Type="http://schemas.openxmlformats.org/officeDocument/2006/relationships/notesSlide" Target="../notesSlides/notesSlide28.xml"/><Relationship Id="rId4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>
            <a:extLst>
              <a:ext uri="{FF2B5EF4-FFF2-40B4-BE49-F238E27FC236}">
                <a16:creationId xmlns:a16="http://schemas.microsoft.com/office/drawing/2014/main" id="{62A07467-B977-4C4D-A566-8FFAD86175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19188" y="1028700"/>
            <a:ext cx="6904037" cy="3170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sz="3600" baseline="0" dirty="0">
                <a:solidFill>
                  <a:srgbClr val="0033CC"/>
                </a:solidFill>
              </a:rPr>
              <a:t>Vorlesung Wasserinhaltsstoffe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sz="3600" baseline="0" dirty="0">
                <a:solidFill>
                  <a:srgbClr val="0033CC"/>
                </a:solidFill>
              </a:rPr>
              <a:t>(Hydrochemie 2)</a:t>
            </a:r>
            <a:endParaRPr lang="de-DE" altLang="de-DE" baseline="0" dirty="0">
              <a:solidFill>
                <a:srgbClr val="0033CC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b="0" baseline="0" dirty="0">
                <a:solidFill>
                  <a:srgbClr val="0033CC"/>
                </a:solidFill>
              </a:rPr>
              <a:t>Dr. Hilmar Börnick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de-DE" altLang="de-DE" sz="1200" b="0" baseline="0" dirty="0">
              <a:solidFill>
                <a:srgbClr val="0033CC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sz="2000" b="0" baseline="0" dirty="0">
                <a:solidFill>
                  <a:srgbClr val="0033CC"/>
                </a:solidFill>
              </a:rPr>
              <a:t>Neubau CHEM R260 (S-Flügel)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sz="2000" b="0" baseline="0" dirty="0">
                <a:solidFill>
                  <a:srgbClr val="0033CC"/>
                </a:solidFill>
              </a:rPr>
              <a:t>Tel.: 35616; </a:t>
            </a:r>
            <a:r>
              <a:rPr lang="de-DE" altLang="de-DE" sz="2000" b="0" baseline="0" dirty="0" err="1">
                <a:solidFill>
                  <a:srgbClr val="0033CC"/>
                </a:solidFill>
              </a:rPr>
              <a:t>E-mail</a:t>
            </a:r>
            <a:r>
              <a:rPr lang="de-DE" altLang="de-DE" sz="2000" b="0" baseline="0" dirty="0">
                <a:solidFill>
                  <a:srgbClr val="0033CC"/>
                </a:solidFill>
              </a:rPr>
              <a:t>: </a:t>
            </a:r>
            <a:r>
              <a:rPr lang="de-DE" altLang="de-DE" sz="2000" b="0" baseline="0" dirty="0">
                <a:solidFill>
                  <a:srgbClr val="0033CC"/>
                </a:solidFill>
                <a:hlinkClick r:id="rId5"/>
              </a:rPr>
              <a:t>hilmar.boernick@tu-dresden.de</a:t>
            </a:r>
            <a:endParaRPr lang="de-DE" altLang="de-DE" sz="2000" b="0" baseline="0" dirty="0">
              <a:solidFill>
                <a:srgbClr val="0033CC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de-DE" altLang="de-DE" sz="2000" b="0" baseline="0" dirty="0">
              <a:solidFill>
                <a:srgbClr val="0033CC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de-DE" altLang="de-DE" sz="2400" b="0" baseline="0" dirty="0">
              <a:solidFill>
                <a:srgbClr val="0033CC"/>
              </a:solidFill>
            </a:endParaRPr>
          </a:p>
        </p:txBody>
      </p:sp>
      <p:sp>
        <p:nvSpPr>
          <p:cNvPr id="5123" name="Text Box 3">
            <a:extLst>
              <a:ext uri="{FF2B5EF4-FFF2-40B4-BE49-F238E27FC236}">
                <a16:creationId xmlns:a16="http://schemas.microsoft.com/office/drawing/2014/main" id="{0ECD6A99-5150-4EC7-9404-7709F92AAB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98850" y="5013325"/>
            <a:ext cx="21463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b="0" baseline="0">
                <a:solidFill>
                  <a:srgbClr val="0033CC"/>
                </a:solidFill>
              </a:rPr>
              <a:t>Einführung</a:t>
            </a:r>
            <a:endParaRPr lang="de-DE" altLang="de-DE" baseline="0">
              <a:solidFill>
                <a:srgbClr val="0033CC"/>
              </a:solidFill>
            </a:endParaRP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C367D2F1-76C0-4A49-8410-A287401FED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9075" y="4064000"/>
            <a:ext cx="1084263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25" name="Text Box 5">
            <a:extLst>
              <a:ext uri="{FF2B5EF4-FFF2-40B4-BE49-F238E27FC236}">
                <a16:creationId xmlns:a16="http://schemas.microsoft.com/office/drawing/2014/main" id="{2B4A4054-928A-4F46-9941-084B52C035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6188" y="6092825"/>
            <a:ext cx="1017587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/>
              <a:t>04/2020</a:t>
            </a:r>
          </a:p>
        </p:txBody>
      </p:sp>
      <p:sp>
        <p:nvSpPr>
          <p:cNvPr id="5126" name="Text Box 6">
            <a:extLst>
              <a:ext uri="{FF2B5EF4-FFF2-40B4-BE49-F238E27FC236}">
                <a16:creationId xmlns:a16="http://schemas.microsoft.com/office/drawing/2014/main" id="{E7040EC9-FF27-476C-B463-5E14E8A8EB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17725" y="5980113"/>
            <a:ext cx="45910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>
                <a:solidFill>
                  <a:schemeClr val="accent2"/>
                </a:solidFill>
              </a:rPr>
              <a:t>Institut für Wasserchemie, TU DRESDEN</a:t>
            </a:r>
          </a:p>
        </p:txBody>
      </p:sp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346F706A-212A-4294-8141-A7554494BB1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p:transition spd="slow" advTm="21963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>
            <a:extLst>
              <a:ext uri="{FF2B5EF4-FFF2-40B4-BE49-F238E27FC236}">
                <a16:creationId xmlns:a16="http://schemas.microsoft.com/office/drawing/2014/main" id="{62A07467-B977-4C4D-A566-8FFAD86175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19188" y="1028700"/>
            <a:ext cx="6904037" cy="3170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sz="3600" baseline="0">
                <a:solidFill>
                  <a:srgbClr val="0033CC"/>
                </a:solidFill>
              </a:rPr>
              <a:t>Vorlesung Wasserinhaltsstoffe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sz="3600" baseline="0">
                <a:solidFill>
                  <a:srgbClr val="0033CC"/>
                </a:solidFill>
              </a:rPr>
              <a:t>(Hydrochemie 2)</a:t>
            </a:r>
            <a:endParaRPr lang="de-DE" altLang="de-DE" baseline="0">
              <a:solidFill>
                <a:srgbClr val="0033CC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b="0" baseline="0">
                <a:solidFill>
                  <a:srgbClr val="0033CC"/>
                </a:solidFill>
              </a:rPr>
              <a:t>Dr. Hilmar Börnick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de-DE" altLang="de-DE" sz="1200" b="0" baseline="0">
              <a:solidFill>
                <a:srgbClr val="0033CC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sz="2000" b="0" baseline="0">
                <a:solidFill>
                  <a:srgbClr val="0033CC"/>
                </a:solidFill>
              </a:rPr>
              <a:t>Neubau CHEM R260 (S-Flügel)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sz="2000" b="0" baseline="0">
                <a:solidFill>
                  <a:srgbClr val="0033CC"/>
                </a:solidFill>
              </a:rPr>
              <a:t>Tel.: 35616; E-mail: </a:t>
            </a:r>
            <a:r>
              <a:rPr lang="de-DE" altLang="de-DE" sz="2000" b="0" baseline="0">
                <a:solidFill>
                  <a:srgbClr val="0033CC"/>
                </a:solidFill>
                <a:hlinkClick r:id="rId5"/>
              </a:rPr>
              <a:t>hilmar.boernick@tu-dresden.de</a:t>
            </a:r>
            <a:endParaRPr lang="de-DE" altLang="de-DE" sz="2000" b="0" baseline="0">
              <a:solidFill>
                <a:srgbClr val="0033CC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de-DE" altLang="de-DE" sz="2000" b="0" baseline="0">
              <a:solidFill>
                <a:srgbClr val="0033CC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de-DE" altLang="de-DE" sz="2400" b="0" baseline="0">
              <a:solidFill>
                <a:srgbClr val="0033CC"/>
              </a:solidFill>
            </a:endParaRPr>
          </a:p>
        </p:txBody>
      </p:sp>
      <p:sp>
        <p:nvSpPr>
          <p:cNvPr id="5123" name="Text Box 3">
            <a:extLst>
              <a:ext uri="{FF2B5EF4-FFF2-40B4-BE49-F238E27FC236}">
                <a16:creationId xmlns:a16="http://schemas.microsoft.com/office/drawing/2014/main" id="{0ECD6A99-5150-4EC7-9404-7709F92AAB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98850" y="5013325"/>
            <a:ext cx="21463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b="0" baseline="0">
                <a:solidFill>
                  <a:srgbClr val="0033CC"/>
                </a:solidFill>
              </a:rPr>
              <a:t>Einführung</a:t>
            </a:r>
            <a:endParaRPr lang="de-DE" altLang="de-DE" baseline="0">
              <a:solidFill>
                <a:srgbClr val="0033CC"/>
              </a:solidFill>
            </a:endParaRP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C367D2F1-76C0-4A49-8410-A287401FED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9075" y="4064000"/>
            <a:ext cx="1084263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25" name="Text Box 5">
            <a:extLst>
              <a:ext uri="{FF2B5EF4-FFF2-40B4-BE49-F238E27FC236}">
                <a16:creationId xmlns:a16="http://schemas.microsoft.com/office/drawing/2014/main" id="{2B4A4054-928A-4F46-9941-084B52C035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6188" y="6092825"/>
            <a:ext cx="1017587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/>
              <a:t>04/2020</a:t>
            </a:r>
          </a:p>
        </p:txBody>
      </p:sp>
      <p:sp>
        <p:nvSpPr>
          <p:cNvPr id="5126" name="Text Box 6">
            <a:extLst>
              <a:ext uri="{FF2B5EF4-FFF2-40B4-BE49-F238E27FC236}">
                <a16:creationId xmlns:a16="http://schemas.microsoft.com/office/drawing/2014/main" id="{E7040EC9-FF27-476C-B463-5E14E8A8EB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17725" y="5980113"/>
            <a:ext cx="45910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>
                <a:solidFill>
                  <a:schemeClr val="accent2"/>
                </a:solidFill>
              </a:rPr>
              <a:t>Institut für Wasserchemie, TU DRESDEN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F3D4D3E-59DD-4E39-A517-B330627797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165329"/>
      </p:ext>
    </p:extLst>
  </p:cSld>
  <p:clrMapOvr>
    <a:masterClrMapping/>
  </p:clrMapOvr>
  <p:transition spd="slow" advTm="8201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>
            <a:extLst>
              <a:ext uri="{FF2B5EF4-FFF2-40B4-BE49-F238E27FC236}">
                <a16:creationId xmlns:a16="http://schemas.microsoft.com/office/drawing/2014/main" id="{3EB3E01A-4776-4C92-A0A6-F6739963B7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950" y="908050"/>
            <a:ext cx="8915400" cy="5986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95250" indent="-9525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de-DE" altLang="de-DE" sz="1600" baseline="0" dirty="0"/>
              <a:t>Worch, E.: </a:t>
            </a:r>
            <a:r>
              <a:rPr lang="de-DE" altLang="de-DE" sz="1600" baseline="0" dirty="0" err="1"/>
              <a:t>Hydrochemistry</a:t>
            </a:r>
            <a:r>
              <a:rPr lang="de-DE" altLang="de-DE" sz="1600" baseline="0" dirty="0"/>
              <a:t>. Basic </a:t>
            </a:r>
            <a:r>
              <a:rPr lang="de-DE" altLang="de-DE" sz="1600" baseline="0" dirty="0" err="1"/>
              <a:t>Concepts</a:t>
            </a:r>
            <a:r>
              <a:rPr lang="de-DE" altLang="de-DE" sz="1600" baseline="0" dirty="0"/>
              <a:t> and </a:t>
            </a:r>
            <a:r>
              <a:rPr lang="de-DE" altLang="de-DE" sz="1600" baseline="0" dirty="0" err="1"/>
              <a:t>Exercises</a:t>
            </a:r>
            <a:r>
              <a:rPr lang="de-DE" altLang="de-DE" sz="1600" baseline="0" dirty="0"/>
              <a:t>. Berlin/Boston: De Gruyter-Verlag, 2015.</a:t>
            </a:r>
          </a:p>
          <a:p>
            <a:pPr eaLnBrk="1" hangingPunct="1">
              <a:spcBef>
                <a:spcPct val="50000"/>
              </a:spcBef>
            </a:pPr>
            <a:r>
              <a:rPr lang="de-DE" altLang="de-DE" sz="1600" baseline="0" dirty="0"/>
              <a:t>WORCH, E.: Wasser und Wasserinhaltsstoffe, Teubner, Stuttgart, 1997</a:t>
            </a:r>
          </a:p>
          <a:p>
            <a:pPr eaLnBrk="1" hangingPunct="1">
              <a:spcBef>
                <a:spcPct val="50000"/>
              </a:spcBef>
            </a:pPr>
            <a:r>
              <a:rPr lang="de-DE" altLang="de-DE" sz="1600" baseline="0" dirty="0"/>
              <a:t>NIESSNER, R. (Hrsg.): Wasser - Nutzung im Kreislauf: Hygiene, Analyse und Bewertung. De Gruyter-Verlag, 2020.</a:t>
            </a:r>
          </a:p>
          <a:p>
            <a:pPr eaLnBrk="1" hangingPunct="1">
              <a:spcBef>
                <a:spcPct val="50000"/>
              </a:spcBef>
            </a:pPr>
            <a:r>
              <a:rPr lang="de-DE" altLang="de-DE" sz="1600" baseline="0" dirty="0"/>
              <a:t>KOCH, R.: Umweltchemikalien. Phys.-chem. Daten, Toxizität, Grenz- und Richtwerte, Umweltverhalten, Verlag Chemie Verlagsgesellschaft, 1991 </a:t>
            </a:r>
          </a:p>
          <a:p>
            <a:pPr eaLnBrk="1" hangingPunct="1">
              <a:spcBef>
                <a:spcPct val="50000"/>
              </a:spcBef>
            </a:pPr>
            <a:r>
              <a:rPr lang="de-DE" altLang="de-DE" sz="1600" baseline="0" dirty="0"/>
              <a:t>FELLENBERG, G.: Chemie der Umweltbelastung, Teubner Studienbücher – Chemie – B. G. Teubner, Stuttgart, 1990 </a:t>
            </a:r>
          </a:p>
          <a:p>
            <a:pPr eaLnBrk="1" hangingPunct="1">
              <a:spcBef>
                <a:spcPct val="50000"/>
              </a:spcBef>
            </a:pPr>
            <a:r>
              <a:rPr lang="de-DE" altLang="de-DE" sz="1600" baseline="0" dirty="0"/>
              <a:t>SCHWARZENBACH, R. P.; GSCHWEND, P.M.; IMBODEN, D. M.: Environmental </a:t>
            </a:r>
            <a:r>
              <a:rPr lang="de-DE" altLang="de-DE" sz="1600" baseline="0" dirty="0" err="1"/>
              <a:t>Organic</a:t>
            </a:r>
            <a:r>
              <a:rPr lang="de-DE" altLang="de-DE" sz="1600" baseline="0" dirty="0"/>
              <a:t> Chemistry. </a:t>
            </a:r>
            <a:r>
              <a:rPr lang="en-US" altLang="de-DE" sz="1600" baseline="0" dirty="0"/>
              <a:t>John Wiley and Sons, 2003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de-DE" sz="1600" baseline="0" dirty="0"/>
              <a:t>SIGG, L.; STUMM, W.: </a:t>
            </a:r>
            <a:r>
              <a:rPr lang="en-US" altLang="de-DE" sz="1600" baseline="0" dirty="0" err="1"/>
              <a:t>Aquatische</a:t>
            </a:r>
            <a:r>
              <a:rPr lang="en-US" altLang="de-DE" sz="1600" baseline="0" dirty="0"/>
              <a:t> </a:t>
            </a:r>
            <a:r>
              <a:rPr lang="en-US" altLang="de-DE" sz="1600" baseline="0" dirty="0" err="1"/>
              <a:t>Chemie</a:t>
            </a:r>
            <a:r>
              <a:rPr lang="en-US" altLang="de-DE" sz="1600" baseline="0" dirty="0"/>
              <a:t>. </a:t>
            </a:r>
            <a:r>
              <a:rPr lang="de-DE" altLang="de-DE" sz="1600" baseline="0" dirty="0" err="1"/>
              <a:t>vdf</a:t>
            </a:r>
            <a:r>
              <a:rPr lang="de-DE" altLang="de-DE" sz="1600" baseline="0" dirty="0"/>
              <a:t> Zürich / BG Teubner Stuttgart,  1996</a:t>
            </a:r>
          </a:p>
          <a:p>
            <a:pPr eaLnBrk="1" hangingPunct="1">
              <a:spcBef>
                <a:spcPct val="50000"/>
              </a:spcBef>
            </a:pPr>
            <a:endParaRPr lang="de-DE" altLang="de-DE" sz="1600" baseline="0" dirty="0"/>
          </a:p>
          <a:p>
            <a:pPr eaLnBrk="1" hangingPunct="1">
              <a:spcBef>
                <a:spcPct val="50000"/>
              </a:spcBef>
            </a:pPr>
            <a:r>
              <a:rPr lang="de-DE" altLang="de-DE" sz="1400" baseline="0" dirty="0"/>
              <a:t>„Wasser-Journals“: </a:t>
            </a:r>
            <a:r>
              <a:rPr lang="de-DE" altLang="de-DE" sz="1400" baseline="0" dirty="0" err="1"/>
              <a:t>Chemosphere</a:t>
            </a:r>
            <a:r>
              <a:rPr lang="de-DE" altLang="de-DE" sz="1400" baseline="0" dirty="0"/>
              <a:t>, Environmental Science &amp;Technology, </a:t>
            </a:r>
            <a:r>
              <a:rPr lang="de-DE" altLang="de-DE" sz="1400" baseline="0" dirty="0" err="1"/>
              <a:t>Water</a:t>
            </a:r>
            <a:r>
              <a:rPr lang="de-DE" altLang="de-DE" sz="1400" baseline="0" dirty="0"/>
              <a:t> Research u.a. ...</a:t>
            </a:r>
          </a:p>
          <a:p>
            <a:pPr eaLnBrk="1" hangingPunct="1">
              <a:spcBef>
                <a:spcPct val="50000"/>
              </a:spcBef>
            </a:pPr>
            <a:r>
              <a:rPr lang="de-DE" altLang="de-DE" sz="1400" baseline="0" dirty="0"/>
              <a:t>Vom Wasser – Das Journal – Fachgruppe Wasserchemie der </a:t>
            </a:r>
            <a:r>
              <a:rPr lang="de-DE" altLang="de-DE" sz="1400" baseline="0" dirty="0" err="1"/>
              <a:t>GDCh</a:t>
            </a:r>
            <a:r>
              <a:rPr lang="de-DE" altLang="de-DE" sz="1400" baseline="0" dirty="0"/>
              <a:t>, Verlag Chemie, Weinheim</a:t>
            </a:r>
          </a:p>
          <a:p>
            <a:pPr eaLnBrk="1" hangingPunct="1">
              <a:spcBef>
                <a:spcPct val="50000"/>
              </a:spcBef>
            </a:pPr>
            <a:r>
              <a:rPr lang="de-DE" altLang="de-DE" sz="1400" baseline="0" dirty="0"/>
              <a:t>DVGW-Schriftenreihe Wasser, Deutscher Verein des Gas- und Wasserfachs e. V., Eschborn</a:t>
            </a:r>
          </a:p>
          <a:p>
            <a:pPr eaLnBrk="1" hangingPunct="1">
              <a:spcBef>
                <a:spcPct val="50000"/>
              </a:spcBef>
            </a:pPr>
            <a:r>
              <a:rPr lang="de-DE" altLang="de-DE" sz="1400" baseline="0" dirty="0"/>
              <a:t>Wiener Mitteilungen –  Wasser, Abwasser, Gewässer, Herausgeber: Institut für Wassergüte und Landschaftswasserbau, TU Wien</a:t>
            </a:r>
          </a:p>
          <a:p>
            <a:pPr eaLnBrk="1" hangingPunct="1">
              <a:spcBef>
                <a:spcPct val="50000"/>
              </a:spcBef>
            </a:pPr>
            <a:r>
              <a:rPr lang="de-DE" altLang="de-DE" sz="1400" baseline="0" dirty="0"/>
              <a:t>Internet (Achtung, kritisch lesen!)</a:t>
            </a:r>
          </a:p>
        </p:txBody>
      </p:sp>
      <p:sp>
        <p:nvSpPr>
          <p:cNvPr id="7171" name="Rectangle 5">
            <a:extLst>
              <a:ext uri="{FF2B5EF4-FFF2-40B4-BE49-F238E27FC236}">
                <a16:creationId xmlns:a16="http://schemas.microsoft.com/office/drawing/2014/main" id="{ED1FB75E-2CD9-49B1-A3C2-5B50C3B054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7172" name="Text Box 6">
            <a:extLst>
              <a:ext uri="{FF2B5EF4-FFF2-40B4-BE49-F238E27FC236}">
                <a16:creationId xmlns:a16="http://schemas.microsoft.com/office/drawing/2014/main" id="{EA382B98-AA40-469D-ADEB-CD94EDEEB3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750" y="260350"/>
            <a:ext cx="54657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baseline="0" dirty="0">
                <a:solidFill>
                  <a:schemeClr val="accent2"/>
                </a:solidFill>
              </a:rPr>
              <a:t>Ausgewählte Literatur / Zeitschriften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26AA287-3209-4A91-9A46-79689F1EFE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p:transition spd="slow" advTm="15396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3">
            <a:extLst>
              <a:ext uri="{FF2B5EF4-FFF2-40B4-BE49-F238E27FC236}">
                <a16:creationId xmlns:a16="http://schemas.microsoft.com/office/drawing/2014/main" id="{5F658DB1-5BD6-4036-9347-22A7171735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939800"/>
            <a:ext cx="4330700" cy="660400"/>
          </a:xfrm>
          <a:prstGeom prst="rect">
            <a:avLst/>
          </a:prstGeom>
          <a:solidFill>
            <a:srgbClr val="FFCC99"/>
          </a:solidFill>
          <a:ln w="19050">
            <a:solidFill>
              <a:srgbClr val="003366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/>
              <a:t>Hydrochemie I: Wassereigenschaften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/>
              <a:t>und Reaktionen im Wasser </a:t>
            </a:r>
          </a:p>
        </p:txBody>
      </p:sp>
      <p:sp>
        <p:nvSpPr>
          <p:cNvPr id="9219" name="Rectangle 5">
            <a:extLst>
              <a:ext uri="{FF2B5EF4-FFF2-40B4-BE49-F238E27FC236}">
                <a16:creationId xmlns:a16="http://schemas.microsoft.com/office/drawing/2014/main" id="{D3CB1195-4561-47B1-986A-0DE3C0F9B2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9220" name="Rectangle 6">
            <a:extLst>
              <a:ext uri="{FF2B5EF4-FFF2-40B4-BE49-F238E27FC236}">
                <a16:creationId xmlns:a16="http://schemas.microsoft.com/office/drawing/2014/main" id="{54F1D88E-CA9C-4822-961E-34F43B84BA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7782" y="258620"/>
            <a:ext cx="424456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 dirty="0">
                <a:solidFill>
                  <a:schemeClr val="accent2"/>
                </a:solidFill>
              </a:rPr>
              <a:t>Grundkonzept / Aufbau </a:t>
            </a:r>
          </a:p>
        </p:txBody>
      </p:sp>
      <p:grpSp>
        <p:nvGrpSpPr>
          <p:cNvPr id="33801" name="Group 9">
            <a:extLst>
              <a:ext uri="{FF2B5EF4-FFF2-40B4-BE49-F238E27FC236}">
                <a16:creationId xmlns:a16="http://schemas.microsoft.com/office/drawing/2014/main" id="{D3B5A111-FA81-433B-9505-E125E6A74D01}"/>
              </a:ext>
            </a:extLst>
          </p:cNvPr>
          <p:cNvGrpSpPr>
            <a:grpSpLocks/>
          </p:cNvGrpSpPr>
          <p:nvPr/>
        </p:nvGrpSpPr>
        <p:grpSpPr bwMode="auto">
          <a:xfrm>
            <a:off x="533400" y="1543050"/>
            <a:ext cx="8153400" cy="4064000"/>
            <a:chOff x="336" y="972"/>
            <a:chExt cx="5136" cy="2560"/>
          </a:xfrm>
        </p:grpSpPr>
        <p:sp>
          <p:nvSpPr>
            <p:cNvPr id="9225" name="Rectangle 2">
              <a:extLst>
                <a:ext uri="{FF2B5EF4-FFF2-40B4-BE49-F238E27FC236}">
                  <a16:creationId xmlns:a16="http://schemas.microsoft.com/office/drawing/2014/main" id="{6CE3EE27-1AEB-43F8-8C65-1F1E30ECFF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" y="1248"/>
              <a:ext cx="5136" cy="2284"/>
            </a:xfrm>
            <a:prstGeom prst="rect">
              <a:avLst/>
            </a:prstGeom>
            <a:solidFill>
              <a:srgbClr val="FFFF99"/>
            </a:solidFill>
            <a:ln w="19050">
              <a:solidFill>
                <a:srgbClr val="00008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279400" indent="-27940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70000"/>
                </a:spcBef>
                <a:buFont typeface="Wingdings" panose="05000000000000000000" pitchFamily="2" charset="2"/>
                <a:buChar char="§"/>
              </a:pPr>
              <a:r>
                <a:rPr lang="de-DE" altLang="de-DE" sz="1800" baseline="0"/>
                <a:t>Herkunft, Verhalten und Bedeutung von Stoffen, die eine Relevanz in aquatischen Systemen aufweisen </a:t>
              </a:r>
            </a:p>
            <a:p>
              <a:pPr eaLnBrk="1" hangingPunct="1">
                <a:spcBef>
                  <a:spcPct val="70000"/>
                </a:spcBef>
                <a:buFont typeface="Wingdings" panose="05000000000000000000" pitchFamily="2" charset="2"/>
                <a:buChar char="§"/>
              </a:pPr>
              <a:r>
                <a:rPr lang="de-DE" altLang="de-DE" sz="1800" baseline="0"/>
                <a:t>Haupt-, Neben- und Spurenbestandteile, mit und ohne Schadstoff-charakter</a:t>
              </a:r>
            </a:p>
            <a:p>
              <a:pPr eaLnBrk="1" hangingPunct="1">
                <a:spcBef>
                  <a:spcPct val="70000"/>
                </a:spcBef>
                <a:buFont typeface="Wingdings" panose="05000000000000000000" pitchFamily="2" charset="2"/>
                <a:buChar char="§"/>
              </a:pPr>
              <a:r>
                <a:rPr lang="de-DE" altLang="de-DE" sz="1800" baseline="0"/>
                <a:t>Eigenschaften, Wirkung und Beurteilung dieser Stoffe bezüglich Mensch und Ökosystem</a:t>
              </a:r>
            </a:p>
            <a:p>
              <a:pPr eaLnBrk="1" hangingPunct="1">
                <a:spcBef>
                  <a:spcPct val="70000"/>
                </a:spcBef>
                <a:buFont typeface="Wingdings" panose="05000000000000000000" pitchFamily="2" charset="2"/>
                <a:buChar char="§"/>
              </a:pPr>
              <a:r>
                <a:rPr lang="de-DE" altLang="de-DE" sz="1800" baseline="0"/>
                <a:t>Bedeutung für die Trinkwasseraufbereitung (Möglichkeiten und Grenzen)</a:t>
              </a:r>
            </a:p>
            <a:p>
              <a:pPr eaLnBrk="1" hangingPunct="1">
                <a:spcBef>
                  <a:spcPct val="70000"/>
                </a:spcBef>
                <a:buFont typeface="Wingdings" panose="05000000000000000000" pitchFamily="2" charset="2"/>
                <a:buChar char="§"/>
              </a:pPr>
              <a:r>
                <a:rPr lang="de-DE" altLang="de-DE" sz="1800" baseline="0"/>
                <a:t>Kurze Angaben zur analytischen Bestimmung wichtiger Wasserinhaltsstoffe</a:t>
              </a:r>
            </a:p>
          </p:txBody>
        </p:sp>
        <p:sp>
          <p:nvSpPr>
            <p:cNvPr id="9226" name="AutoShape 7">
              <a:extLst>
                <a:ext uri="{FF2B5EF4-FFF2-40B4-BE49-F238E27FC236}">
                  <a16:creationId xmlns:a16="http://schemas.microsoft.com/office/drawing/2014/main" id="{7EC677E1-4981-4B92-9A33-4F183708C9B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>
              <a:off x="1836" y="1008"/>
              <a:ext cx="264" cy="192"/>
            </a:xfrm>
            <a:prstGeom prst="rightArrow">
              <a:avLst>
                <a:gd name="adj1" fmla="val 50000"/>
                <a:gd name="adj2" fmla="val 34375"/>
              </a:avLst>
            </a:prstGeom>
            <a:solidFill>
              <a:srgbClr val="FF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de-DE" sz="1800"/>
            </a:p>
          </p:txBody>
        </p:sp>
      </p:grpSp>
      <p:grpSp>
        <p:nvGrpSpPr>
          <p:cNvPr id="33802" name="Group 10">
            <a:extLst>
              <a:ext uri="{FF2B5EF4-FFF2-40B4-BE49-F238E27FC236}">
                <a16:creationId xmlns:a16="http://schemas.microsoft.com/office/drawing/2014/main" id="{B2F1B5BE-95FF-4239-B036-D05AF4180944}"/>
              </a:ext>
            </a:extLst>
          </p:cNvPr>
          <p:cNvGrpSpPr>
            <a:grpSpLocks/>
          </p:cNvGrpSpPr>
          <p:nvPr/>
        </p:nvGrpSpPr>
        <p:grpSpPr bwMode="auto">
          <a:xfrm>
            <a:off x="3752850" y="5524500"/>
            <a:ext cx="4629150" cy="1104900"/>
            <a:chOff x="2364" y="3480"/>
            <a:chExt cx="2916" cy="696"/>
          </a:xfrm>
        </p:grpSpPr>
        <p:sp>
          <p:nvSpPr>
            <p:cNvPr id="9223" name="Text Box 4">
              <a:extLst>
                <a:ext uri="{FF2B5EF4-FFF2-40B4-BE49-F238E27FC236}">
                  <a16:creationId xmlns:a16="http://schemas.microsoft.com/office/drawing/2014/main" id="{664682E0-848C-446A-AD96-407F8CCC1F7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64" y="3760"/>
              <a:ext cx="2916" cy="416"/>
            </a:xfrm>
            <a:prstGeom prst="rect">
              <a:avLst/>
            </a:prstGeom>
            <a:solidFill>
              <a:srgbClr val="FFCC99"/>
            </a:solidFill>
            <a:ln w="19050">
              <a:solidFill>
                <a:srgbClr val="003366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de-DE" altLang="de-DE" sz="1800" baseline="0"/>
                <a:t>Wasseranalytik, Methoden und Verfahren zur Stoffbestimmung</a:t>
              </a:r>
            </a:p>
          </p:txBody>
        </p:sp>
        <p:sp>
          <p:nvSpPr>
            <p:cNvPr id="9224" name="AutoShape 8">
              <a:extLst>
                <a:ext uri="{FF2B5EF4-FFF2-40B4-BE49-F238E27FC236}">
                  <a16:creationId xmlns:a16="http://schemas.microsoft.com/office/drawing/2014/main" id="{D9769FAA-BFB4-47C2-A978-F8897DB6BA8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>
              <a:off x="3804" y="3516"/>
              <a:ext cx="264" cy="192"/>
            </a:xfrm>
            <a:prstGeom prst="rightArrow">
              <a:avLst>
                <a:gd name="adj1" fmla="val 50000"/>
                <a:gd name="adj2" fmla="val 34375"/>
              </a:avLst>
            </a:prstGeom>
            <a:solidFill>
              <a:srgbClr val="FF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de-DE" sz="1800"/>
            </a:p>
          </p:txBody>
        </p:sp>
      </p:grp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DC287C3-645F-4375-BFE8-3B7231D01CC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10080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07E37460-18CE-4E5D-AA0A-AF996BF9E8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CCD53741-7F1E-474F-B15D-7AD420D223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7824" y="207311"/>
            <a:ext cx="274145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 dirty="0">
                <a:solidFill>
                  <a:schemeClr val="accent2"/>
                </a:solidFill>
              </a:rPr>
              <a:t>Erste Lernziele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8DA93A8E-46A9-4361-9C99-880D68C93BCF}"/>
              </a:ext>
            </a:extLst>
          </p:cNvPr>
          <p:cNvSpPr txBox="1"/>
          <p:nvPr/>
        </p:nvSpPr>
        <p:spPr>
          <a:xfrm>
            <a:off x="307218" y="1459230"/>
            <a:ext cx="8657395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de-DE" sz="1600" i="1" baseline="0" dirty="0"/>
              <a:t>Diese Vorlesung: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de-DE" sz="1600" b="0" baseline="0" dirty="0"/>
              <a:t>Sie sind in der Lage, Wasserinhaltsstoffe (WIS) nach wichtigen Kriterien einzuteilen,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de-DE" sz="1600" b="0" baseline="0" dirty="0"/>
              <a:t>Sie können einen Bezug zwischen Wasserart und Wasserzusammensetzung herstellen,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de-DE" sz="1600" b="0" baseline="0" dirty="0"/>
              <a:t>Sie haben eine klare Vorstellung von Bedeutung und der Entstehung von Grenzwerten,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de-DE" sz="1600" b="0" baseline="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de-DE" sz="1600" i="1" baseline="0" dirty="0"/>
              <a:t>Gesamte Vorlesung: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de-DE" sz="1600" b="0" baseline="0" dirty="0"/>
              <a:t>Sie kennen die wichtigsten WIS (Gruppen, Einzelstoffe),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de-DE" sz="1600" b="0" baseline="0" dirty="0"/>
              <a:t>Sie können Herkunft, Relevanz und Bedeutung von WIS ableiten,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de-DE" sz="1600" b="0" baseline="0" dirty="0"/>
              <a:t>Sie können die Wechselwirkungen / Reaktionen der wichtigsten WIS,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de-DE" sz="1600" b="0" baseline="0" dirty="0"/>
              <a:t>Sie verstehen das Wechselspiel der WIS zwischen den Kompartimenten (Wasser, Atmosphäre, Boden …)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de-DE" sz="1600" b="0" baseline="0" dirty="0"/>
              <a:t>Sie beherrschen die wichtigsten Stoffkreisläufe (N, S, P, C …)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de-DE" sz="1600" b="0" baseline="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de-DE" sz="1600" b="0" baseline="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de-DE" sz="1600" b="0" baseline="0" dirty="0"/>
              <a:t>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66A1B43-7C99-44CA-8889-092B8651F7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268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416"/>
    </mc:Choice>
    <mc:Fallback xmlns="">
      <p:transition spd="slow" advTm="854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>
            <a:extLst>
              <a:ext uri="{FF2B5EF4-FFF2-40B4-BE49-F238E27FC236}">
                <a16:creationId xmlns:a16="http://schemas.microsoft.com/office/drawing/2014/main" id="{79931FEB-8452-4805-A022-147D25DDF0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11267" name="Rectangle 5">
            <a:extLst>
              <a:ext uri="{FF2B5EF4-FFF2-40B4-BE49-F238E27FC236}">
                <a16:creationId xmlns:a16="http://schemas.microsoft.com/office/drawing/2014/main" id="{F9ADA5E4-2231-4E36-A56E-A3ABDFAAEB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3575" y="173038"/>
            <a:ext cx="208121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>
                <a:solidFill>
                  <a:schemeClr val="accent2"/>
                </a:solidFill>
              </a:rPr>
              <a:t>Einführung</a:t>
            </a:r>
          </a:p>
        </p:txBody>
      </p:sp>
      <p:sp>
        <p:nvSpPr>
          <p:cNvPr id="11268" name="Text Box 6">
            <a:extLst>
              <a:ext uri="{FF2B5EF4-FFF2-40B4-BE49-F238E27FC236}">
                <a16:creationId xmlns:a16="http://schemas.microsoft.com/office/drawing/2014/main" id="{922D547A-450D-47C5-BD93-BDD1ABB0BB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1020763"/>
            <a:ext cx="31448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000" baseline="0"/>
              <a:t>Wasserinhaltsstoffe? … </a:t>
            </a:r>
          </a:p>
        </p:txBody>
      </p:sp>
      <p:sp>
        <p:nvSpPr>
          <p:cNvPr id="11269" name="Text Box 7">
            <a:extLst>
              <a:ext uri="{FF2B5EF4-FFF2-40B4-BE49-F238E27FC236}">
                <a16:creationId xmlns:a16="http://schemas.microsoft.com/office/drawing/2014/main" id="{C03E926C-FD51-4D79-BAC1-81749A9529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27525" y="1027113"/>
            <a:ext cx="35718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000" baseline="0"/>
              <a:t>= Stoffe die im Wasser sind!</a:t>
            </a:r>
          </a:p>
        </p:txBody>
      </p:sp>
      <p:sp>
        <p:nvSpPr>
          <p:cNvPr id="11270" name="Rectangle 9">
            <a:extLst>
              <a:ext uri="{FF2B5EF4-FFF2-40B4-BE49-F238E27FC236}">
                <a16:creationId xmlns:a16="http://schemas.microsoft.com/office/drawing/2014/main" id="{9041C321-E9B1-46EF-A160-094A2AEC4D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288" y="1700213"/>
            <a:ext cx="8353425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55600" indent="-3556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spcAft>
                <a:spcPct val="25000"/>
              </a:spcAft>
              <a:buFont typeface="Wingdings" panose="05000000000000000000" pitchFamily="2" charset="2"/>
              <a:buChar char="Ø"/>
            </a:pPr>
            <a:r>
              <a:rPr lang="de-DE" altLang="de-DE" sz="1800" b="0" baseline="0"/>
              <a:t>Sammelbezeichnung für alle im Wasser enthaltenen gasförmigen, gelösten, kolloidalen oder festen Stoffkomponenten</a:t>
            </a:r>
          </a:p>
          <a:p>
            <a:pPr algn="just" eaLnBrk="1" hangingPunct="1">
              <a:spcBef>
                <a:spcPct val="0"/>
              </a:spcBef>
              <a:spcAft>
                <a:spcPct val="25000"/>
              </a:spcAft>
              <a:buFont typeface="Wingdings" panose="05000000000000000000" pitchFamily="2" charset="2"/>
              <a:buChar char="Ø"/>
            </a:pPr>
            <a:r>
              <a:rPr lang="de-DE" altLang="de-DE" sz="1800" b="0" baseline="0"/>
              <a:t>Wasser in reiner Form kommt praktisch nicht vor</a:t>
            </a:r>
          </a:p>
          <a:p>
            <a:pPr algn="just" eaLnBrk="1" hangingPunct="1">
              <a:spcBef>
                <a:spcPct val="0"/>
              </a:spcBef>
              <a:spcAft>
                <a:spcPct val="25000"/>
              </a:spcAft>
              <a:buFont typeface="Wingdings" panose="05000000000000000000" pitchFamily="2" charset="2"/>
              <a:buChar char="Ø"/>
            </a:pPr>
            <a:r>
              <a:rPr lang="de-DE" altLang="de-DE" sz="1800" b="0" baseline="0"/>
              <a:t>stets sind anorganische und organische Stoffe darin enthalten </a:t>
            </a:r>
          </a:p>
          <a:p>
            <a:pPr algn="just" eaLnBrk="1" hangingPunct="1">
              <a:spcBef>
                <a:spcPct val="0"/>
              </a:spcBef>
              <a:spcAft>
                <a:spcPct val="25000"/>
              </a:spcAft>
              <a:buFont typeface="Wingdings" panose="05000000000000000000" pitchFamily="2" charset="2"/>
              <a:buChar char="Ø"/>
            </a:pPr>
            <a:r>
              <a:rPr lang="de-DE" altLang="de-DE" sz="1800" b="0" baseline="0"/>
              <a:t>diese können diverse Eigenschaften des Wassers (Siedepunkt, Gefrierpunkt, Dichte, Oberflächenspannung …) erheblich verändern </a:t>
            </a:r>
          </a:p>
        </p:txBody>
      </p:sp>
      <p:sp>
        <p:nvSpPr>
          <p:cNvPr id="80906" name="Text Box 10">
            <a:extLst>
              <a:ext uri="{FF2B5EF4-FFF2-40B4-BE49-F238E27FC236}">
                <a16:creationId xmlns:a16="http://schemas.microsoft.com/office/drawing/2014/main" id="{B5057468-F966-4089-9C17-5764BDF083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8038" y="3952875"/>
            <a:ext cx="7867650" cy="2030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177800" indent="-1778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spcAft>
                <a:spcPct val="35000"/>
              </a:spcAft>
              <a:buFontTx/>
              <a:buChar char="-"/>
            </a:pPr>
            <a:r>
              <a:rPr lang="de-DE" altLang="de-DE" sz="1800" baseline="0"/>
              <a:t>Ionen (Anionen, Kationen = gelöste Salze)</a:t>
            </a:r>
          </a:p>
          <a:p>
            <a:pPr eaLnBrk="1" hangingPunct="1">
              <a:spcBef>
                <a:spcPct val="0"/>
              </a:spcBef>
              <a:spcAft>
                <a:spcPct val="35000"/>
              </a:spcAft>
              <a:buFontTx/>
              <a:buChar char="-"/>
            </a:pPr>
            <a:r>
              <a:rPr lang="de-DE" altLang="de-DE" sz="1800" baseline="0"/>
              <a:t>organische Stoffe (Huminstoffe, Kohlenhydrate, Fette Eiweiße … auch ionisch!) </a:t>
            </a:r>
          </a:p>
          <a:p>
            <a:pPr eaLnBrk="1" hangingPunct="1">
              <a:spcBef>
                <a:spcPct val="0"/>
              </a:spcBef>
              <a:spcAft>
                <a:spcPct val="35000"/>
              </a:spcAft>
              <a:buFontTx/>
              <a:buChar char="-"/>
            </a:pPr>
            <a:r>
              <a:rPr lang="de-DE" altLang="de-DE" sz="1800" baseline="0"/>
              <a:t>Gase (Sauerstoff, Kohlendioxid …)</a:t>
            </a:r>
          </a:p>
          <a:p>
            <a:pPr eaLnBrk="1" hangingPunct="1">
              <a:spcBef>
                <a:spcPct val="0"/>
              </a:spcBef>
              <a:spcAft>
                <a:spcPct val="35000"/>
              </a:spcAft>
              <a:buFontTx/>
              <a:buChar char="-"/>
            </a:pPr>
            <a:r>
              <a:rPr lang="de-DE" altLang="de-DE" sz="1800" baseline="0"/>
              <a:t>Feststoffe (Kolloide/Partikel wie Tonteilchen, abgestorbene Pflanzenteile, Mikroorganismen …)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1814EDD-EEA6-4A4B-9531-7F0A1DFE13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p:transition spd="slow" advTm="17124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>
            <a:extLst>
              <a:ext uri="{FF2B5EF4-FFF2-40B4-BE49-F238E27FC236}">
                <a16:creationId xmlns:a16="http://schemas.microsoft.com/office/drawing/2014/main" id="{B2802FCE-263A-47D9-A0E6-A38862623C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13315" name="Rectangle 4">
            <a:extLst>
              <a:ext uri="{FF2B5EF4-FFF2-40B4-BE49-F238E27FC236}">
                <a16:creationId xmlns:a16="http://schemas.microsoft.com/office/drawing/2014/main" id="{B9E52CC6-AFEF-42DA-9E0D-21279507BB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3575" y="173038"/>
            <a:ext cx="27368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>
                <a:solidFill>
                  <a:schemeClr val="accent2"/>
                </a:solidFill>
              </a:rPr>
              <a:t>Hydrochemie 2</a:t>
            </a:r>
          </a:p>
        </p:txBody>
      </p:sp>
      <p:sp>
        <p:nvSpPr>
          <p:cNvPr id="13316" name="Rectangle 5">
            <a:extLst>
              <a:ext uri="{FF2B5EF4-FFF2-40B4-BE49-F238E27FC236}">
                <a16:creationId xmlns:a16="http://schemas.microsoft.com/office/drawing/2014/main" id="{01B6843E-220C-43FA-BDF8-BEB3833D0F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44625" y="1125538"/>
            <a:ext cx="31273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baseline="0">
                <a:solidFill>
                  <a:srgbClr val="FF0000"/>
                </a:solidFill>
              </a:rPr>
              <a:t>Inhalt der Vorlesung</a:t>
            </a:r>
          </a:p>
        </p:txBody>
      </p:sp>
      <p:sp>
        <p:nvSpPr>
          <p:cNvPr id="13317" name="Rectangle 6">
            <a:extLst>
              <a:ext uri="{FF2B5EF4-FFF2-40B4-BE49-F238E27FC236}">
                <a16:creationId xmlns:a16="http://schemas.microsoft.com/office/drawing/2014/main" id="{629D7198-0271-4BD7-9CB1-C3D8FA3977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2500" y="1860550"/>
            <a:ext cx="7153275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>
                <a:solidFill>
                  <a:schemeClr val="accent2"/>
                </a:solidFill>
              </a:rPr>
              <a:t>1.  Einführung (1 DS)</a:t>
            </a:r>
          </a:p>
        </p:txBody>
      </p:sp>
      <p:sp>
        <p:nvSpPr>
          <p:cNvPr id="13318" name="Rectangle 7">
            <a:extLst>
              <a:ext uri="{FF2B5EF4-FFF2-40B4-BE49-F238E27FC236}">
                <a16:creationId xmlns:a16="http://schemas.microsoft.com/office/drawing/2014/main" id="{D3C33D69-AD9B-4946-83BD-89E1643F0D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2025" y="3382963"/>
            <a:ext cx="71437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>
                <a:solidFill>
                  <a:schemeClr val="accent2"/>
                </a:solidFill>
              </a:rPr>
              <a:t>4.  Kationen (2DS)</a:t>
            </a:r>
          </a:p>
        </p:txBody>
      </p:sp>
      <p:sp>
        <p:nvSpPr>
          <p:cNvPr id="13319" name="Rectangle 8">
            <a:extLst>
              <a:ext uri="{FF2B5EF4-FFF2-40B4-BE49-F238E27FC236}">
                <a16:creationId xmlns:a16="http://schemas.microsoft.com/office/drawing/2014/main" id="{890612FF-789B-4581-8291-60BB3F5194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2025" y="3916363"/>
            <a:ext cx="71532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>
                <a:solidFill>
                  <a:schemeClr val="accent2"/>
                </a:solidFill>
              </a:rPr>
              <a:t>5.  Anionen (2,5 DS)</a:t>
            </a:r>
          </a:p>
        </p:txBody>
      </p:sp>
      <p:sp>
        <p:nvSpPr>
          <p:cNvPr id="13320" name="Rectangle 9">
            <a:extLst>
              <a:ext uri="{FF2B5EF4-FFF2-40B4-BE49-F238E27FC236}">
                <a16:creationId xmlns:a16="http://schemas.microsoft.com/office/drawing/2014/main" id="{9E8FF28B-7D08-4BCE-B78A-AAE3DBCA84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2025" y="4449763"/>
            <a:ext cx="71437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 dirty="0">
                <a:solidFill>
                  <a:schemeClr val="accent2"/>
                </a:solidFill>
              </a:rPr>
              <a:t>6.  Gelöste Gase (1 DS)</a:t>
            </a:r>
          </a:p>
        </p:txBody>
      </p:sp>
      <p:sp>
        <p:nvSpPr>
          <p:cNvPr id="13321" name="Rectangle 10">
            <a:extLst>
              <a:ext uri="{FF2B5EF4-FFF2-40B4-BE49-F238E27FC236}">
                <a16:creationId xmlns:a16="http://schemas.microsoft.com/office/drawing/2014/main" id="{6BD8E466-44C4-4231-A9F8-7669453410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2025" y="4983163"/>
            <a:ext cx="71437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>
                <a:solidFill>
                  <a:schemeClr val="accent2"/>
                </a:solidFill>
              </a:rPr>
              <a:t>7.  Schwermetalle (2 DS)</a:t>
            </a:r>
          </a:p>
        </p:txBody>
      </p:sp>
      <p:sp>
        <p:nvSpPr>
          <p:cNvPr id="13322" name="Rectangle 11">
            <a:extLst>
              <a:ext uri="{FF2B5EF4-FFF2-40B4-BE49-F238E27FC236}">
                <a16:creationId xmlns:a16="http://schemas.microsoft.com/office/drawing/2014/main" id="{813F5239-931A-4828-9C86-C59DF5F897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2500" y="2328863"/>
            <a:ext cx="7153275" cy="36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>
                <a:solidFill>
                  <a:schemeClr val="accent2"/>
                </a:solidFill>
              </a:rPr>
              <a:t>2.  Wichtige Gruppen organischer Wasserinhaltsstoffe (4 DS)</a:t>
            </a:r>
          </a:p>
        </p:txBody>
      </p:sp>
      <p:sp>
        <p:nvSpPr>
          <p:cNvPr id="13323" name="Rectangle 12">
            <a:extLst>
              <a:ext uri="{FF2B5EF4-FFF2-40B4-BE49-F238E27FC236}">
                <a16:creationId xmlns:a16="http://schemas.microsoft.com/office/drawing/2014/main" id="{3C97DC72-A411-4629-A62F-4FC668FA19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2500" y="2862263"/>
            <a:ext cx="71532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>
                <a:solidFill>
                  <a:schemeClr val="accent2"/>
                </a:solidFill>
              </a:rPr>
              <a:t>3.  Desinfektions- und Oxidationsnebenprodukte (0,5 DS)</a:t>
            </a:r>
          </a:p>
        </p:txBody>
      </p:sp>
      <p:sp>
        <p:nvSpPr>
          <p:cNvPr id="13324" name="Rectangle 13">
            <a:extLst>
              <a:ext uri="{FF2B5EF4-FFF2-40B4-BE49-F238E27FC236}">
                <a16:creationId xmlns:a16="http://schemas.microsoft.com/office/drawing/2014/main" id="{E0BF6801-611B-4AA2-8968-C04771E1CD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1550" y="5527675"/>
            <a:ext cx="735012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900" indent="-342900" eaLnBrk="1" hangingPunct="1">
              <a:spcBef>
                <a:spcPct val="0"/>
              </a:spcBef>
              <a:buFontTx/>
              <a:buAutoNum type="arabicPeriod" startAt="8"/>
            </a:pPr>
            <a:r>
              <a:rPr lang="de-DE" altLang="de-DE" sz="1800" baseline="0" dirty="0">
                <a:solidFill>
                  <a:schemeClr val="accent2"/>
                </a:solidFill>
              </a:rPr>
              <a:t>Sonderthemen: Partikel (Mikroplastik), spezielle Mikroorganismen, Radionuklide (1 DS)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3F4230FE-33F2-4B52-AD49-A451D220EA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p:transition spd="slow" advTm="1250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0B609E9E-8AB7-4A15-BAC9-8E763B11D6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D59AEA3B-37A2-4262-9315-A36F9C3E6E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3575" y="173038"/>
            <a:ext cx="291623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>
                <a:solidFill>
                  <a:schemeClr val="accent2"/>
                </a:solidFill>
              </a:rPr>
              <a:t>Wasserkreislauf</a:t>
            </a:r>
          </a:p>
        </p:txBody>
      </p:sp>
      <p:pic>
        <p:nvPicPr>
          <p:cNvPr id="15364" name="Picture 4" descr="Wasserkreislauf gut">
            <a:extLst>
              <a:ext uri="{FF2B5EF4-FFF2-40B4-BE49-F238E27FC236}">
                <a16:creationId xmlns:a16="http://schemas.microsoft.com/office/drawing/2014/main" id="{86057D1B-CC2B-44FC-AE23-1A97C87344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125538"/>
            <a:ext cx="7385050" cy="406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5" name="Text Box 5">
            <a:extLst>
              <a:ext uri="{FF2B5EF4-FFF2-40B4-BE49-F238E27FC236}">
                <a16:creationId xmlns:a16="http://schemas.microsoft.com/office/drawing/2014/main" id="{6B7950EF-0297-4AC3-9D63-508F58903C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5380038"/>
            <a:ext cx="7523162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Verschiedene Stufen des Wasserkreislaufs – Wässer unterschiedlicher Zusammensetzung – Art / Menge der Stoffe im Wasser divers!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9E27B55E-4793-459F-BAAF-56851C6DF4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p:transition spd="slow" advTm="4934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>
            <a:extLst>
              <a:ext uri="{FF2B5EF4-FFF2-40B4-BE49-F238E27FC236}">
                <a16:creationId xmlns:a16="http://schemas.microsoft.com/office/drawing/2014/main" id="{0F0057E3-44D2-4B81-9E63-5E08453449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17411" name="Rectangle 5">
            <a:extLst>
              <a:ext uri="{FF2B5EF4-FFF2-40B4-BE49-F238E27FC236}">
                <a16:creationId xmlns:a16="http://schemas.microsoft.com/office/drawing/2014/main" id="{DB8A29BE-3FE4-4255-B497-A1957FDAF9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313" y="981075"/>
            <a:ext cx="8135937" cy="54721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17412" name="AutoShape 6">
            <a:extLst>
              <a:ext uri="{FF2B5EF4-FFF2-40B4-BE49-F238E27FC236}">
                <a16:creationId xmlns:a16="http://schemas.microsoft.com/office/drawing/2014/main" id="{BC53625E-DA41-4C9C-BB54-AFEDDEB4CF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0425" y="1484313"/>
            <a:ext cx="485775" cy="976312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00FFFF">
              <a:alpha val="39999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17413" name="AutoShape 7">
            <a:extLst>
              <a:ext uri="{FF2B5EF4-FFF2-40B4-BE49-F238E27FC236}">
                <a16:creationId xmlns:a16="http://schemas.microsoft.com/office/drawing/2014/main" id="{71726888-B275-4449-83D0-DD2D01299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3663" y="1484313"/>
            <a:ext cx="485775" cy="976312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00FFFF">
              <a:alpha val="39999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17414" name="AutoShape 8">
            <a:extLst>
              <a:ext uri="{FF2B5EF4-FFF2-40B4-BE49-F238E27FC236}">
                <a16:creationId xmlns:a16="http://schemas.microsoft.com/office/drawing/2014/main" id="{7B59DA24-AD3C-41F6-B4BF-454676726B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48488" y="1484313"/>
            <a:ext cx="485775" cy="976312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00FFFF">
              <a:alpha val="39999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17415" name="Text Box 9">
            <a:extLst>
              <a:ext uri="{FF2B5EF4-FFF2-40B4-BE49-F238E27FC236}">
                <a16:creationId xmlns:a16="http://schemas.microsoft.com/office/drawing/2014/main" id="{E8CA8E11-FF80-4E8B-A558-9D2FBDBD96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5963" y="1700213"/>
            <a:ext cx="1619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/>
              <a:t>Niederschlag</a:t>
            </a:r>
          </a:p>
        </p:txBody>
      </p:sp>
      <p:sp>
        <p:nvSpPr>
          <p:cNvPr id="17416" name="Text Box 10">
            <a:extLst>
              <a:ext uri="{FF2B5EF4-FFF2-40B4-BE49-F238E27FC236}">
                <a16:creationId xmlns:a16="http://schemas.microsoft.com/office/drawing/2014/main" id="{1A05E2DE-D4B9-4D51-9366-36F0C50719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80063" y="981075"/>
            <a:ext cx="19637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u="sng" baseline="0"/>
              <a:t>Atmosphäre</a:t>
            </a:r>
          </a:p>
        </p:txBody>
      </p:sp>
      <p:sp>
        <p:nvSpPr>
          <p:cNvPr id="17417" name="Text Box 11">
            <a:extLst>
              <a:ext uri="{FF2B5EF4-FFF2-40B4-BE49-F238E27FC236}">
                <a16:creationId xmlns:a16="http://schemas.microsoft.com/office/drawing/2014/main" id="{705FEF32-C1FB-428D-A2AD-0E65AB387A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56325" y="2708275"/>
            <a:ext cx="11318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u="sng" baseline="0"/>
              <a:t>Boden</a:t>
            </a:r>
          </a:p>
        </p:txBody>
      </p:sp>
      <p:grpSp>
        <p:nvGrpSpPr>
          <p:cNvPr id="17418" name="Group 12">
            <a:extLst>
              <a:ext uri="{FF2B5EF4-FFF2-40B4-BE49-F238E27FC236}">
                <a16:creationId xmlns:a16="http://schemas.microsoft.com/office/drawing/2014/main" id="{8FC5C179-0EC1-4A49-9F69-FDD852153548}"/>
              </a:ext>
            </a:extLst>
          </p:cNvPr>
          <p:cNvGrpSpPr>
            <a:grpSpLocks/>
          </p:cNvGrpSpPr>
          <p:nvPr/>
        </p:nvGrpSpPr>
        <p:grpSpPr bwMode="auto">
          <a:xfrm>
            <a:off x="5364163" y="2492375"/>
            <a:ext cx="2665412" cy="144463"/>
            <a:chOff x="3379" y="1570"/>
            <a:chExt cx="1679" cy="91"/>
          </a:xfrm>
        </p:grpSpPr>
        <p:sp>
          <p:nvSpPr>
            <p:cNvPr id="17447" name="Line 13">
              <a:extLst>
                <a:ext uri="{FF2B5EF4-FFF2-40B4-BE49-F238E27FC236}">
                  <a16:creationId xmlns:a16="http://schemas.microsoft.com/office/drawing/2014/main" id="{2C74ABEB-5354-417E-9844-49FC7861C2D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79" y="1570"/>
              <a:ext cx="167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48" name="Line 14">
              <a:extLst>
                <a:ext uri="{FF2B5EF4-FFF2-40B4-BE49-F238E27FC236}">
                  <a16:creationId xmlns:a16="http://schemas.microsoft.com/office/drawing/2014/main" id="{422ED050-3B82-4A73-8EA3-C310AA26732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379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49" name="Line 15">
              <a:extLst>
                <a:ext uri="{FF2B5EF4-FFF2-40B4-BE49-F238E27FC236}">
                  <a16:creationId xmlns:a16="http://schemas.microsoft.com/office/drawing/2014/main" id="{5BEEF27E-19D3-4F07-82FA-00A303A3294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470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50" name="Line 16">
              <a:extLst>
                <a:ext uri="{FF2B5EF4-FFF2-40B4-BE49-F238E27FC236}">
                  <a16:creationId xmlns:a16="http://schemas.microsoft.com/office/drawing/2014/main" id="{2ED2F3BC-4CB8-4849-ABAE-CD40CF15BB66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560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51" name="Line 17">
              <a:extLst>
                <a:ext uri="{FF2B5EF4-FFF2-40B4-BE49-F238E27FC236}">
                  <a16:creationId xmlns:a16="http://schemas.microsoft.com/office/drawing/2014/main" id="{947A03A5-3475-4C77-A3E5-132A4AF6D45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651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52" name="Line 18">
              <a:extLst>
                <a:ext uri="{FF2B5EF4-FFF2-40B4-BE49-F238E27FC236}">
                  <a16:creationId xmlns:a16="http://schemas.microsoft.com/office/drawing/2014/main" id="{AC0B8426-D5A9-4EB2-8A8E-14CCE324F9A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742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53" name="Line 19">
              <a:extLst>
                <a:ext uri="{FF2B5EF4-FFF2-40B4-BE49-F238E27FC236}">
                  <a16:creationId xmlns:a16="http://schemas.microsoft.com/office/drawing/2014/main" id="{2B760FE4-F767-41E1-B010-55C0BD9BEB4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833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54" name="Line 20">
              <a:extLst>
                <a:ext uri="{FF2B5EF4-FFF2-40B4-BE49-F238E27FC236}">
                  <a16:creationId xmlns:a16="http://schemas.microsoft.com/office/drawing/2014/main" id="{01435485-00EB-4C81-95D8-CE6C6739308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513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55" name="Line 21">
              <a:extLst>
                <a:ext uri="{FF2B5EF4-FFF2-40B4-BE49-F238E27FC236}">
                  <a16:creationId xmlns:a16="http://schemas.microsoft.com/office/drawing/2014/main" id="{297F3C6E-D6AA-4BFC-BDB0-87103043EA4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694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56" name="Line 22">
              <a:extLst>
                <a:ext uri="{FF2B5EF4-FFF2-40B4-BE49-F238E27FC236}">
                  <a16:creationId xmlns:a16="http://schemas.microsoft.com/office/drawing/2014/main" id="{55717517-4A05-4309-B644-AC54FFF60E4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785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57" name="Line 23">
              <a:extLst>
                <a:ext uri="{FF2B5EF4-FFF2-40B4-BE49-F238E27FC236}">
                  <a16:creationId xmlns:a16="http://schemas.microsoft.com/office/drawing/2014/main" id="{38074AA3-3BA2-4F62-AA35-775771E8269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967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58" name="Line 24">
              <a:extLst>
                <a:ext uri="{FF2B5EF4-FFF2-40B4-BE49-F238E27FC236}">
                  <a16:creationId xmlns:a16="http://schemas.microsoft.com/office/drawing/2014/main" id="{E15BFDC7-0210-4C74-B807-E6CB21997B6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604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59" name="Line 25">
              <a:extLst>
                <a:ext uri="{FF2B5EF4-FFF2-40B4-BE49-F238E27FC236}">
                  <a16:creationId xmlns:a16="http://schemas.microsoft.com/office/drawing/2014/main" id="{30F14A55-7502-470B-B931-29CC4F1A30F0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76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</p:grpSp>
      <p:grpSp>
        <p:nvGrpSpPr>
          <p:cNvPr id="17419" name="Group 26">
            <a:extLst>
              <a:ext uri="{FF2B5EF4-FFF2-40B4-BE49-F238E27FC236}">
                <a16:creationId xmlns:a16="http://schemas.microsoft.com/office/drawing/2014/main" id="{47A93029-5278-47B3-A525-1EB478F3ECB9}"/>
              </a:ext>
            </a:extLst>
          </p:cNvPr>
          <p:cNvGrpSpPr>
            <a:grpSpLocks/>
          </p:cNvGrpSpPr>
          <p:nvPr/>
        </p:nvGrpSpPr>
        <p:grpSpPr bwMode="auto">
          <a:xfrm rot="10800000">
            <a:off x="5435600" y="4941888"/>
            <a:ext cx="2665413" cy="144462"/>
            <a:chOff x="3379" y="1570"/>
            <a:chExt cx="1679" cy="91"/>
          </a:xfrm>
        </p:grpSpPr>
        <p:sp>
          <p:nvSpPr>
            <p:cNvPr id="17434" name="Line 27">
              <a:extLst>
                <a:ext uri="{FF2B5EF4-FFF2-40B4-BE49-F238E27FC236}">
                  <a16:creationId xmlns:a16="http://schemas.microsoft.com/office/drawing/2014/main" id="{6311B57D-6060-4139-BC83-081FB56B073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79" y="1570"/>
              <a:ext cx="167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35" name="Line 28">
              <a:extLst>
                <a:ext uri="{FF2B5EF4-FFF2-40B4-BE49-F238E27FC236}">
                  <a16:creationId xmlns:a16="http://schemas.microsoft.com/office/drawing/2014/main" id="{33DE9CE4-AB51-4FEF-B3A8-F14F699E391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379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36" name="Line 29">
              <a:extLst>
                <a:ext uri="{FF2B5EF4-FFF2-40B4-BE49-F238E27FC236}">
                  <a16:creationId xmlns:a16="http://schemas.microsoft.com/office/drawing/2014/main" id="{4599B8FA-586C-4F1E-A381-674FCC7969F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470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37" name="Line 30">
              <a:extLst>
                <a:ext uri="{FF2B5EF4-FFF2-40B4-BE49-F238E27FC236}">
                  <a16:creationId xmlns:a16="http://schemas.microsoft.com/office/drawing/2014/main" id="{99D953EE-13BD-4F7C-9136-C531BC594A7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560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38" name="Line 31">
              <a:extLst>
                <a:ext uri="{FF2B5EF4-FFF2-40B4-BE49-F238E27FC236}">
                  <a16:creationId xmlns:a16="http://schemas.microsoft.com/office/drawing/2014/main" id="{50CDF05E-F3F8-4000-BA6D-D8A8CDBDA020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651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39" name="Line 32">
              <a:extLst>
                <a:ext uri="{FF2B5EF4-FFF2-40B4-BE49-F238E27FC236}">
                  <a16:creationId xmlns:a16="http://schemas.microsoft.com/office/drawing/2014/main" id="{00FAE092-66AA-457C-9A27-35EDC852FC96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742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40" name="Line 33">
              <a:extLst>
                <a:ext uri="{FF2B5EF4-FFF2-40B4-BE49-F238E27FC236}">
                  <a16:creationId xmlns:a16="http://schemas.microsoft.com/office/drawing/2014/main" id="{B0CCF7DC-6961-40CE-8DAC-D82A83F6F53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833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41" name="Line 34">
              <a:extLst>
                <a:ext uri="{FF2B5EF4-FFF2-40B4-BE49-F238E27FC236}">
                  <a16:creationId xmlns:a16="http://schemas.microsoft.com/office/drawing/2014/main" id="{35346DD8-803F-440B-9AC1-1C44AA8833C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513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42" name="Line 35">
              <a:extLst>
                <a:ext uri="{FF2B5EF4-FFF2-40B4-BE49-F238E27FC236}">
                  <a16:creationId xmlns:a16="http://schemas.microsoft.com/office/drawing/2014/main" id="{88E1AF12-2519-40A2-8F25-C9C88507046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694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43" name="Line 36">
              <a:extLst>
                <a:ext uri="{FF2B5EF4-FFF2-40B4-BE49-F238E27FC236}">
                  <a16:creationId xmlns:a16="http://schemas.microsoft.com/office/drawing/2014/main" id="{02FCB00E-8169-4059-A5D1-966E1B4EC67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785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44" name="Line 37">
              <a:extLst>
                <a:ext uri="{FF2B5EF4-FFF2-40B4-BE49-F238E27FC236}">
                  <a16:creationId xmlns:a16="http://schemas.microsoft.com/office/drawing/2014/main" id="{6472E208-B5D5-4370-9E5A-176BE65F431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967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45" name="Line 38">
              <a:extLst>
                <a:ext uri="{FF2B5EF4-FFF2-40B4-BE49-F238E27FC236}">
                  <a16:creationId xmlns:a16="http://schemas.microsoft.com/office/drawing/2014/main" id="{1ED0114C-E98A-430A-AA21-13959189FB2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604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17446" name="Line 39">
              <a:extLst>
                <a:ext uri="{FF2B5EF4-FFF2-40B4-BE49-F238E27FC236}">
                  <a16:creationId xmlns:a16="http://schemas.microsoft.com/office/drawing/2014/main" id="{352AC1AC-0E78-4D2F-8F1E-BC640B0BABF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76" y="1570"/>
              <a:ext cx="91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</p:grpSp>
      <p:sp>
        <p:nvSpPr>
          <p:cNvPr id="17420" name="Text Box 40">
            <a:extLst>
              <a:ext uri="{FF2B5EF4-FFF2-40B4-BE49-F238E27FC236}">
                <a16:creationId xmlns:a16="http://schemas.microsoft.com/office/drawing/2014/main" id="{D7F886E2-7D8B-4301-A5F5-75238A79DC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5963" y="4365625"/>
            <a:ext cx="2190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/>
              <a:t>Grundwasserleiter</a:t>
            </a:r>
          </a:p>
        </p:txBody>
      </p:sp>
      <p:sp>
        <p:nvSpPr>
          <p:cNvPr id="17421" name="Text Box 41">
            <a:extLst>
              <a:ext uri="{FF2B5EF4-FFF2-40B4-BE49-F238E27FC236}">
                <a16:creationId xmlns:a16="http://schemas.microsoft.com/office/drawing/2014/main" id="{34E36C2B-DE5C-4966-9559-59EC5A9588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92725" y="5876925"/>
            <a:ext cx="3352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u="sng" baseline="0"/>
              <a:t>Oberflächengewässer</a:t>
            </a:r>
          </a:p>
        </p:txBody>
      </p:sp>
      <p:sp>
        <p:nvSpPr>
          <p:cNvPr id="17422" name="AutoShape 42">
            <a:extLst>
              <a:ext uri="{FF2B5EF4-FFF2-40B4-BE49-F238E27FC236}">
                <a16:creationId xmlns:a16="http://schemas.microsoft.com/office/drawing/2014/main" id="{490810BF-2C5F-4112-98F3-E516C69BE0C8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271420" y="3602831"/>
            <a:ext cx="976312" cy="485775"/>
          </a:xfrm>
          <a:custGeom>
            <a:avLst/>
            <a:gdLst>
              <a:gd name="T0" fmla="*/ 2147483646 w 21600"/>
              <a:gd name="T1" fmla="*/ 0 h 21600"/>
              <a:gd name="T2" fmla="*/ 0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00FFFF">
              <a:alpha val="39999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DE"/>
          </a:p>
        </p:txBody>
      </p:sp>
      <p:sp>
        <p:nvSpPr>
          <p:cNvPr id="17423" name="AutoShape 43">
            <a:extLst>
              <a:ext uri="{FF2B5EF4-FFF2-40B4-BE49-F238E27FC236}">
                <a16:creationId xmlns:a16="http://schemas.microsoft.com/office/drawing/2014/main" id="{B31EC324-5228-4C83-B07E-BF73D3663199}"/>
              </a:ext>
            </a:extLst>
          </p:cNvPr>
          <p:cNvSpPr>
            <a:spLocks noChangeArrowheads="1"/>
          </p:cNvSpPr>
          <p:nvPr/>
        </p:nvSpPr>
        <p:spPr bwMode="auto">
          <a:xfrm rot="10800000" flipH="1">
            <a:off x="6732588" y="5157788"/>
            <a:ext cx="814387" cy="866775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DE"/>
          </a:p>
        </p:txBody>
      </p:sp>
      <p:sp>
        <p:nvSpPr>
          <p:cNvPr id="17424" name="Text Box 44">
            <a:extLst>
              <a:ext uri="{FF2B5EF4-FFF2-40B4-BE49-F238E27FC236}">
                <a16:creationId xmlns:a16="http://schemas.microsoft.com/office/drawing/2014/main" id="{DC4A6062-C1E2-44E5-A95C-23C702834C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60350"/>
            <a:ext cx="88614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000" baseline="0">
                <a:solidFill>
                  <a:schemeClr val="accent2"/>
                </a:solidFill>
              </a:rPr>
              <a:t>Eintrag von natürlichen und anthropogenen Stoffen in die Hydrosphäre </a:t>
            </a:r>
          </a:p>
        </p:txBody>
      </p:sp>
      <p:sp>
        <p:nvSpPr>
          <p:cNvPr id="17425" name="Text Box 45">
            <a:extLst>
              <a:ext uri="{FF2B5EF4-FFF2-40B4-BE49-F238E27FC236}">
                <a16:creationId xmlns:a16="http://schemas.microsoft.com/office/drawing/2014/main" id="{43080422-6F3E-46B0-9851-FD0F7BE7D9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3575" y="1144588"/>
            <a:ext cx="3159125" cy="1474787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u="sng" baseline="0"/>
              <a:t>++ feuchte Deposition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+ gelöste Gase (z.B. NO</a:t>
            </a:r>
            <a:r>
              <a:rPr lang="de-DE" altLang="de-DE" sz="1800" b="0"/>
              <a:t>X</a:t>
            </a:r>
            <a:r>
              <a:rPr lang="de-DE" altLang="de-DE" sz="1800" b="0" baseline="0"/>
              <a:t>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+ Salze (z.B. NaCl)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+ Staub (z.B. Schwermetalle)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+ org. Stoffe</a:t>
            </a:r>
          </a:p>
        </p:txBody>
      </p:sp>
      <p:sp>
        <p:nvSpPr>
          <p:cNvPr id="17426" name="Text Box 46">
            <a:extLst>
              <a:ext uri="{FF2B5EF4-FFF2-40B4-BE49-F238E27FC236}">
                <a16:creationId xmlns:a16="http://schemas.microsoft.com/office/drawing/2014/main" id="{7B10233C-6ECE-4D7E-B231-02839E0411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2781300"/>
            <a:ext cx="5562600" cy="201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u="sng" baseline="0"/>
              <a:t>++ Lösung aus Mineralien / Verwitterung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+   Lösung der Abbauprodukte organischen Materials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+/- gelöste Gase (v. a. Absorption von CO</a:t>
            </a:r>
            <a:r>
              <a:rPr lang="de-DE" altLang="de-DE" sz="1800" b="0"/>
              <a:t>2</a:t>
            </a:r>
            <a:r>
              <a:rPr lang="de-DE" altLang="de-DE" sz="1800" b="0" baseline="0"/>
              <a:t>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+/- Ionenaustausch an Feststoffen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+/- Adsorption/Desorption an Feststoffen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+/- chemische/biochemische Umwandlung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-    Ausfällung = Bildung neuer Minerale</a:t>
            </a:r>
          </a:p>
        </p:txBody>
      </p:sp>
      <p:sp>
        <p:nvSpPr>
          <p:cNvPr id="17427" name="Text Box 47">
            <a:extLst>
              <a:ext uri="{FF2B5EF4-FFF2-40B4-BE49-F238E27FC236}">
                <a16:creationId xmlns:a16="http://schemas.microsoft.com/office/drawing/2014/main" id="{EBACD080-49F6-48E0-88A3-A49E0443B5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650" y="4868863"/>
            <a:ext cx="4600575" cy="1474787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u="sng" baseline="0"/>
              <a:t>Beschaffenheit: </a:t>
            </a:r>
          </a:p>
          <a:p>
            <a:pPr eaLnBrk="1" hangingPunct="1">
              <a:spcBef>
                <a:spcPct val="0"/>
              </a:spcBef>
              <a:buFont typeface="Symbol" panose="05050102010706020507" pitchFamily="18" charset="2"/>
              <a:buChar char="S"/>
            </a:pPr>
            <a:r>
              <a:rPr lang="de-DE" altLang="de-DE" sz="1800" b="0" baseline="0">
                <a:sym typeface="Symbol" panose="05050102010706020507" pitchFamily="18" charset="2"/>
              </a:rPr>
              <a:t> Prozesse im Einzugsgebiet</a:t>
            </a:r>
          </a:p>
          <a:p>
            <a:pPr eaLnBrk="1" hangingPunct="1">
              <a:spcBef>
                <a:spcPct val="0"/>
              </a:spcBef>
              <a:buFont typeface="Symbol" panose="05050102010706020507" pitchFamily="18" charset="2"/>
              <a:buNone/>
            </a:pPr>
            <a:r>
              <a:rPr lang="de-DE" altLang="de-DE" sz="1800" b="0" baseline="0">
                <a:sym typeface="Symbol" panose="05050102010706020507" pitchFamily="18" charset="2"/>
              </a:rPr>
              <a:t>natürlichen Prozesse (abiot./biot.)</a:t>
            </a:r>
          </a:p>
          <a:p>
            <a:pPr eaLnBrk="1" hangingPunct="1">
              <a:spcBef>
                <a:spcPct val="0"/>
              </a:spcBef>
              <a:buFont typeface="Symbol" panose="05050102010706020507" pitchFamily="18" charset="2"/>
              <a:buNone/>
            </a:pPr>
            <a:r>
              <a:rPr lang="de-DE" altLang="de-DE" sz="1800" b="0" baseline="0">
                <a:sym typeface="Symbol" panose="05050102010706020507" pitchFamily="18" charset="2"/>
              </a:rPr>
              <a:t>anthropogener Einfluss (Schadstoffeintrag) </a:t>
            </a:r>
          </a:p>
          <a:p>
            <a:pPr eaLnBrk="1" hangingPunct="1">
              <a:spcBef>
                <a:spcPct val="0"/>
              </a:spcBef>
              <a:buFont typeface="Symbol" panose="05050102010706020507" pitchFamily="18" charset="2"/>
              <a:buNone/>
            </a:pPr>
            <a:endParaRPr lang="de-DE" altLang="de-DE" sz="1800" b="0" baseline="0">
              <a:sym typeface="Symbol" panose="05050102010706020507" pitchFamily="18" charset="2"/>
            </a:endParaRPr>
          </a:p>
        </p:txBody>
      </p:sp>
      <p:sp>
        <p:nvSpPr>
          <p:cNvPr id="17428" name="Text Box 48">
            <a:extLst>
              <a:ext uri="{FF2B5EF4-FFF2-40B4-BE49-F238E27FC236}">
                <a16:creationId xmlns:a16="http://schemas.microsoft.com/office/drawing/2014/main" id="{B370718E-6D4F-4A64-95E5-A256AC7EE7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24750" y="1773238"/>
            <a:ext cx="36195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200" baseline="0"/>
              <a:t>9d</a:t>
            </a:r>
          </a:p>
        </p:txBody>
      </p:sp>
      <p:sp>
        <p:nvSpPr>
          <p:cNvPr id="17429" name="Text Box 49">
            <a:extLst>
              <a:ext uri="{FF2B5EF4-FFF2-40B4-BE49-F238E27FC236}">
                <a16:creationId xmlns:a16="http://schemas.microsoft.com/office/drawing/2014/main" id="{D6741229-E65B-4364-AD8A-89BC5F4A4D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8213" y="2801938"/>
            <a:ext cx="81915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200" baseline="0"/>
              <a:t>2 W…1 a</a:t>
            </a:r>
          </a:p>
        </p:txBody>
      </p:sp>
      <p:sp>
        <p:nvSpPr>
          <p:cNvPr id="17430" name="Text Box 50">
            <a:extLst>
              <a:ext uri="{FF2B5EF4-FFF2-40B4-BE49-F238E27FC236}">
                <a16:creationId xmlns:a16="http://schemas.microsoft.com/office/drawing/2014/main" id="{629CC952-DF6B-46E1-98F0-1F8D90E73C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5825" y="4098925"/>
            <a:ext cx="884238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200" baseline="0"/>
              <a:t>10…100 a</a:t>
            </a:r>
          </a:p>
        </p:txBody>
      </p:sp>
      <p:sp>
        <p:nvSpPr>
          <p:cNvPr id="17431" name="Text Box 51">
            <a:extLst>
              <a:ext uri="{FF2B5EF4-FFF2-40B4-BE49-F238E27FC236}">
                <a16:creationId xmlns:a16="http://schemas.microsoft.com/office/drawing/2014/main" id="{1D12A89F-CE41-4D1C-ADBD-F296B5B2CE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99325" y="4724400"/>
            <a:ext cx="7747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200" baseline="0"/>
              <a:t>10.000 a</a:t>
            </a:r>
          </a:p>
        </p:txBody>
      </p:sp>
      <p:sp>
        <p:nvSpPr>
          <p:cNvPr id="17432" name="Text Box 52">
            <a:extLst>
              <a:ext uri="{FF2B5EF4-FFF2-40B4-BE49-F238E27FC236}">
                <a16:creationId xmlns:a16="http://schemas.microsoft.com/office/drawing/2014/main" id="{A005363D-263B-4954-A765-5E372F0D68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35600" y="5516563"/>
            <a:ext cx="9366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200" baseline="0"/>
              <a:t>14 d…10 a</a:t>
            </a:r>
          </a:p>
        </p:txBody>
      </p:sp>
      <p:sp>
        <p:nvSpPr>
          <p:cNvPr id="17433" name="Text Box 53">
            <a:extLst>
              <a:ext uri="{FF2B5EF4-FFF2-40B4-BE49-F238E27FC236}">
                <a16:creationId xmlns:a16="http://schemas.microsoft.com/office/drawing/2014/main" id="{FC7430FA-0A76-4BB7-8675-04811E14E0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1725" y="5516563"/>
            <a:ext cx="109537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200" baseline="0"/>
              <a:t>10…10.000 a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12536DF-924C-4BCF-9D99-6A640AD8F4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p:transition spd="slow" advTm="14284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4">
            <a:extLst>
              <a:ext uri="{FF2B5EF4-FFF2-40B4-BE49-F238E27FC236}">
                <a16:creationId xmlns:a16="http://schemas.microsoft.com/office/drawing/2014/main" id="{B2D8DE81-C715-42C6-929A-6DB6F98E00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115888"/>
            <a:ext cx="86407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sz="2400" baseline="0">
                <a:solidFill>
                  <a:schemeClr val="accent2"/>
                </a:solidFill>
              </a:rPr>
              <a:t>Wasser -  „unendliche“ Ressource</a:t>
            </a:r>
          </a:p>
        </p:txBody>
      </p:sp>
      <p:sp>
        <p:nvSpPr>
          <p:cNvPr id="19459" name="Rectangle 5">
            <a:extLst>
              <a:ext uri="{FF2B5EF4-FFF2-40B4-BE49-F238E27FC236}">
                <a16:creationId xmlns:a16="http://schemas.microsoft.com/office/drawing/2014/main" id="{DA568625-E68A-46DD-847C-9EA26A36C4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620713"/>
            <a:ext cx="8785225" cy="714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pic>
        <p:nvPicPr>
          <p:cNvPr id="19460" name="Picture 6">
            <a:extLst>
              <a:ext uri="{FF2B5EF4-FFF2-40B4-BE49-F238E27FC236}">
                <a16:creationId xmlns:a16="http://schemas.microsoft.com/office/drawing/2014/main" id="{6AD1963C-6944-459C-9E8D-4D2CB6D060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692150"/>
            <a:ext cx="3998913" cy="276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99371" name="Group 43">
            <a:extLst>
              <a:ext uri="{FF2B5EF4-FFF2-40B4-BE49-F238E27FC236}">
                <a16:creationId xmlns:a16="http://schemas.microsoft.com/office/drawing/2014/main" id="{296FD4DA-79BB-4D30-AA91-E6C5F3AB1ABB}"/>
              </a:ext>
            </a:extLst>
          </p:cNvPr>
          <p:cNvGraphicFramePr>
            <a:graphicFrameLocks noGrp="1"/>
          </p:cNvGraphicFramePr>
          <p:nvPr/>
        </p:nvGraphicFramePr>
        <p:xfrm>
          <a:off x="582613" y="3422650"/>
          <a:ext cx="8064500" cy="3240089"/>
        </p:xfrm>
        <a:graphic>
          <a:graphicData uri="http://schemas.openxmlformats.org/drawingml/2006/table">
            <a:tbl>
              <a:tblPr/>
              <a:tblGrid>
                <a:gridCol w="14620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717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685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621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63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Vorräte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Wasserart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Menge [km</a:t>
                      </a:r>
                      <a:r>
                        <a:rPr kumimoji="0" lang="de-DE" sz="16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  <a:r>
                        <a:rPr kumimoji="0" lang="de-DE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]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Prozent [%]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1963">
                <a:tc row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nicht nutzbar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Salzwasser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1,321 Mrd.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 row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de-DE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de-DE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99,351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35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Eiskappen und Pole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0,029 Mrd.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196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Atmosphäre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13.000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3550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nutzbar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Oberflächenwasser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230.000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de-DE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0,649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196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Grundwasser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8.595.000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3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Gesamt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Globaler Wasservorrat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1,359 Mrd.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>
            <a:extLst>
              <a:ext uri="{FF2B5EF4-FFF2-40B4-BE49-F238E27FC236}">
                <a16:creationId xmlns:a16="http://schemas.microsoft.com/office/drawing/2014/main" id="{2A156E10-838B-4C9C-B4A4-4AB4FF0EF5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908050"/>
            <a:ext cx="4321175" cy="2546350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600" baseline="0"/>
              <a:t>Wasserbilanz [m³/pers./a]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600" b="0" baseline="0"/>
              <a:t>(= Niederschlag+Zufluss-Abfluss-Verdunstung)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1600" b="0" baseline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600" b="0" baseline="0"/>
              <a:t>Kuwait 10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600" b="0" baseline="0"/>
              <a:t>Saudi Arabien 111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600" b="0" baseline="0"/>
              <a:t>Israel 346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600" b="0" baseline="0"/>
              <a:t>Ägypten 851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600" b="0" baseline="0"/>
              <a:t>Indien 1.882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600" b="0" baseline="0"/>
              <a:t>Deutschland 2.080</a:t>
            </a:r>
          </a:p>
        </p:txBody>
      </p:sp>
      <p:sp>
        <p:nvSpPr>
          <p:cNvPr id="21507" name="Text Box 5">
            <a:extLst>
              <a:ext uri="{FF2B5EF4-FFF2-40B4-BE49-F238E27FC236}">
                <a16:creationId xmlns:a16="http://schemas.microsoft.com/office/drawing/2014/main" id="{1B93F36A-FD0A-4BAB-9838-0BD6E92D43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1163" y="30163"/>
            <a:ext cx="56991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>
                <a:solidFill>
                  <a:schemeClr val="accent2"/>
                </a:solidFill>
              </a:rPr>
              <a:t>Globale Verteilung und Nutzung </a:t>
            </a:r>
          </a:p>
        </p:txBody>
      </p:sp>
      <p:sp>
        <p:nvSpPr>
          <p:cNvPr id="21508" name="Rectangle 6">
            <a:extLst>
              <a:ext uri="{FF2B5EF4-FFF2-40B4-BE49-F238E27FC236}">
                <a16:creationId xmlns:a16="http://schemas.microsoft.com/office/drawing/2014/main" id="{5EF2CB1D-0096-4DA5-8DC6-59C4B63EE0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620713"/>
            <a:ext cx="8785225" cy="714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graphicFrame>
        <p:nvGraphicFramePr>
          <p:cNvPr id="21509" name="Object 7">
            <a:extLst>
              <a:ext uri="{FF2B5EF4-FFF2-40B4-BE49-F238E27FC236}">
                <a16:creationId xmlns:a16="http://schemas.microsoft.com/office/drawing/2014/main" id="{94EE52A2-8C88-43BD-AE90-7456D2A7AE5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768850" y="936625"/>
          <a:ext cx="4029075" cy="2506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40" name="Arbeitsblatt" r:id="rId6" imgW="9239282" imgH="5752937" progId="Excel.Sheet.8">
                  <p:embed/>
                </p:oleObj>
              </mc:Choice>
              <mc:Fallback>
                <p:oleObj name="Arbeitsblatt" r:id="rId6" imgW="9239282" imgH="5752937" progId="Excel.Sheet.8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68850" y="936625"/>
                        <a:ext cx="4029075" cy="2506663"/>
                      </a:xfrm>
                      <a:prstGeom prst="rect">
                        <a:avLst/>
                      </a:prstGeom>
                      <a:solidFill>
                        <a:srgbClr val="FFFFCC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10" name="Object 8">
            <a:extLst>
              <a:ext uri="{FF2B5EF4-FFF2-40B4-BE49-F238E27FC236}">
                <a16:creationId xmlns:a16="http://schemas.microsoft.com/office/drawing/2014/main" id="{0BAEE967-2C64-4FC7-98CF-B2FDAE53C1F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754563" y="3941763"/>
          <a:ext cx="4038600" cy="2511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41" name="Arbeitsblatt" r:id="rId8" imgW="9239282" imgH="5752937" progId="Excel.Sheet.8">
                  <p:embed/>
                </p:oleObj>
              </mc:Choice>
              <mc:Fallback>
                <p:oleObj name="Arbeitsblatt" r:id="rId8" imgW="9239282" imgH="5752937" progId="Excel.Sheet.8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54563" y="3941763"/>
                        <a:ext cx="4038600" cy="2511425"/>
                      </a:xfrm>
                      <a:prstGeom prst="rect">
                        <a:avLst/>
                      </a:prstGeom>
                      <a:solidFill>
                        <a:srgbClr val="FFFFCC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11" name="Text Box 9">
            <a:extLst>
              <a:ext uri="{FF2B5EF4-FFF2-40B4-BE49-F238E27FC236}">
                <a16:creationId xmlns:a16="http://schemas.microsoft.com/office/drawing/2014/main" id="{372487B2-C7B9-4FB9-9234-E179FFB928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388" y="3879850"/>
            <a:ext cx="4298950" cy="2573338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/>
              <a:t>Wasserangebot (Gesamt in D)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/>
              <a:t>182 Mrd. m</a:t>
            </a:r>
            <a:r>
              <a:rPr lang="de-DE" altLang="de-DE" sz="1800" baseline="30000"/>
              <a:t>3</a:t>
            </a:r>
            <a:r>
              <a:rPr lang="de-DE" altLang="de-DE" sz="1800" baseline="0"/>
              <a:t>/a u. Nutzung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1800" baseline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1800" baseline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1800" baseline="0"/>
          </a:p>
          <a:p>
            <a:pPr eaLnBrk="1" hangingPunct="1">
              <a:spcBef>
                <a:spcPct val="0"/>
              </a:spcBef>
            </a:pPr>
            <a:r>
              <a:rPr lang="de-DE" altLang="de-DE" sz="1800" b="0" baseline="0"/>
              <a:t> 14,5 % Nutzung zur Energieerzeugung</a:t>
            </a:r>
          </a:p>
          <a:p>
            <a:pPr eaLnBrk="1" hangingPunct="1">
              <a:spcBef>
                <a:spcPct val="0"/>
              </a:spcBef>
            </a:pPr>
            <a:r>
              <a:rPr lang="de-DE" altLang="de-DE" sz="1800" b="0" baseline="0"/>
              <a:t>  5 % Nutzung in der Industrie</a:t>
            </a:r>
          </a:p>
          <a:p>
            <a:pPr eaLnBrk="1" hangingPunct="1">
              <a:spcBef>
                <a:spcPct val="0"/>
              </a:spcBef>
            </a:pPr>
            <a:r>
              <a:rPr lang="de-DE" altLang="de-DE" sz="1800" b="0" baseline="0"/>
              <a:t>  3 % öffentliche Trinkwassergewinnung</a:t>
            </a:r>
          </a:p>
          <a:p>
            <a:pPr eaLnBrk="1" hangingPunct="1">
              <a:spcBef>
                <a:spcPct val="0"/>
              </a:spcBef>
            </a:pPr>
            <a:r>
              <a:rPr lang="de-DE" altLang="de-DE" sz="1800" b="0" baseline="0"/>
              <a:t>  0,3 % in der Landwirtschaft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9C037811-E988-441B-89C6-8A52B7E63EF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p:transition spd="slow" advTm="12078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C46D84D3-5374-490A-9070-55C9B2C531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27651" name="Text Box 3">
            <a:extLst>
              <a:ext uri="{FF2B5EF4-FFF2-40B4-BE49-F238E27FC236}">
                <a16:creationId xmlns:a16="http://schemas.microsoft.com/office/drawing/2014/main" id="{CB14223B-89FE-474E-9C0A-58E456446D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3350" y="173038"/>
            <a:ext cx="63373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>
                <a:solidFill>
                  <a:schemeClr val="accent2"/>
                </a:solidFill>
              </a:rPr>
              <a:t>Einteilung von Wasserinhaltsstoffen</a:t>
            </a:r>
          </a:p>
        </p:txBody>
      </p:sp>
      <p:sp>
        <p:nvSpPr>
          <p:cNvPr id="27652" name="Text Box 4">
            <a:extLst>
              <a:ext uri="{FF2B5EF4-FFF2-40B4-BE49-F238E27FC236}">
                <a16:creationId xmlns:a16="http://schemas.microsoft.com/office/drawing/2014/main" id="{DEA6A8B6-8873-4561-9363-D3BF080FA0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1950" y="1139825"/>
            <a:ext cx="42100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AutoNum type="arabicPeriod"/>
            </a:pPr>
            <a:r>
              <a:rPr lang="de-DE" altLang="de-DE" sz="1800" baseline="0">
                <a:solidFill>
                  <a:schemeClr val="accent2"/>
                </a:solidFill>
              </a:rPr>
              <a:t>nach der Natur</a:t>
            </a:r>
          </a:p>
          <a:p>
            <a:pPr eaLnBrk="1" hangingPunct="1">
              <a:spcBef>
                <a:spcPct val="0"/>
              </a:spcBef>
              <a:buFontTx/>
              <a:buAutoNum type="arabicPeriod"/>
            </a:pPr>
            <a:endParaRPr lang="de-DE" altLang="de-DE" sz="1800" baseline="0">
              <a:solidFill>
                <a:schemeClr val="accent2"/>
              </a:solidFill>
            </a:endParaRP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de-DE" altLang="de-DE" sz="1800" b="0" baseline="0"/>
              <a:t>anorganische Stoffe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endParaRPr lang="de-DE" altLang="de-DE" sz="1800" b="0" baseline="0"/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de-DE" altLang="de-DE" sz="1800" b="0" baseline="0"/>
              <a:t>organische Stoffe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endParaRPr lang="de-DE" altLang="de-DE" sz="1800" b="0" baseline="0"/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de-DE" altLang="de-DE" sz="1800" b="0" baseline="0"/>
              <a:t>Lebewesen (insb. Mikroorganismen)</a:t>
            </a:r>
          </a:p>
          <a:p>
            <a:pPr eaLnBrk="1" hangingPunct="1">
              <a:spcBef>
                <a:spcPct val="0"/>
              </a:spcBef>
              <a:buFontTx/>
              <a:buAutoNum type="arabicPeriod"/>
            </a:pPr>
            <a:endParaRPr lang="de-DE" altLang="de-DE" sz="1800" b="0" baseline="0"/>
          </a:p>
        </p:txBody>
      </p:sp>
      <p:sp>
        <p:nvSpPr>
          <p:cNvPr id="27653" name="Text Box 5">
            <a:extLst>
              <a:ext uri="{FF2B5EF4-FFF2-40B4-BE49-F238E27FC236}">
                <a16:creationId xmlns:a16="http://schemas.microsoft.com/office/drawing/2014/main" id="{BA2F6388-A42F-4C91-8266-932177FA0A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87900" y="1125538"/>
            <a:ext cx="3713163" cy="20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marL="266700" indent="-2667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>
                <a:solidFill>
                  <a:schemeClr val="accent2"/>
                </a:solidFill>
              </a:rPr>
              <a:t>2.</a:t>
            </a:r>
            <a:r>
              <a:rPr lang="de-DE" altLang="de-DE" sz="1800" b="0" baseline="0"/>
              <a:t>  </a:t>
            </a:r>
            <a:r>
              <a:rPr lang="de-DE" altLang="de-DE" sz="1800" baseline="0">
                <a:solidFill>
                  <a:schemeClr val="accent2"/>
                </a:solidFill>
              </a:rPr>
              <a:t>nach der Konzentration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1800" baseline="0">
              <a:solidFill>
                <a:schemeClr val="accent2"/>
              </a:solidFill>
            </a:endParaRP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de-DE" altLang="de-DE" sz="1800" b="0" baseline="0"/>
              <a:t> Hauptinhaltsstoffe (&gt; 10 mg/L*)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endParaRPr lang="de-DE" altLang="de-DE" sz="1800" b="0" baseline="0"/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de-DE" altLang="de-DE" sz="1800" b="0" baseline="0"/>
              <a:t> Begleitstoffe (10 … 0,1 mg/L*)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endParaRPr lang="de-DE" altLang="de-DE" sz="1800" b="0" baseline="0"/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de-DE" altLang="de-DE" sz="1800" b="0" baseline="0"/>
              <a:t> Spurenstoffe (&lt; 0,1 mg/L*)</a:t>
            </a:r>
          </a:p>
        </p:txBody>
      </p:sp>
      <p:sp>
        <p:nvSpPr>
          <p:cNvPr id="27654" name="Text Box 6">
            <a:extLst>
              <a:ext uri="{FF2B5EF4-FFF2-40B4-BE49-F238E27FC236}">
                <a16:creationId xmlns:a16="http://schemas.microsoft.com/office/drawing/2014/main" id="{60B53E89-D399-460F-9CA7-620E3A0A8A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238" y="3665538"/>
            <a:ext cx="4195762" cy="311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66700" indent="-2667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>
                <a:solidFill>
                  <a:schemeClr val="accent2"/>
                </a:solidFill>
              </a:rPr>
              <a:t>3.</a:t>
            </a:r>
            <a:r>
              <a:rPr lang="de-DE" altLang="de-DE" sz="1800" b="0" baseline="0"/>
              <a:t>  </a:t>
            </a:r>
            <a:r>
              <a:rPr lang="de-DE" altLang="de-DE" sz="1800" baseline="0">
                <a:solidFill>
                  <a:schemeClr val="accent2"/>
                </a:solidFill>
              </a:rPr>
              <a:t>nach Dispersionsgrad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1800" baseline="0">
              <a:solidFill>
                <a:schemeClr val="accent2"/>
              </a:solidFill>
            </a:endParaRP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de-DE" altLang="de-DE" sz="1800" b="0" baseline="0"/>
              <a:t> ionendispers/moleküldispers (echte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     Lös.) Teilchendurchmesser &lt; 10</a:t>
            </a:r>
            <a:r>
              <a:rPr lang="de-DE" altLang="de-DE" sz="1800" b="0" baseline="30000"/>
              <a:t>-9</a:t>
            </a:r>
            <a:r>
              <a:rPr lang="de-DE" altLang="de-DE" sz="1800" b="0" baseline="0"/>
              <a:t> m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1800" b="0" baseline="0"/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de-DE" altLang="de-DE" sz="1800" b="0" baseline="0"/>
              <a:t> kolloiddispers (kolloidale Lösung)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     Teilchendurchmesser 10</a:t>
            </a:r>
            <a:r>
              <a:rPr lang="de-DE" altLang="de-DE" sz="1800" b="0" baseline="30000"/>
              <a:t>-9</a:t>
            </a:r>
            <a:r>
              <a:rPr lang="de-DE" altLang="de-DE" sz="1800" b="0" baseline="0"/>
              <a:t>…10</a:t>
            </a:r>
            <a:r>
              <a:rPr lang="de-DE" altLang="de-DE" sz="1800" b="0" baseline="30000"/>
              <a:t>-6</a:t>
            </a:r>
            <a:r>
              <a:rPr lang="de-DE" altLang="de-DE" sz="1800" b="0" baseline="0"/>
              <a:t> m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endParaRPr lang="de-DE" altLang="de-DE" sz="1800" b="0" baseline="0"/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de-DE" altLang="de-DE" sz="1800" b="0" baseline="0"/>
              <a:t> grobdispers (Suspension)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	 Teilchendurchmesser &gt; 10</a:t>
            </a:r>
            <a:r>
              <a:rPr lang="de-DE" altLang="de-DE" sz="1800" b="0" baseline="30000"/>
              <a:t>-6</a:t>
            </a:r>
            <a:r>
              <a:rPr lang="de-DE" altLang="de-DE" sz="1800" b="0" baseline="0"/>
              <a:t> m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1800" b="0" baseline="0"/>
          </a:p>
        </p:txBody>
      </p:sp>
      <p:sp>
        <p:nvSpPr>
          <p:cNvPr id="20487" name="Text Box 7">
            <a:extLst>
              <a:ext uri="{FF2B5EF4-FFF2-40B4-BE49-F238E27FC236}">
                <a16:creationId xmlns:a16="http://schemas.microsoft.com/office/drawing/2014/main" id="{A062AEFB-8FE3-40B5-BBDB-E9C546A4AD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87900" y="3644900"/>
            <a:ext cx="4016375" cy="146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marL="365125" indent="-365125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 dirty="0">
                <a:solidFill>
                  <a:schemeClr val="accent2"/>
                </a:solidFill>
              </a:rPr>
              <a:t>4.</a:t>
            </a:r>
            <a:r>
              <a:rPr lang="de-DE" altLang="de-DE" sz="1800" b="0" baseline="0" dirty="0"/>
              <a:t>   </a:t>
            </a:r>
            <a:r>
              <a:rPr lang="de-DE" altLang="de-DE" sz="1800" baseline="0" dirty="0">
                <a:solidFill>
                  <a:schemeClr val="accent2"/>
                </a:solidFill>
              </a:rPr>
              <a:t>nach der Herkunft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1800" b="0" baseline="0" dirty="0">
              <a:solidFill>
                <a:schemeClr val="accent2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 dirty="0"/>
              <a:t>-     natürliche Wasserinhaltsstoffe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endParaRPr lang="de-DE" altLang="de-DE" sz="1800" b="0" baseline="0" dirty="0"/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de-DE" altLang="de-DE" sz="1800" b="0" baseline="0" dirty="0"/>
              <a:t>anthropogene Wasserinhaltsstoffe</a:t>
            </a:r>
          </a:p>
        </p:txBody>
      </p:sp>
      <p:sp>
        <p:nvSpPr>
          <p:cNvPr id="27656" name="Textfeld 1">
            <a:extLst>
              <a:ext uri="{FF2B5EF4-FFF2-40B4-BE49-F238E27FC236}">
                <a16:creationId xmlns:a16="http://schemas.microsoft.com/office/drawing/2014/main" id="{2BFD45ED-6414-4CD2-9D83-6A5AD477DC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8263" y="3168650"/>
            <a:ext cx="1838325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b="1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b="1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b="1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b="1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de-DE" altLang="de-DE" sz="1200" b="0" baseline="0"/>
              <a:t>* typische Konzentration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DACB4DE7-2307-4E66-A74A-5EF890D862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p:transition spd="slow" advTm="20497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297CE20-4864-4C17-9641-0FC7F587C0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25603" name="Text Box 3">
            <a:extLst>
              <a:ext uri="{FF2B5EF4-FFF2-40B4-BE49-F238E27FC236}">
                <a16:creationId xmlns:a16="http://schemas.microsoft.com/office/drawing/2014/main" id="{3D75BB76-2DF9-42A2-B2A2-B49404EA93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3350" y="173038"/>
            <a:ext cx="57419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>
                <a:solidFill>
                  <a:schemeClr val="accent2"/>
                </a:solidFill>
              </a:rPr>
              <a:t>Einteilung nach Dispersionsgrad</a:t>
            </a:r>
          </a:p>
        </p:txBody>
      </p:sp>
      <p:pic>
        <p:nvPicPr>
          <p:cNvPr id="25604" name="Picture 6">
            <a:extLst>
              <a:ext uri="{FF2B5EF4-FFF2-40B4-BE49-F238E27FC236}">
                <a16:creationId xmlns:a16="http://schemas.microsoft.com/office/drawing/2014/main" id="{9FE58773-63F9-4D71-8C4F-43DE151038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485900"/>
            <a:ext cx="8320087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hteck 1">
            <a:extLst>
              <a:ext uri="{FF2B5EF4-FFF2-40B4-BE49-F238E27FC236}">
                <a16:creationId xmlns:a16="http://schemas.microsoft.com/office/drawing/2014/main" id="{43A87944-273A-46A1-B916-4DAC4B05982D}"/>
              </a:ext>
            </a:extLst>
          </p:cNvPr>
          <p:cNvSpPr/>
          <p:nvPr/>
        </p:nvSpPr>
        <p:spPr>
          <a:xfrm>
            <a:off x="3276600" y="5173663"/>
            <a:ext cx="5187950" cy="25558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de-DE" sz="1600" b="0" dirty="0">
                <a:solidFill>
                  <a:schemeClr val="bg1">
                    <a:lumMod val="50000"/>
                  </a:schemeClr>
                </a:solidFill>
              </a:rPr>
              <a:t>Quelle: https://www.quora.com/What-are-the-example-of-colloids-and-its-uses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111FA79-DD29-4E5D-BE7B-8F24EE3F0F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p:transition spd="slow" advTm="12460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4">
            <a:extLst>
              <a:ext uri="{FF2B5EF4-FFF2-40B4-BE49-F238E27FC236}">
                <a16:creationId xmlns:a16="http://schemas.microsoft.com/office/drawing/2014/main" id="{41BD4907-01B6-4EDB-B7AA-BCB13F7DB5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29699" name="Text Box 5">
            <a:extLst>
              <a:ext uri="{FF2B5EF4-FFF2-40B4-BE49-F238E27FC236}">
                <a16:creationId xmlns:a16="http://schemas.microsoft.com/office/drawing/2014/main" id="{0986C142-5086-4A96-9EFC-EEE3225E0D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813" y="173038"/>
            <a:ext cx="78247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>
                <a:solidFill>
                  <a:schemeClr val="accent2"/>
                </a:solidFill>
              </a:rPr>
              <a:t>Natürliche anorganische Wasserinhaltsstoffe</a:t>
            </a:r>
          </a:p>
        </p:txBody>
      </p:sp>
      <p:sp>
        <p:nvSpPr>
          <p:cNvPr id="29700" name="Text Box 6">
            <a:extLst>
              <a:ext uri="{FF2B5EF4-FFF2-40B4-BE49-F238E27FC236}">
                <a16:creationId xmlns:a16="http://schemas.microsoft.com/office/drawing/2014/main" id="{43F4850C-BA8E-4FA0-827C-8BD6996943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2138" y="1119188"/>
            <a:ext cx="80549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000" b="0" baseline="0"/>
              <a:t>Ionen, gelöste Gase, Kolloide (1 nm … 1 µm), grobdisperse Feststoffe</a:t>
            </a:r>
          </a:p>
        </p:txBody>
      </p:sp>
      <p:sp>
        <p:nvSpPr>
          <p:cNvPr id="29701" name="Text Box 7">
            <a:extLst>
              <a:ext uri="{FF2B5EF4-FFF2-40B4-BE49-F238E27FC236}">
                <a16:creationId xmlns:a16="http://schemas.microsoft.com/office/drawing/2014/main" id="{8079CFA5-B6C2-49AC-ADA2-81255A6F5F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3575" y="1982788"/>
            <a:ext cx="8183563" cy="283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000" b="0" i="1" baseline="0"/>
              <a:t>Faktoren, welche die Häufigkeit des Auftretens von Ionen beeinflussen: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2000" b="0" baseline="0"/>
          </a:p>
          <a:p>
            <a:pPr eaLnBrk="1" hangingPunct="1">
              <a:spcBef>
                <a:spcPct val="0"/>
              </a:spcBef>
              <a:buClr>
                <a:srgbClr val="FF0000"/>
              </a:buClr>
              <a:buSzPct val="150000"/>
            </a:pPr>
            <a:r>
              <a:rPr lang="de-DE" altLang="de-DE" sz="2000" b="0" baseline="0"/>
              <a:t> Löslichkeit</a:t>
            </a:r>
          </a:p>
          <a:p>
            <a:pPr eaLnBrk="1" hangingPunct="1">
              <a:spcBef>
                <a:spcPct val="0"/>
              </a:spcBef>
              <a:buClr>
                <a:srgbClr val="FF0000"/>
              </a:buClr>
              <a:buSzPct val="150000"/>
              <a:buFontTx/>
              <a:buNone/>
            </a:pPr>
            <a:endParaRPr lang="de-DE" altLang="de-DE" sz="2000" b="0" baseline="0"/>
          </a:p>
          <a:p>
            <a:pPr eaLnBrk="1" hangingPunct="1">
              <a:spcBef>
                <a:spcPct val="0"/>
              </a:spcBef>
              <a:buClr>
                <a:srgbClr val="FF0000"/>
              </a:buClr>
              <a:buSzPct val="150000"/>
            </a:pPr>
            <a:r>
              <a:rPr lang="de-DE" altLang="de-DE" sz="2000" b="0" baseline="0"/>
              <a:t> Bindungsform</a:t>
            </a:r>
          </a:p>
          <a:p>
            <a:pPr eaLnBrk="1" hangingPunct="1">
              <a:spcBef>
                <a:spcPct val="0"/>
              </a:spcBef>
              <a:buClr>
                <a:srgbClr val="FF0000"/>
              </a:buClr>
              <a:buSzPct val="150000"/>
              <a:buFontTx/>
              <a:buNone/>
            </a:pPr>
            <a:r>
              <a:rPr lang="de-DE" altLang="de-DE" sz="2000" b="0" baseline="0"/>
              <a:t> </a:t>
            </a:r>
          </a:p>
          <a:p>
            <a:pPr eaLnBrk="1" hangingPunct="1">
              <a:spcBef>
                <a:spcPct val="0"/>
              </a:spcBef>
              <a:buClr>
                <a:srgbClr val="FF0000"/>
              </a:buClr>
              <a:buSzPct val="150000"/>
            </a:pPr>
            <a:r>
              <a:rPr lang="de-DE" altLang="de-DE" sz="2000" b="0" baseline="0"/>
              <a:t> Häufigkeit des Elements in der Erdkruste</a:t>
            </a:r>
          </a:p>
          <a:p>
            <a:pPr eaLnBrk="1" hangingPunct="1">
              <a:spcBef>
                <a:spcPct val="0"/>
              </a:spcBef>
              <a:buClr>
                <a:srgbClr val="FF0000"/>
              </a:buClr>
              <a:buSzPct val="150000"/>
            </a:pPr>
            <a:endParaRPr lang="de-DE" altLang="de-DE" sz="2000" b="0" baseline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2000" b="0" baseline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464787B-CAD8-4CC0-9494-79C0AB2A9D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p:transition spd="slow" advTm="5622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4">
            <a:extLst>
              <a:ext uri="{FF2B5EF4-FFF2-40B4-BE49-F238E27FC236}">
                <a16:creationId xmlns:a16="http://schemas.microsoft.com/office/drawing/2014/main" id="{CA6991A5-A7BB-4BC4-8F48-9CA25F55A6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31747" name="Text Box 5">
            <a:extLst>
              <a:ext uri="{FF2B5EF4-FFF2-40B4-BE49-F238E27FC236}">
                <a16:creationId xmlns:a16="http://schemas.microsoft.com/office/drawing/2014/main" id="{166005B3-93D0-4E6B-9CAE-163D11A876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875" y="173038"/>
            <a:ext cx="80962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>
                <a:solidFill>
                  <a:schemeClr val="accent2"/>
                </a:solidFill>
              </a:rPr>
              <a:t>Löslichkeiten einiger Alkali- und Erdalkalisalze</a:t>
            </a:r>
          </a:p>
        </p:txBody>
      </p:sp>
      <p:sp>
        <p:nvSpPr>
          <p:cNvPr id="31748" name="Text Box 6">
            <a:extLst>
              <a:ext uri="{FF2B5EF4-FFF2-40B4-BE49-F238E27FC236}">
                <a16:creationId xmlns:a16="http://schemas.microsoft.com/office/drawing/2014/main" id="{0345A576-6786-46CD-9CFB-108B055765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750" y="1125538"/>
            <a:ext cx="45529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baseline="0">
                <a:solidFill>
                  <a:schemeClr val="accent2"/>
                </a:solidFill>
              </a:rPr>
              <a:t>Löslichkeit bei 20 °C in g/100g</a:t>
            </a:r>
          </a:p>
        </p:txBody>
      </p:sp>
      <p:sp>
        <p:nvSpPr>
          <p:cNvPr id="31749" name="Text Box 7">
            <a:extLst>
              <a:ext uri="{FF2B5EF4-FFF2-40B4-BE49-F238E27FC236}">
                <a16:creationId xmlns:a16="http://schemas.microsoft.com/office/drawing/2014/main" id="{FA7685A0-2D94-4ECE-A728-37312124F6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2138" y="1754188"/>
            <a:ext cx="2395537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tabLst>
                <a:tab pos="1435100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tabLst>
                <a:tab pos="1435100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tabLst>
                <a:tab pos="14351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tabLst>
                <a:tab pos="14351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tabLst>
                <a:tab pos="14351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4351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4351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4351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4351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NaCl	35,9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Na</a:t>
            </a:r>
            <a:r>
              <a:rPr lang="de-DE" altLang="de-DE" sz="1800" b="0"/>
              <a:t>2</a:t>
            </a:r>
            <a:r>
              <a:rPr lang="de-DE" altLang="de-DE" sz="1800" b="0" baseline="0"/>
              <a:t>CO</a:t>
            </a:r>
            <a:r>
              <a:rPr lang="de-DE" altLang="de-DE" sz="1800" b="0"/>
              <a:t>3	</a:t>
            </a:r>
            <a:r>
              <a:rPr lang="de-DE" altLang="de-DE" sz="1800" b="0" baseline="0"/>
              <a:t>34,4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NaHCO</a:t>
            </a:r>
            <a:r>
              <a:rPr lang="de-DE" altLang="de-DE" sz="1800" b="0"/>
              <a:t>3	   </a:t>
            </a:r>
            <a:r>
              <a:rPr lang="de-DE" altLang="de-DE" sz="1800" b="0" baseline="0"/>
              <a:t>9,6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Na</a:t>
            </a:r>
            <a:r>
              <a:rPr lang="de-DE" altLang="de-DE" sz="1800" b="0"/>
              <a:t>2</a:t>
            </a:r>
            <a:r>
              <a:rPr lang="de-DE" altLang="de-DE" sz="1800" b="0" baseline="0"/>
              <a:t>SO</a:t>
            </a:r>
            <a:r>
              <a:rPr lang="de-DE" altLang="de-DE" sz="1800" b="0"/>
              <a:t>4</a:t>
            </a:r>
            <a:r>
              <a:rPr lang="de-DE" altLang="de-DE" sz="1800" b="0" baseline="0"/>
              <a:t>	19,1</a:t>
            </a:r>
          </a:p>
        </p:txBody>
      </p:sp>
      <p:sp>
        <p:nvSpPr>
          <p:cNvPr id="31750" name="Text Box 8">
            <a:extLst>
              <a:ext uri="{FF2B5EF4-FFF2-40B4-BE49-F238E27FC236}">
                <a16:creationId xmlns:a16="http://schemas.microsoft.com/office/drawing/2014/main" id="{9FC75640-CAF8-41CF-AA56-A0EDC18759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0" y="1773238"/>
            <a:ext cx="2520950" cy="133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tabLst>
                <a:tab pos="15192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tabLst>
                <a:tab pos="15192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tabLst>
                <a:tab pos="15192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tabLst>
                <a:tab pos="15192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tabLst>
                <a:tab pos="15192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5192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5192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5192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5192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KCl                  34,4      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K</a:t>
            </a:r>
            <a:r>
              <a:rPr lang="de-DE" altLang="de-DE" sz="1800" b="0"/>
              <a:t>2</a:t>
            </a:r>
            <a:r>
              <a:rPr lang="de-DE" altLang="de-DE" sz="1800" b="0" baseline="0"/>
              <a:t>CO</a:t>
            </a:r>
            <a:r>
              <a:rPr lang="de-DE" altLang="de-DE" sz="1800" b="0"/>
              <a:t>3                 </a:t>
            </a:r>
            <a:r>
              <a:rPr lang="de-DE" altLang="de-DE" sz="1800" b="0" baseline="0"/>
              <a:t>111,5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K</a:t>
            </a:r>
            <a:r>
              <a:rPr lang="de-DE" altLang="de-DE" sz="1800" b="0"/>
              <a:t>2</a:t>
            </a:r>
            <a:r>
              <a:rPr lang="de-DE" altLang="de-DE" sz="1800" b="0" baseline="0"/>
              <a:t>SO</a:t>
            </a:r>
            <a:r>
              <a:rPr lang="de-DE" altLang="de-DE" sz="1800" b="0"/>
              <a:t>4</a:t>
            </a:r>
            <a:r>
              <a:rPr lang="de-DE" altLang="de-DE" sz="1800" b="0" baseline="0"/>
              <a:t>	11,2</a:t>
            </a:r>
            <a:endParaRPr lang="de-DE" altLang="de-DE" sz="1800" b="0"/>
          </a:p>
        </p:txBody>
      </p:sp>
      <p:sp>
        <p:nvSpPr>
          <p:cNvPr id="31751" name="Text Box 9">
            <a:extLst>
              <a:ext uri="{FF2B5EF4-FFF2-40B4-BE49-F238E27FC236}">
                <a16:creationId xmlns:a16="http://schemas.microsoft.com/office/drawing/2014/main" id="{00FFAB32-A163-458A-908D-55B5EACC47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4005263"/>
            <a:ext cx="2519362" cy="133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tabLst>
                <a:tab pos="1435100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tabLst>
                <a:tab pos="1435100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tabLst>
                <a:tab pos="14351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tabLst>
                <a:tab pos="14351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tabLst>
                <a:tab pos="14351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4351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4351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4351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4351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CaCl</a:t>
            </a:r>
            <a:r>
              <a:rPr lang="de-DE" altLang="de-DE" sz="1800" b="0"/>
              <a:t>2</a:t>
            </a:r>
            <a:r>
              <a:rPr lang="de-DE" altLang="de-DE" sz="1800" b="0" baseline="0"/>
              <a:t>          	74,5      CaCO</a:t>
            </a:r>
            <a:r>
              <a:rPr lang="de-DE" altLang="de-DE" sz="1800" b="0"/>
              <a:t>3	   </a:t>
            </a:r>
            <a:r>
              <a:rPr lang="de-DE" altLang="de-DE" sz="1800" b="0" baseline="0"/>
              <a:t>0,0015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CaSO</a:t>
            </a:r>
            <a:r>
              <a:rPr lang="de-DE" altLang="de-DE" sz="1800" b="0"/>
              <a:t>4	   </a:t>
            </a:r>
            <a:r>
              <a:rPr lang="de-DE" altLang="de-DE" sz="1800" b="0" baseline="0"/>
              <a:t>0,2</a:t>
            </a:r>
          </a:p>
        </p:txBody>
      </p:sp>
      <p:sp>
        <p:nvSpPr>
          <p:cNvPr id="31752" name="Text Box 10">
            <a:extLst>
              <a:ext uri="{FF2B5EF4-FFF2-40B4-BE49-F238E27FC236}">
                <a16:creationId xmlns:a16="http://schemas.microsoft.com/office/drawing/2014/main" id="{45BFAC6A-5522-4A1A-A38B-AEFE9FF2F0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0" y="4005263"/>
            <a:ext cx="2736850" cy="1604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tabLst>
                <a:tab pos="15192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tabLst>
                <a:tab pos="15192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tabLst>
                <a:tab pos="15192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tabLst>
                <a:tab pos="15192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tabLst>
                <a:tab pos="15192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5192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5192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5192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5192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MgCl</a:t>
            </a:r>
            <a:r>
              <a:rPr lang="de-DE" altLang="de-DE" sz="1800" b="0"/>
              <a:t>2	</a:t>
            </a:r>
            <a:r>
              <a:rPr lang="de-DE" altLang="de-DE" sz="1800" b="0" baseline="0"/>
              <a:t>54,3</a:t>
            </a:r>
            <a:endParaRPr lang="de-DE" altLang="de-DE" sz="1800" b="0"/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MgCO</a:t>
            </a:r>
            <a:r>
              <a:rPr lang="de-DE" altLang="de-DE" sz="1800" b="0"/>
              <a:t>3</a:t>
            </a:r>
            <a:r>
              <a:rPr lang="de-DE" altLang="de-DE" sz="1800" b="0" baseline="0"/>
              <a:t>	  0,0094</a:t>
            </a:r>
            <a:endParaRPr lang="de-DE" altLang="de-DE" sz="1800" b="0"/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MgSO</a:t>
            </a:r>
            <a:r>
              <a:rPr lang="de-DE" altLang="de-DE" sz="1800" b="0"/>
              <a:t>4	</a:t>
            </a:r>
            <a:r>
              <a:rPr lang="de-DE" altLang="de-DE" sz="1800" b="0" baseline="0"/>
              <a:t>35,6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1800" b="0" baseline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AED3104-25FF-4240-AC64-AB4F5928FE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p:transition spd="slow" advTm="4021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5">
            <a:extLst>
              <a:ext uri="{FF2B5EF4-FFF2-40B4-BE49-F238E27FC236}">
                <a16:creationId xmlns:a16="http://schemas.microsoft.com/office/drawing/2014/main" id="{CB0E7D10-46C5-40CD-9406-A01A4A245D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pic>
        <p:nvPicPr>
          <p:cNvPr id="33795" name="Picture 6">
            <a:extLst>
              <a:ext uri="{FF2B5EF4-FFF2-40B4-BE49-F238E27FC236}">
                <a16:creationId xmlns:a16="http://schemas.microsoft.com/office/drawing/2014/main" id="{78EE4C9D-E44A-418B-B233-5AB81690EB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525" y="1341438"/>
            <a:ext cx="7345363" cy="269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3323" name="Group 11">
            <a:extLst>
              <a:ext uri="{FF2B5EF4-FFF2-40B4-BE49-F238E27FC236}">
                <a16:creationId xmlns:a16="http://schemas.microsoft.com/office/drawing/2014/main" id="{F65FF119-0AB4-4DFA-9D4A-332C98A0DDEF}"/>
              </a:ext>
            </a:extLst>
          </p:cNvPr>
          <p:cNvGrpSpPr>
            <a:grpSpLocks/>
          </p:cNvGrpSpPr>
          <p:nvPr/>
        </p:nvGrpSpPr>
        <p:grpSpPr bwMode="auto">
          <a:xfrm>
            <a:off x="900113" y="4868863"/>
            <a:ext cx="6408737" cy="1198562"/>
            <a:chOff x="567" y="3067"/>
            <a:chExt cx="4037" cy="755"/>
          </a:xfrm>
        </p:grpSpPr>
        <p:graphicFrame>
          <p:nvGraphicFramePr>
            <p:cNvPr id="33798" name="Object 7">
              <a:extLst>
                <a:ext uri="{FF2B5EF4-FFF2-40B4-BE49-F238E27FC236}">
                  <a16:creationId xmlns:a16="http://schemas.microsoft.com/office/drawing/2014/main" id="{A3B5D566-2C3A-478E-AC21-08B2AD2BB24C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925" y="3067"/>
            <a:ext cx="1679" cy="75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3815" name="Formel" r:id="rId8" imgW="990170" imgH="444307" progId="Equation.3">
                    <p:embed/>
                  </p:oleObj>
                </mc:Choice>
                <mc:Fallback>
                  <p:oleObj name="Formel" r:id="rId8" imgW="990170" imgH="444307" progId="Equation.3">
                    <p:embed/>
                    <p:pic>
                      <p:nvPicPr>
                        <p:cNvPr id="0" name="Object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25" y="3067"/>
                          <a:ext cx="1679" cy="755"/>
                        </a:xfrm>
                        <a:prstGeom prst="rect">
                          <a:avLst/>
                        </a:prstGeom>
                        <a:solidFill>
                          <a:srgbClr val="FFFFCC"/>
                        </a:solidFill>
                        <a:ln w="38100">
                          <a:solidFill>
                            <a:srgbClr val="FF3300"/>
                          </a:solidFill>
                          <a:miter lim="800000"/>
                          <a:headEnd/>
                          <a:tailEnd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3799" name="Rectangle 8">
              <a:extLst>
                <a:ext uri="{FF2B5EF4-FFF2-40B4-BE49-F238E27FC236}">
                  <a16:creationId xmlns:a16="http://schemas.microsoft.com/office/drawing/2014/main" id="{D250D25A-D9F4-46B4-B1FD-4FD7C52F21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7" y="3385"/>
              <a:ext cx="2132" cy="3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de-DE" altLang="de-DE" sz="1600" b="0" i="1" baseline="0"/>
                <a:t>(ohne Einfluss der Ionenstärke und ohne Nebenreaktionen)</a:t>
              </a:r>
            </a:p>
          </p:txBody>
        </p:sp>
        <p:sp>
          <p:nvSpPr>
            <p:cNvPr id="33800" name="Rectangle 9">
              <a:extLst>
                <a:ext uri="{FF2B5EF4-FFF2-40B4-BE49-F238E27FC236}">
                  <a16:creationId xmlns:a16="http://schemas.microsoft.com/office/drawing/2014/main" id="{28C869A5-F9D5-4883-A905-A191D40D7E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7" y="3067"/>
              <a:ext cx="159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de-DE" altLang="de-DE" sz="2000" baseline="0"/>
                <a:t>allgemein für K</a:t>
              </a:r>
              <a:r>
                <a:rPr lang="de-DE" altLang="de-DE" sz="2000"/>
                <a:t>m</a:t>
              </a:r>
              <a:r>
                <a:rPr lang="de-DE" altLang="de-DE" sz="2000" baseline="0"/>
                <a:t>A</a:t>
              </a:r>
              <a:r>
                <a:rPr lang="de-DE" altLang="de-DE" sz="2000"/>
                <a:t>n</a:t>
              </a:r>
              <a:r>
                <a:rPr lang="de-DE" altLang="de-DE" sz="2000" baseline="0"/>
                <a:t>:</a:t>
              </a:r>
            </a:p>
          </p:txBody>
        </p:sp>
      </p:grpSp>
      <p:sp>
        <p:nvSpPr>
          <p:cNvPr id="33797" name="Text Box 10">
            <a:extLst>
              <a:ext uri="{FF2B5EF4-FFF2-40B4-BE49-F238E27FC236}">
                <a16:creationId xmlns:a16="http://schemas.microsoft.com/office/drawing/2014/main" id="{3AD97922-DA62-48FB-82C5-CD6E8B4062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625" y="173038"/>
            <a:ext cx="90471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>
                <a:solidFill>
                  <a:schemeClr val="accent2"/>
                </a:solidFill>
              </a:rPr>
              <a:t>Löslichkeitsprodukte schwerlöslicher Verbindungen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D7781CE4-6FE5-4A12-8B14-7345F85949D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ransition spd="slow" advTm="5241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4">
            <a:extLst>
              <a:ext uri="{FF2B5EF4-FFF2-40B4-BE49-F238E27FC236}">
                <a16:creationId xmlns:a16="http://schemas.microsoft.com/office/drawing/2014/main" id="{8A01CFCA-48F1-4035-8B3B-8298F59487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35843" name="Text Box 5">
            <a:extLst>
              <a:ext uri="{FF2B5EF4-FFF2-40B4-BE49-F238E27FC236}">
                <a16:creationId xmlns:a16="http://schemas.microsoft.com/office/drawing/2014/main" id="{4E063042-1B83-4281-8A1A-DD46419DDB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28788" y="173038"/>
            <a:ext cx="56864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>
                <a:solidFill>
                  <a:schemeClr val="accent2"/>
                </a:solidFill>
              </a:rPr>
              <a:t>Hauptbestandteile der Erdkruste</a:t>
            </a:r>
          </a:p>
        </p:txBody>
      </p:sp>
      <p:graphicFrame>
        <p:nvGraphicFramePr>
          <p:cNvPr id="7269" name="Group 101">
            <a:extLst>
              <a:ext uri="{FF2B5EF4-FFF2-40B4-BE49-F238E27FC236}">
                <a16:creationId xmlns:a16="http://schemas.microsoft.com/office/drawing/2014/main" id="{F1F1D13A-B32C-4B37-87F3-A669E0C52D99}"/>
              </a:ext>
            </a:extLst>
          </p:cNvPr>
          <p:cNvGraphicFramePr>
            <a:graphicFrameLocks noGrp="1"/>
          </p:cNvGraphicFramePr>
          <p:nvPr/>
        </p:nvGraphicFramePr>
        <p:xfrm>
          <a:off x="250825" y="981075"/>
          <a:ext cx="4321175" cy="4608513"/>
        </p:xfrm>
        <a:graphic>
          <a:graphicData uri="http://schemas.openxmlformats.org/drawingml/2006/table">
            <a:tbl>
              <a:tblPr/>
              <a:tblGrid>
                <a:gridCol w="936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43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02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84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Nr.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Element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Anteil in Ma-%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10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3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4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5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6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7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8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9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10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O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Si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Al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Fe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Ca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Na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K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Mg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Ti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H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 </a:t>
                      </a: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46,60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 27,72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  8,13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  5,00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  3,63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  2,83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  2,59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  2,09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  0,44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  0,14 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7270" name="Group 102">
            <a:extLst>
              <a:ext uri="{FF2B5EF4-FFF2-40B4-BE49-F238E27FC236}">
                <a16:creationId xmlns:a16="http://schemas.microsoft.com/office/drawing/2014/main" id="{284A0DB6-5FAB-4779-AED4-D940ED2F7D84}"/>
              </a:ext>
            </a:extLst>
          </p:cNvPr>
          <p:cNvGraphicFramePr>
            <a:graphicFrameLocks noGrp="1"/>
          </p:cNvGraphicFramePr>
          <p:nvPr/>
        </p:nvGraphicFramePr>
        <p:xfrm>
          <a:off x="4643438" y="981075"/>
          <a:ext cx="4321175" cy="4608513"/>
        </p:xfrm>
        <a:graphic>
          <a:graphicData uri="http://schemas.openxmlformats.org/drawingml/2006/table">
            <a:tbl>
              <a:tblPr/>
              <a:tblGrid>
                <a:gridCol w="936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43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02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84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Nr.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Element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Anteil in Ma-%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10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11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12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13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14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15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16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17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18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19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20</a:t>
                      </a:r>
                      <a:endParaRPr kumimoji="0" lang="de-DE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P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Mn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F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Sr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Ba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C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Cl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Cr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Zr</a:t>
                      </a:r>
                      <a:endParaRPr kumimoji="0" lang="de-DE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0,118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0,10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0,07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0,052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0,045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0,04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0,032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0,02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0,02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89013" algn="l"/>
                        </a:tabLst>
                      </a:pPr>
                      <a:r>
                        <a:rPr kumimoji="0" lang="de-DE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0,016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4064" name="Text Box 103">
            <a:extLst>
              <a:ext uri="{FF2B5EF4-FFF2-40B4-BE49-F238E27FC236}">
                <a16:creationId xmlns:a16="http://schemas.microsoft.com/office/drawing/2014/main" id="{7FE36E42-C94A-4E0E-AE31-E1B1B643B1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48038" y="5661025"/>
            <a:ext cx="755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99,17</a:t>
            </a:r>
          </a:p>
        </p:txBody>
      </p:sp>
      <p:sp>
        <p:nvSpPr>
          <p:cNvPr id="35873" name="Text Box 104">
            <a:extLst>
              <a:ext uri="{FF2B5EF4-FFF2-40B4-BE49-F238E27FC236}">
                <a16:creationId xmlns:a16="http://schemas.microsoft.com/office/drawing/2014/main" id="{F316EF7C-025C-4BA3-AE06-93234F5ED1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7625" y="5661025"/>
            <a:ext cx="755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baseline="0"/>
              <a:t>0,513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E5FCA66-F2B8-4EAA-A6F3-912BFAA40AB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9358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406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1029" descr="elem erdkrust">
            <a:extLst>
              <a:ext uri="{FF2B5EF4-FFF2-40B4-BE49-F238E27FC236}">
                <a16:creationId xmlns:a16="http://schemas.microsoft.com/office/drawing/2014/main" id="{6535E817-CC44-4381-9986-AE5308ACE5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988" y="1030288"/>
            <a:ext cx="4679950" cy="400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1" name="Rectangle 1026">
            <a:extLst>
              <a:ext uri="{FF2B5EF4-FFF2-40B4-BE49-F238E27FC236}">
                <a16:creationId xmlns:a16="http://schemas.microsoft.com/office/drawing/2014/main" id="{11BB6D3D-E9D6-4741-9B60-F91145C456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37892" name="Text Box 1027">
            <a:extLst>
              <a:ext uri="{FF2B5EF4-FFF2-40B4-BE49-F238E27FC236}">
                <a16:creationId xmlns:a16="http://schemas.microsoft.com/office/drawing/2014/main" id="{8B4EC65E-7E82-4FB9-A84A-ADC766F95C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28788" y="173038"/>
            <a:ext cx="56864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>
                <a:solidFill>
                  <a:schemeClr val="accent2"/>
                </a:solidFill>
              </a:rPr>
              <a:t>Hauptbestandteile der Erdkruste</a:t>
            </a:r>
          </a:p>
        </p:txBody>
      </p:sp>
      <p:pic>
        <p:nvPicPr>
          <p:cNvPr id="21508" name="Picture 1028" descr="elem ocean crust plants">
            <a:extLst>
              <a:ext uri="{FF2B5EF4-FFF2-40B4-BE49-F238E27FC236}">
                <a16:creationId xmlns:a16="http://schemas.microsoft.com/office/drawing/2014/main" id="{EBCF626A-9E02-4C8F-A463-85DCCCAF52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3371850"/>
            <a:ext cx="4837113" cy="331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EEA82F99-BC7F-4BDB-9E2F-19BEC470F29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9007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4">
            <a:extLst>
              <a:ext uri="{FF2B5EF4-FFF2-40B4-BE49-F238E27FC236}">
                <a16:creationId xmlns:a16="http://schemas.microsoft.com/office/drawing/2014/main" id="{2D892042-0D73-49D2-A43B-2EFF092FE5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39939" name="Text Box 5">
            <a:extLst>
              <a:ext uri="{FF2B5EF4-FFF2-40B4-BE49-F238E27FC236}">
                <a16:creationId xmlns:a16="http://schemas.microsoft.com/office/drawing/2014/main" id="{9405091B-2018-4137-A22F-6DCE3BA772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6775" y="173038"/>
            <a:ext cx="74088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>
                <a:solidFill>
                  <a:schemeClr val="accent2"/>
                </a:solidFill>
              </a:rPr>
              <a:t>Natürliche organische Wasserinhaltsstoffe</a:t>
            </a:r>
          </a:p>
        </p:txBody>
      </p:sp>
      <p:sp>
        <p:nvSpPr>
          <p:cNvPr id="39940" name="Text Box 7">
            <a:extLst>
              <a:ext uri="{FF2B5EF4-FFF2-40B4-BE49-F238E27FC236}">
                <a16:creationId xmlns:a16="http://schemas.microsoft.com/office/drawing/2014/main" id="{1384E025-8E0E-4917-867D-DCD701D7E7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1412875"/>
            <a:ext cx="8058150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000" baseline="0">
                <a:solidFill>
                  <a:schemeClr val="accent2"/>
                </a:solidFill>
              </a:rPr>
              <a:t>NOM – natural organic matter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2000" b="0" baseline="0">
              <a:solidFill>
                <a:schemeClr val="accent2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000" b="0" baseline="0"/>
              <a:t>Stoffwechselprodukte, Abbauprodukte, Abschwemmungen von Böden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2000" b="0" baseline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000" b="0" baseline="0"/>
              <a:t>(echt gelöst, kolloidal, partikulär)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2000" b="0" baseline="0"/>
          </a:p>
        </p:txBody>
      </p:sp>
      <p:sp>
        <p:nvSpPr>
          <p:cNvPr id="8200" name="Text Box 8">
            <a:extLst>
              <a:ext uri="{FF2B5EF4-FFF2-40B4-BE49-F238E27FC236}">
                <a16:creationId xmlns:a16="http://schemas.microsoft.com/office/drawing/2014/main" id="{FC355C1F-9609-4E70-AE20-EF3AB80474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3644900"/>
            <a:ext cx="7645400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de-DE" altLang="de-DE" sz="2000" baseline="0">
                <a:solidFill>
                  <a:schemeClr val="accent2"/>
                </a:solidFill>
              </a:rPr>
              <a:t>Wichtigste Stoffgruppen: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de-DE" altLang="de-DE" sz="2000" b="0" baseline="0"/>
              <a:t>Huminstoffe (im Allgemeinen &gt; 50 %), hydrophile Säuren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de-DE" altLang="de-DE" sz="2000" b="0" baseline="0"/>
              <a:t>(z. B. Zuckersäuren), Kohlenhydrate, Aminosäuren, Carbonsäuren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41EA6484-92C2-45CF-843C-8AA47C89E41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7898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8200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4">
            <a:extLst>
              <a:ext uri="{FF2B5EF4-FFF2-40B4-BE49-F238E27FC236}">
                <a16:creationId xmlns:a16="http://schemas.microsoft.com/office/drawing/2014/main" id="{8D8D09AC-270B-4B6A-82E1-C18A9D0141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44035" name="Text Box 5">
            <a:extLst>
              <a:ext uri="{FF2B5EF4-FFF2-40B4-BE49-F238E27FC236}">
                <a16:creationId xmlns:a16="http://schemas.microsoft.com/office/drawing/2014/main" id="{8197A053-CD7D-41DC-A821-2EFBED338C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0825" y="173038"/>
            <a:ext cx="61023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>
                <a:solidFill>
                  <a:schemeClr val="accent2"/>
                </a:solidFill>
              </a:rPr>
              <a:t>Anthropogene Wasserinhaltsstoffe</a:t>
            </a:r>
          </a:p>
        </p:txBody>
      </p:sp>
      <p:sp>
        <p:nvSpPr>
          <p:cNvPr id="44036" name="Text Box 6">
            <a:extLst>
              <a:ext uri="{FF2B5EF4-FFF2-40B4-BE49-F238E27FC236}">
                <a16:creationId xmlns:a16="http://schemas.microsoft.com/office/drawing/2014/main" id="{310C23EF-5818-4719-8BAF-2192CB4F1B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2625" y="1844675"/>
            <a:ext cx="7777163" cy="352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  <a:buFontTx/>
              <a:buNone/>
            </a:pPr>
            <a:r>
              <a:rPr lang="de-DE" altLang="de-DE" sz="2000" b="0" baseline="0"/>
              <a:t>Anthropogene Wasserinhaltsstoffe können punktuellen und diffusen Quellen entstammen.</a:t>
            </a:r>
          </a:p>
          <a:p>
            <a:pPr eaLnBrk="1" hangingPunct="1">
              <a:lnSpc>
                <a:spcPct val="125000"/>
              </a:lnSpc>
              <a:spcBef>
                <a:spcPct val="0"/>
              </a:spcBef>
              <a:buFontTx/>
              <a:buNone/>
            </a:pPr>
            <a:endParaRPr lang="de-DE" altLang="de-DE" sz="2000" b="0" baseline="0"/>
          </a:p>
          <a:p>
            <a:pPr eaLnBrk="1" hangingPunct="1">
              <a:lnSpc>
                <a:spcPct val="125000"/>
              </a:lnSpc>
              <a:spcBef>
                <a:spcPct val="0"/>
              </a:spcBef>
              <a:buFontTx/>
              <a:buNone/>
            </a:pPr>
            <a:r>
              <a:rPr lang="de-DE" altLang="de-DE" sz="2000" baseline="0">
                <a:solidFill>
                  <a:schemeClr val="accent2"/>
                </a:solidFill>
              </a:rPr>
              <a:t>Punktuelle Quellen:</a:t>
            </a:r>
            <a:r>
              <a:rPr lang="de-DE" altLang="de-DE" sz="2000" b="0" baseline="0"/>
              <a:t> lokal begrenzt, z. B.  Abwassereinleitungen, Altlasten, Havarien</a:t>
            </a:r>
          </a:p>
          <a:p>
            <a:pPr eaLnBrk="1" hangingPunct="1">
              <a:lnSpc>
                <a:spcPct val="125000"/>
              </a:lnSpc>
              <a:spcBef>
                <a:spcPct val="0"/>
              </a:spcBef>
              <a:buFontTx/>
              <a:buNone/>
            </a:pPr>
            <a:endParaRPr lang="de-DE" altLang="de-DE" sz="2000" b="0" baseline="0"/>
          </a:p>
          <a:p>
            <a:pPr eaLnBrk="1" hangingPunct="1">
              <a:lnSpc>
                <a:spcPct val="125000"/>
              </a:lnSpc>
              <a:spcBef>
                <a:spcPct val="0"/>
              </a:spcBef>
              <a:buFontTx/>
              <a:buNone/>
            </a:pPr>
            <a:r>
              <a:rPr lang="de-DE" altLang="de-DE" sz="2000" baseline="0">
                <a:solidFill>
                  <a:schemeClr val="accent2"/>
                </a:solidFill>
              </a:rPr>
              <a:t>Diffuse Quellen:</a:t>
            </a:r>
            <a:r>
              <a:rPr lang="de-DE" altLang="de-DE" sz="2000" b="0" baseline="0"/>
              <a:t> großräumig, z. B. Landwirtschaft (Anwendung von Düngemitteln und Pestiziden), atmosphärische Deposition   </a:t>
            </a:r>
          </a:p>
          <a:p>
            <a:pPr eaLnBrk="1" hangingPunct="1">
              <a:lnSpc>
                <a:spcPct val="125000"/>
              </a:lnSpc>
              <a:spcBef>
                <a:spcPct val="0"/>
              </a:spcBef>
              <a:buFontTx/>
              <a:buNone/>
            </a:pPr>
            <a:r>
              <a:rPr lang="de-DE" altLang="de-DE" sz="2000" b="0" baseline="0"/>
              <a:t> </a:t>
            </a:r>
          </a:p>
        </p:txBody>
      </p:sp>
      <p:sp>
        <p:nvSpPr>
          <p:cNvPr id="44037" name="Text Box 7">
            <a:extLst>
              <a:ext uri="{FF2B5EF4-FFF2-40B4-BE49-F238E27FC236}">
                <a16:creationId xmlns:a16="http://schemas.microsoft.com/office/drawing/2014/main" id="{AA6D4151-E53E-4126-981A-44C78A966C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213" y="1100138"/>
            <a:ext cx="60452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000" baseline="0">
                <a:solidFill>
                  <a:schemeClr val="accent2"/>
                </a:solidFill>
              </a:rPr>
              <a:t>anthropogen</a:t>
            </a:r>
            <a:r>
              <a:rPr lang="de-DE" altLang="de-DE" sz="2000" b="0" baseline="0"/>
              <a:t> = durch den Menschen hervorgerufen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16A78F5-D3B0-468F-954E-0B5CB3EEC0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p:transition spd="slow" advTm="2691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4">
            <a:extLst>
              <a:ext uri="{FF2B5EF4-FFF2-40B4-BE49-F238E27FC236}">
                <a16:creationId xmlns:a16="http://schemas.microsoft.com/office/drawing/2014/main" id="{3419FC46-08DA-47EB-B7FF-27A74B17B1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6763"/>
            <a:ext cx="8785225" cy="69850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46083" name="Text Box 5">
            <a:extLst>
              <a:ext uri="{FF2B5EF4-FFF2-40B4-BE49-F238E27FC236}">
                <a16:creationId xmlns:a16="http://schemas.microsoft.com/office/drawing/2014/main" id="{BC4497F1-51E6-4F1F-925C-989BFF506A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0825" y="173038"/>
            <a:ext cx="61023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>
                <a:solidFill>
                  <a:schemeClr val="accent2"/>
                </a:solidFill>
              </a:rPr>
              <a:t>Anthropogene Wasserinhaltsstoffe</a:t>
            </a:r>
          </a:p>
        </p:txBody>
      </p:sp>
      <p:sp>
        <p:nvSpPr>
          <p:cNvPr id="46084" name="Text Box 6">
            <a:extLst>
              <a:ext uri="{FF2B5EF4-FFF2-40B4-BE49-F238E27FC236}">
                <a16:creationId xmlns:a16="http://schemas.microsoft.com/office/drawing/2014/main" id="{4C95F395-C4A9-4B55-A39F-A832FD46AB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1250950"/>
            <a:ext cx="8502650" cy="4770438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 dirty="0"/>
              <a:t>Belastung der Umweltkompartimente durch: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de-DE" altLang="de-DE" sz="1800" b="0" baseline="0" dirty="0"/>
              <a:t> 350.000 Industriechemikalien (Deutschland ca. 134 </a:t>
            </a:r>
            <a:r>
              <a:rPr lang="de-DE" altLang="de-DE" sz="1800" b="0" baseline="0" dirty="0" err="1"/>
              <a:t>Mio</a:t>
            </a:r>
            <a:r>
              <a:rPr lang="de-DE" altLang="de-DE" sz="1800" b="0" baseline="0" dirty="0"/>
              <a:t> t/a)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aseline="0" dirty="0"/>
              <a:t>Umweltchemikalien </a:t>
            </a:r>
            <a:r>
              <a:rPr lang="de-DE" altLang="de-DE" sz="1800" baseline="0" dirty="0">
                <a:sym typeface="Symbol" panose="05050102010706020507" pitchFamily="18" charset="2"/>
              </a:rPr>
              <a:t> Xenobiotika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de-DE" altLang="de-DE" sz="1800" b="0" baseline="0" dirty="0"/>
              <a:t> </a:t>
            </a:r>
            <a:r>
              <a:rPr lang="de-DE" altLang="de-DE" sz="1800" b="0" i="1" baseline="0" dirty="0"/>
              <a:t>Hauptanwendungsgebiete (EU):</a:t>
            </a:r>
          </a:p>
          <a:p>
            <a:pPr eaLnBrk="1" hangingPunct="1">
              <a:spcBef>
                <a:spcPct val="0"/>
              </a:spcBef>
            </a:pPr>
            <a:r>
              <a:rPr lang="de-DE" altLang="de-DE" sz="1800" b="0" baseline="0" dirty="0"/>
              <a:t> 80 000 Industrie- und Haushaltchemikalien</a:t>
            </a:r>
          </a:p>
          <a:p>
            <a:pPr eaLnBrk="1" hangingPunct="1">
              <a:spcBef>
                <a:spcPct val="0"/>
              </a:spcBef>
            </a:pPr>
            <a:r>
              <a:rPr lang="de-DE" altLang="de-DE" sz="1800" b="0" baseline="0" dirty="0"/>
              <a:t> 5500 Lebensmittelzusatzstoffe</a:t>
            </a:r>
          </a:p>
          <a:p>
            <a:pPr eaLnBrk="1" hangingPunct="1">
              <a:spcBef>
                <a:spcPct val="0"/>
              </a:spcBef>
            </a:pPr>
            <a:r>
              <a:rPr lang="de-DE" altLang="de-DE" sz="1800" b="0" baseline="0" dirty="0"/>
              <a:t> 4000 pharmazeutische Wirkstoffe</a:t>
            </a:r>
          </a:p>
          <a:p>
            <a:pPr eaLnBrk="1" hangingPunct="1">
              <a:spcBef>
                <a:spcPct val="0"/>
              </a:spcBef>
            </a:pPr>
            <a:r>
              <a:rPr lang="de-DE" altLang="de-DE" sz="1800" b="0" baseline="0" dirty="0"/>
              <a:t> 1500 Pflanzenschutzmittel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1800" b="0" baseline="0" dirty="0"/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de-DE" altLang="de-DE" sz="1800" b="0" baseline="0" dirty="0"/>
              <a:t> 90 % der produzierten Gesamtmenge verteilen sich auf 3000 Einzelstoffe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1800" b="0" baseline="0" dirty="0"/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de-DE" altLang="de-DE" sz="1800" b="0" i="1" baseline="0" dirty="0"/>
              <a:t> Eintragswege anthropogener Stoffe in aquatische Systeme:</a:t>
            </a:r>
          </a:p>
          <a:p>
            <a:pPr eaLnBrk="1" hangingPunct="1">
              <a:spcBef>
                <a:spcPct val="0"/>
              </a:spcBef>
            </a:pPr>
            <a:r>
              <a:rPr lang="de-DE" altLang="de-DE" sz="1800" b="0" baseline="0" dirty="0"/>
              <a:t> direkt bei der Produktion über das Abwasser</a:t>
            </a:r>
          </a:p>
          <a:p>
            <a:pPr eaLnBrk="1" hangingPunct="1">
              <a:spcBef>
                <a:spcPct val="0"/>
              </a:spcBef>
            </a:pPr>
            <a:r>
              <a:rPr lang="de-DE" altLang="de-DE" sz="1800" b="0" baseline="0" dirty="0"/>
              <a:t> beim Versagen sicherheitstechnischer Einrichtungen</a:t>
            </a:r>
          </a:p>
          <a:p>
            <a:pPr eaLnBrk="1" hangingPunct="1">
              <a:spcBef>
                <a:spcPct val="0"/>
              </a:spcBef>
            </a:pPr>
            <a:r>
              <a:rPr lang="de-DE" altLang="de-DE" sz="1800" b="0" baseline="0" dirty="0"/>
              <a:t> indirekter Eintrag (z.B. atmosphärische Deposition von Verbrennungsprodukten) </a:t>
            </a:r>
          </a:p>
          <a:p>
            <a:pPr eaLnBrk="1" hangingPunct="1">
              <a:spcBef>
                <a:spcPct val="0"/>
              </a:spcBef>
            </a:pPr>
            <a:r>
              <a:rPr lang="de-DE" altLang="de-DE" sz="1800" b="0" baseline="0" dirty="0"/>
              <a:t> Endverbrauch, z.B. Anwendung von Pflanzenschutzmitteln und Düngemitteln</a:t>
            </a:r>
          </a:p>
          <a:p>
            <a:pPr eaLnBrk="1" hangingPunct="1">
              <a:spcBef>
                <a:spcPct val="0"/>
              </a:spcBef>
            </a:pPr>
            <a:endParaRPr lang="de-DE" altLang="de-DE" sz="1800" b="0" baseline="0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1A5E516-ADF9-446F-B1DD-053EB7C94D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p:transition spd="slow" advTm="9040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4">
            <a:extLst>
              <a:ext uri="{FF2B5EF4-FFF2-40B4-BE49-F238E27FC236}">
                <a16:creationId xmlns:a16="http://schemas.microsoft.com/office/drawing/2014/main" id="{20916F0E-2EC8-464D-9A11-FF58168C1E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41987" name="Text Box 6">
            <a:extLst>
              <a:ext uri="{FF2B5EF4-FFF2-40B4-BE49-F238E27FC236}">
                <a16:creationId xmlns:a16="http://schemas.microsoft.com/office/drawing/2014/main" id="{1DA8D083-A9B5-4519-9EDB-BC72AF89E8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1628775"/>
            <a:ext cx="5207000" cy="283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tabLst>
                <a:tab pos="269875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tabLst>
                <a:tab pos="269875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tabLst>
                <a:tab pos="2698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tabLst>
                <a:tab pos="269875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tabLst>
                <a:tab pos="269875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269875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269875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269875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269875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Clr>
                <a:srgbClr val="FF0000"/>
              </a:buClr>
              <a:buSzPct val="150000"/>
            </a:pPr>
            <a:r>
              <a:rPr lang="de-DE" altLang="de-DE" sz="2000" b="0" baseline="0"/>
              <a:t> 	Absorption/Desorption von Gasen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Clr>
                <a:srgbClr val="FF0000"/>
              </a:buClr>
              <a:buSzPct val="150000"/>
            </a:pPr>
            <a:r>
              <a:rPr lang="de-DE" altLang="de-DE" sz="2000" b="0" baseline="0"/>
              <a:t> 	Säure-Base-Reaktionen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Clr>
                <a:srgbClr val="FF0000"/>
              </a:buClr>
              <a:buSzPct val="150000"/>
            </a:pPr>
            <a:r>
              <a:rPr lang="de-DE" altLang="de-DE" sz="2000" b="0" baseline="0"/>
              <a:t> 	Auflösung/Ausfällung von Feststoffen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Clr>
                <a:srgbClr val="FF0000"/>
              </a:buClr>
              <a:buSzPct val="150000"/>
            </a:pPr>
            <a:r>
              <a:rPr lang="de-DE" altLang="de-DE" sz="2000" b="0" baseline="0"/>
              <a:t> 	Redoxprozesse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Clr>
                <a:srgbClr val="FF0000"/>
              </a:buClr>
              <a:buSzPct val="150000"/>
            </a:pPr>
            <a:r>
              <a:rPr lang="de-DE" altLang="de-DE" sz="2000" b="0" baseline="0"/>
              <a:t> 	Komplexbildung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Clr>
                <a:srgbClr val="FF0000"/>
              </a:buClr>
              <a:buSzPct val="150000"/>
            </a:pPr>
            <a:r>
              <a:rPr lang="de-DE" altLang="de-DE" sz="2000" b="0" baseline="0"/>
              <a:t> 	Adsorption/Ionenaustausch an Feststoffen</a:t>
            </a:r>
          </a:p>
        </p:txBody>
      </p:sp>
      <p:sp>
        <p:nvSpPr>
          <p:cNvPr id="41988" name="Text Box 8">
            <a:extLst>
              <a:ext uri="{FF2B5EF4-FFF2-40B4-BE49-F238E27FC236}">
                <a16:creationId xmlns:a16="http://schemas.microsoft.com/office/drawing/2014/main" id="{192E19B6-E81B-4AD3-A0F4-D534B79DF9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6175" y="173038"/>
            <a:ext cx="68516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>
                <a:solidFill>
                  <a:schemeClr val="accent2"/>
                </a:solidFill>
              </a:rPr>
              <a:t>Umwandlung von Wasserinhaltsstoffen</a:t>
            </a:r>
          </a:p>
        </p:txBody>
      </p:sp>
      <p:sp>
        <p:nvSpPr>
          <p:cNvPr id="41989" name="Text Box 9">
            <a:extLst>
              <a:ext uri="{FF2B5EF4-FFF2-40B4-BE49-F238E27FC236}">
                <a16:creationId xmlns:a16="http://schemas.microsoft.com/office/drawing/2014/main" id="{E3EE506D-03BD-4D42-9292-95176D374C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1052513"/>
            <a:ext cx="51323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baseline="0">
                <a:solidFill>
                  <a:schemeClr val="accent2"/>
                </a:solidFill>
              </a:rPr>
              <a:t>Physikalisch-chemische Prozesse</a:t>
            </a:r>
          </a:p>
        </p:txBody>
      </p:sp>
      <p:sp>
        <p:nvSpPr>
          <p:cNvPr id="9226" name="Text Box 10">
            <a:extLst>
              <a:ext uri="{FF2B5EF4-FFF2-40B4-BE49-F238E27FC236}">
                <a16:creationId xmlns:a16="http://schemas.microsoft.com/office/drawing/2014/main" id="{5A76F7A1-A8CF-4572-BE91-4B2181F6C6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4652963"/>
            <a:ext cx="813752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baseline="0">
                <a:solidFill>
                  <a:schemeClr val="accent2"/>
                </a:solidFill>
              </a:rPr>
              <a:t>Biochemische Prozesse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2000" b="0" baseline="0">
              <a:solidFill>
                <a:schemeClr val="accent2"/>
              </a:solidFill>
            </a:endParaRPr>
          </a:p>
          <a:p>
            <a:pPr eaLnBrk="1" hangingPunct="1">
              <a:lnSpc>
                <a:spcPct val="125000"/>
              </a:lnSpc>
              <a:spcBef>
                <a:spcPct val="0"/>
              </a:spcBef>
              <a:buFontTx/>
              <a:buNone/>
            </a:pPr>
            <a:r>
              <a:rPr lang="de-DE" altLang="de-DE" sz="2000" b="0" baseline="0"/>
              <a:t>Im Wesentlichen biochemische Redoxreaktionen (Photosynthese, Mineralisierung, Nitrifikation/Denitrifikation usw.) </a:t>
            </a:r>
          </a:p>
        </p:txBody>
      </p:sp>
      <p:sp>
        <p:nvSpPr>
          <p:cNvPr id="9227" name="Text Box 11">
            <a:extLst>
              <a:ext uri="{FF2B5EF4-FFF2-40B4-BE49-F238E27FC236}">
                <a16:creationId xmlns:a16="http://schemas.microsoft.com/office/drawing/2014/main" id="{2AEDAA4A-420A-4207-92D4-29012D9532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6381750"/>
            <a:ext cx="7435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800" b="0" i="1" baseline="0"/>
              <a:t>Anm.: zu den Grundlagen der Prozesse siehe Vorlesung Hydrochemie I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D269BD9-6BAF-4120-8BA2-FF10FBD7156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10909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9226" grpId="0" autoUpdateAnimBg="0"/>
      <p:bldP spid="9227" grpId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0" name="Text Box 4">
            <a:extLst>
              <a:ext uri="{FF2B5EF4-FFF2-40B4-BE49-F238E27FC236}">
                <a16:creationId xmlns:a16="http://schemas.microsoft.com/office/drawing/2014/main" id="{E22F7D4A-28FF-4301-B658-C79776CACA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1776" y="111055"/>
            <a:ext cx="3910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baseline="0">
                <a:solidFill>
                  <a:srgbClr val="06236A"/>
                </a:solidFill>
              </a:rPr>
              <a:t>SOC und Wasserkreislauf</a:t>
            </a:r>
          </a:p>
        </p:txBody>
      </p:sp>
      <p:sp>
        <p:nvSpPr>
          <p:cNvPr id="12" name="Freihandform: Form 11">
            <a:extLst>
              <a:ext uri="{FF2B5EF4-FFF2-40B4-BE49-F238E27FC236}">
                <a16:creationId xmlns:a16="http://schemas.microsoft.com/office/drawing/2014/main" id="{062B9B2F-35BB-40DD-8375-4E2BCAB39A55}"/>
              </a:ext>
            </a:extLst>
          </p:cNvPr>
          <p:cNvSpPr/>
          <p:nvPr/>
        </p:nvSpPr>
        <p:spPr>
          <a:xfrm>
            <a:off x="2403129" y="580609"/>
            <a:ext cx="1917042" cy="1917042"/>
          </a:xfrm>
          <a:custGeom>
            <a:avLst/>
            <a:gdLst>
              <a:gd name="connsiteX0" fmla="*/ 0 w 1917042"/>
              <a:gd name="connsiteY0" fmla="*/ 0 h 1917042"/>
              <a:gd name="connsiteX1" fmla="*/ 1917042 w 1917042"/>
              <a:gd name="connsiteY1" fmla="*/ 0 h 1917042"/>
              <a:gd name="connsiteX2" fmla="*/ 1917042 w 1917042"/>
              <a:gd name="connsiteY2" fmla="*/ 1917042 h 1917042"/>
              <a:gd name="connsiteX3" fmla="*/ 0 w 1917042"/>
              <a:gd name="connsiteY3" fmla="*/ 1917042 h 1917042"/>
              <a:gd name="connsiteX4" fmla="*/ 0 w 1917042"/>
              <a:gd name="connsiteY4" fmla="*/ 0 h 19170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7042" h="1917042">
                <a:moveTo>
                  <a:pt x="0" y="0"/>
                </a:moveTo>
                <a:lnTo>
                  <a:pt x="1917042" y="0"/>
                </a:lnTo>
                <a:lnTo>
                  <a:pt x="1917042" y="1917042"/>
                </a:lnTo>
                <a:lnTo>
                  <a:pt x="0" y="191704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9370" tIns="39370" rIns="39370" bIns="39370" numCol="1" spcCol="1270" anchor="ctr" anchorCtr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b="0" i="0" u="none" strike="noStrike" kern="1200" cap="none" normalizeH="0" baseline="0" dirty="0">
                <a:ln>
                  <a:noFill/>
                </a:ln>
                <a:solidFill>
                  <a:srgbClr val="06236A"/>
                </a:solidFill>
                <a:effectLst/>
                <a:latin typeface="Arial" panose="020B0604020202020204" pitchFamily="34" charset="0"/>
              </a:rPr>
              <a:t>Wasser-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b="0" i="0" u="none" strike="noStrike" kern="1200" cap="none" normalizeH="0" baseline="0" dirty="0" err="1">
                <a:ln>
                  <a:noFill/>
                </a:ln>
                <a:solidFill>
                  <a:srgbClr val="06236A"/>
                </a:solidFill>
                <a:effectLst/>
                <a:latin typeface="Arial" panose="020B0604020202020204" pitchFamily="34" charset="0"/>
              </a:rPr>
              <a:t>aufbereitung</a:t>
            </a:r>
            <a:endParaRPr kumimoji="0" lang="de-DE" altLang="de-DE" b="0" i="0" u="none" strike="noStrike" kern="1200" cap="none" normalizeH="0" baseline="0" dirty="0">
              <a:ln>
                <a:noFill/>
              </a:ln>
              <a:solidFill>
                <a:srgbClr val="06236A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Freihandform: Form 13">
            <a:extLst>
              <a:ext uri="{FF2B5EF4-FFF2-40B4-BE49-F238E27FC236}">
                <a16:creationId xmlns:a16="http://schemas.microsoft.com/office/drawing/2014/main" id="{3DB4C042-1ADE-45FF-BF4E-AE7DCB64610F}"/>
              </a:ext>
            </a:extLst>
          </p:cNvPr>
          <p:cNvSpPr/>
          <p:nvPr/>
        </p:nvSpPr>
        <p:spPr>
          <a:xfrm>
            <a:off x="2490480" y="3400526"/>
            <a:ext cx="1917042" cy="1917042"/>
          </a:xfrm>
          <a:custGeom>
            <a:avLst/>
            <a:gdLst>
              <a:gd name="connsiteX0" fmla="*/ 0 w 1917042"/>
              <a:gd name="connsiteY0" fmla="*/ 0 h 1917042"/>
              <a:gd name="connsiteX1" fmla="*/ 1917042 w 1917042"/>
              <a:gd name="connsiteY1" fmla="*/ 0 h 1917042"/>
              <a:gd name="connsiteX2" fmla="*/ 1917042 w 1917042"/>
              <a:gd name="connsiteY2" fmla="*/ 1917042 h 1917042"/>
              <a:gd name="connsiteX3" fmla="*/ 0 w 1917042"/>
              <a:gd name="connsiteY3" fmla="*/ 1917042 h 1917042"/>
              <a:gd name="connsiteX4" fmla="*/ 0 w 1917042"/>
              <a:gd name="connsiteY4" fmla="*/ 0 h 19170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7042" h="1917042">
                <a:moveTo>
                  <a:pt x="0" y="0"/>
                </a:moveTo>
                <a:lnTo>
                  <a:pt x="1917042" y="0"/>
                </a:lnTo>
                <a:lnTo>
                  <a:pt x="1917042" y="1917042"/>
                </a:lnTo>
                <a:lnTo>
                  <a:pt x="0" y="191704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9370" tIns="39370" rIns="39370" bIns="39370" numCol="1" spcCol="1270" anchor="ctr" anchorCtr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b="0" i="0" u="none" strike="noStrike" kern="1200" cap="none" normalizeH="0" baseline="0" dirty="0">
                <a:ln>
                  <a:noFill/>
                </a:ln>
                <a:solidFill>
                  <a:srgbClr val="06236A"/>
                </a:solidFill>
                <a:effectLst/>
                <a:latin typeface="Arial" panose="020B0604020202020204" pitchFamily="34" charset="0"/>
              </a:rPr>
              <a:t>Vorfluter,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b="0" i="0" u="none" strike="noStrike" kern="1200" cap="none" normalizeH="0" baseline="0" dirty="0">
                <a:ln>
                  <a:noFill/>
                </a:ln>
                <a:solidFill>
                  <a:srgbClr val="06236A"/>
                </a:solidFill>
                <a:effectLst/>
                <a:latin typeface="Arial" panose="020B0604020202020204" pitchFamily="34" charset="0"/>
              </a:rPr>
              <a:t>Oberflächen-/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b="0" i="0" u="none" strike="noStrike" kern="1200" cap="none" normalizeH="0" baseline="0" dirty="0">
                <a:ln>
                  <a:noFill/>
                </a:ln>
                <a:solidFill>
                  <a:srgbClr val="06236A"/>
                </a:solidFill>
                <a:effectLst/>
                <a:latin typeface="Arial" panose="020B0604020202020204" pitchFamily="34" charset="0"/>
              </a:rPr>
              <a:t>Grundwasser</a:t>
            </a:r>
          </a:p>
        </p:txBody>
      </p:sp>
      <p:sp>
        <p:nvSpPr>
          <p:cNvPr id="15" name="Pfeil: gebogen 14">
            <a:extLst>
              <a:ext uri="{FF2B5EF4-FFF2-40B4-BE49-F238E27FC236}">
                <a16:creationId xmlns:a16="http://schemas.microsoft.com/office/drawing/2014/main" id="{6A62DA0F-6B5B-497B-8042-C3F8C7749A0D}"/>
              </a:ext>
            </a:extLst>
          </p:cNvPr>
          <p:cNvSpPr/>
          <p:nvPr/>
        </p:nvSpPr>
        <p:spPr>
          <a:xfrm>
            <a:off x="1148464" y="1771641"/>
            <a:ext cx="1586547" cy="434978"/>
          </a:xfrm>
          <a:prstGeom prst="circularArrow">
            <a:avLst>
              <a:gd name="adj1" fmla="val 6905"/>
              <a:gd name="adj2" fmla="val 465612"/>
              <a:gd name="adj3" fmla="val 4851678"/>
              <a:gd name="adj4" fmla="val 6413934"/>
              <a:gd name="adj5" fmla="val 8056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6" name="Freihandform: Form 15">
            <a:extLst>
              <a:ext uri="{FF2B5EF4-FFF2-40B4-BE49-F238E27FC236}">
                <a16:creationId xmlns:a16="http://schemas.microsoft.com/office/drawing/2014/main" id="{8240AB18-A8A2-49D6-A265-738AE6142D7D}"/>
              </a:ext>
            </a:extLst>
          </p:cNvPr>
          <p:cNvSpPr/>
          <p:nvPr/>
        </p:nvSpPr>
        <p:spPr>
          <a:xfrm>
            <a:off x="5355519" y="3365722"/>
            <a:ext cx="1917042" cy="1917042"/>
          </a:xfrm>
          <a:custGeom>
            <a:avLst/>
            <a:gdLst>
              <a:gd name="connsiteX0" fmla="*/ 0 w 1917042"/>
              <a:gd name="connsiteY0" fmla="*/ 0 h 1917042"/>
              <a:gd name="connsiteX1" fmla="*/ 1917042 w 1917042"/>
              <a:gd name="connsiteY1" fmla="*/ 0 h 1917042"/>
              <a:gd name="connsiteX2" fmla="*/ 1917042 w 1917042"/>
              <a:gd name="connsiteY2" fmla="*/ 1917042 h 1917042"/>
              <a:gd name="connsiteX3" fmla="*/ 0 w 1917042"/>
              <a:gd name="connsiteY3" fmla="*/ 1917042 h 1917042"/>
              <a:gd name="connsiteX4" fmla="*/ 0 w 1917042"/>
              <a:gd name="connsiteY4" fmla="*/ 0 h 19170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7042" h="1917042">
                <a:moveTo>
                  <a:pt x="0" y="0"/>
                </a:moveTo>
                <a:lnTo>
                  <a:pt x="1917042" y="0"/>
                </a:lnTo>
                <a:lnTo>
                  <a:pt x="1917042" y="1917042"/>
                </a:lnTo>
                <a:lnTo>
                  <a:pt x="0" y="191704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9370" tIns="39370" rIns="39370" bIns="39370" numCol="1" spcCol="1270" anchor="ctr" anchorCtr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b="0" i="0" u="none" strike="noStrike" kern="1200" cap="none" normalizeH="0" baseline="0" dirty="0">
                <a:ln>
                  <a:noFill/>
                </a:ln>
                <a:solidFill>
                  <a:srgbClr val="06236A"/>
                </a:solidFill>
                <a:effectLst/>
                <a:latin typeface="Arial" panose="020B0604020202020204" pitchFamily="34" charset="0"/>
              </a:rPr>
              <a:t>Abwasser-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b="0" i="0" u="none" strike="noStrike" kern="1200" cap="none" normalizeH="0" baseline="0" dirty="0" err="1">
                <a:ln>
                  <a:noFill/>
                </a:ln>
                <a:solidFill>
                  <a:srgbClr val="06236A"/>
                </a:solidFill>
                <a:effectLst/>
                <a:latin typeface="Arial" panose="020B0604020202020204" pitchFamily="34" charset="0"/>
              </a:rPr>
              <a:t>behandlung</a:t>
            </a:r>
            <a:endParaRPr kumimoji="0" lang="de-DE" altLang="de-DE" b="0" i="0" u="none" strike="noStrike" kern="1200" cap="none" normalizeH="0" baseline="0" dirty="0">
              <a:ln>
                <a:noFill/>
              </a:ln>
              <a:solidFill>
                <a:srgbClr val="06236A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Freihandform: Form 17">
            <a:extLst>
              <a:ext uri="{FF2B5EF4-FFF2-40B4-BE49-F238E27FC236}">
                <a16:creationId xmlns:a16="http://schemas.microsoft.com/office/drawing/2014/main" id="{51D3D660-9359-48B7-8856-A83086261628}"/>
              </a:ext>
            </a:extLst>
          </p:cNvPr>
          <p:cNvSpPr/>
          <p:nvPr/>
        </p:nvSpPr>
        <p:spPr>
          <a:xfrm>
            <a:off x="5456964" y="971286"/>
            <a:ext cx="1917042" cy="1293377"/>
          </a:xfrm>
          <a:custGeom>
            <a:avLst/>
            <a:gdLst>
              <a:gd name="connsiteX0" fmla="*/ 0 w 1917042"/>
              <a:gd name="connsiteY0" fmla="*/ 0 h 1917042"/>
              <a:gd name="connsiteX1" fmla="*/ 1917042 w 1917042"/>
              <a:gd name="connsiteY1" fmla="*/ 0 h 1917042"/>
              <a:gd name="connsiteX2" fmla="*/ 1917042 w 1917042"/>
              <a:gd name="connsiteY2" fmla="*/ 1917042 h 1917042"/>
              <a:gd name="connsiteX3" fmla="*/ 0 w 1917042"/>
              <a:gd name="connsiteY3" fmla="*/ 1917042 h 1917042"/>
              <a:gd name="connsiteX4" fmla="*/ 0 w 1917042"/>
              <a:gd name="connsiteY4" fmla="*/ 0 h 19170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7042" h="1917042">
                <a:moveTo>
                  <a:pt x="0" y="0"/>
                </a:moveTo>
                <a:lnTo>
                  <a:pt x="1917042" y="0"/>
                </a:lnTo>
                <a:lnTo>
                  <a:pt x="1917042" y="1917042"/>
                </a:lnTo>
                <a:lnTo>
                  <a:pt x="0" y="191704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9370" tIns="39370" rIns="39370" bIns="39370" numCol="1" spcCol="1270" anchor="ctr" anchorCtr="0">
            <a:no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b="0" i="0" u="none" strike="noStrike" kern="1200" cap="none" normalizeH="0" baseline="0" dirty="0">
                <a:ln>
                  <a:noFill/>
                </a:ln>
                <a:solidFill>
                  <a:srgbClr val="06236A"/>
                </a:solidFill>
                <a:effectLst/>
                <a:latin typeface="Arial" panose="020B0604020202020204" pitchFamily="34" charset="0"/>
              </a:rPr>
              <a:t>Wasser-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b="0" i="0" u="none" strike="noStrike" kern="1200" cap="none" normalizeH="0" baseline="0" dirty="0">
                <a:ln>
                  <a:noFill/>
                </a:ln>
                <a:solidFill>
                  <a:srgbClr val="06236A"/>
                </a:solidFill>
                <a:effectLst/>
                <a:latin typeface="Arial" panose="020B0604020202020204" pitchFamily="34" charset="0"/>
              </a:rPr>
              <a:t>Nutzung,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b="0" i="0" u="none" strike="noStrike" kern="1200" cap="none" normalizeH="0" baseline="0" dirty="0">
                <a:ln>
                  <a:noFill/>
                </a:ln>
                <a:solidFill>
                  <a:srgbClr val="06236A"/>
                </a:solidFill>
                <a:effectLst/>
                <a:latin typeface="Arial" panose="020B0604020202020204" pitchFamily="34" charset="0"/>
              </a:rPr>
              <a:t>Produktion</a:t>
            </a:r>
          </a:p>
        </p:txBody>
      </p:sp>
      <p:sp>
        <p:nvSpPr>
          <p:cNvPr id="3" name="Text Box 16">
            <a:extLst>
              <a:ext uri="{FF2B5EF4-FFF2-40B4-BE49-F238E27FC236}">
                <a16:creationId xmlns:a16="http://schemas.microsoft.com/office/drawing/2014/main" id="{1EEF5349-506F-48A5-B530-B2C830474C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98367" y="2318827"/>
            <a:ext cx="2410401" cy="1377950"/>
          </a:xfrm>
          <a:prstGeom prst="rect">
            <a:avLst/>
          </a:prstGeom>
          <a:solidFill>
            <a:srgbClr val="B4C1EA">
              <a:alpha val="50000"/>
            </a:srgbClr>
          </a:solidFill>
          <a:ln w="9525" algn="ctr">
            <a:solidFill>
              <a:srgbClr val="06236A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400" b="1" i="0" u="sng" strike="noStrike" cap="none" normalizeH="0" baseline="0" dirty="0">
                <a:ln>
                  <a:noFill/>
                </a:ln>
                <a:solidFill>
                  <a:srgbClr val="06236A"/>
                </a:solidFill>
                <a:effectLst/>
                <a:latin typeface="Arial" panose="020B0604020202020204" pitchFamily="34" charset="0"/>
              </a:rPr>
              <a:t>Senken: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400" b="0" i="0" u="none" strike="noStrike" cap="none" normalizeH="0" baseline="0" dirty="0">
                <a:ln>
                  <a:noFill/>
                </a:ln>
                <a:solidFill>
                  <a:srgbClr val="06236A"/>
                </a:solidFill>
                <a:effectLst/>
                <a:latin typeface="Arial" panose="020B0604020202020204" pitchFamily="34" charset="0"/>
              </a:rPr>
              <a:t>-biologischer Abbau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400" b="0" i="0" u="none" strike="noStrike" cap="none" normalizeH="0" baseline="0" dirty="0">
                <a:ln>
                  <a:noFill/>
                </a:ln>
                <a:solidFill>
                  <a:srgbClr val="06236A"/>
                </a:solidFill>
                <a:effectLst/>
                <a:latin typeface="Arial" panose="020B0604020202020204" pitchFamily="34" charset="0"/>
              </a:rPr>
              <a:t>-chemische/photolytische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400" b="0" i="0" u="none" strike="noStrike" cap="none" normalizeH="0" baseline="0" dirty="0">
                <a:ln>
                  <a:noFill/>
                </a:ln>
                <a:solidFill>
                  <a:srgbClr val="06236A"/>
                </a:solidFill>
                <a:effectLst/>
                <a:latin typeface="Arial" panose="020B0604020202020204" pitchFamily="34" charset="0"/>
              </a:rPr>
              <a:t> Umsetzung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400" b="0" i="0" u="none" strike="noStrike" cap="none" normalizeH="0" baseline="0" dirty="0">
                <a:ln>
                  <a:noFill/>
                </a:ln>
                <a:solidFill>
                  <a:srgbClr val="06236A"/>
                </a:solidFill>
                <a:effectLst/>
                <a:latin typeface="Arial" panose="020B0604020202020204" pitchFamily="34" charset="0"/>
              </a:rPr>
              <a:t>-Adsorption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400" b="0" i="0" u="none" strike="noStrike" cap="none" normalizeH="0" baseline="0" dirty="0">
                <a:ln>
                  <a:noFill/>
                </a:ln>
                <a:solidFill>
                  <a:srgbClr val="06236A"/>
                </a:solidFill>
                <a:effectLst/>
                <a:latin typeface="Arial" panose="020B0604020202020204" pitchFamily="34" charset="0"/>
              </a:rPr>
              <a:t>-Verflüchtigung</a:t>
            </a:r>
          </a:p>
        </p:txBody>
      </p:sp>
      <p:sp>
        <p:nvSpPr>
          <p:cNvPr id="4" name="Line 17">
            <a:extLst>
              <a:ext uri="{FF2B5EF4-FFF2-40B4-BE49-F238E27FC236}">
                <a16:creationId xmlns:a16="http://schemas.microsoft.com/office/drawing/2014/main" id="{2B6B4558-9404-45CE-AB85-E4E9E991291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892578" y="4941168"/>
            <a:ext cx="431800" cy="287338"/>
          </a:xfrm>
          <a:prstGeom prst="line">
            <a:avLst/>
          </a:prstGeom>
          <a:noFill/>
          <a:ln w="63500">
            <a:solidFill>
              <a:srgbClr val="06236A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endParaRPr lang="de-DE"/>
          </a:p>
        </p:txBody>
      </p:sp>
      <p:sp>
        <p:nvSpPr>
          <p:cNvPr id="5" name="Line 18">
            <a:extLst>
              <a:ext uri="{FF2B5EF4-FFF2-40B4-BE49-F238E27FC236}">
                <a16:creationId xmlns:a16="http://schemas.microsoft.com/office/drawing/2014/main" id="{FC2272C5-28A4-404F-97E0-C2488DFBDAB1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395483" y="3793067"/>
            <a:ext cx="360363" cy="287338"/>
          </a:xfrm>
          <a:prstGeom prst="line">
            <a:avLst/>
          </a:prstGeom>
          <a:noFill/>
          <a:ln w="63500">
            <a:solidFill>
              <a:srgbClr val="7098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endParaRPr lang="de-DE"/>
          </a:p>
        </p:txBody>
      </p:sp>
      <p:sp>
        <p:nvSpPr>
          <p:cNvPr id="6" name="Line 19">
            <a:extLst>
              <a:ext uri="{FF2B5EF4-FFF2-40B4-BE49-F238E27FC236}">
                <a16:creationId xmlns:a16="http://schemas.microsoft.com/office/drawing/2014/main" id="{1E48570C-9FCD-4BBD-8D9E-4BC86CE8D02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102325" y="3787585"/>
            <a:ext cx="360363" cy="288925"/>
          </a:xfrm>
          <a:prstGeom prst="line">
            <a:avLst/>
          </a:prstGeom>
          <a:noFill/>
          <a:ln w="63500">
            <a:solidFill>
              <a:srgbClr val="7098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endParaRPr lang="de-DE"/>
          </a:p>
        </p:txBody>
      </p:sp>
      <p:sp>
        <p:nvSpPr>
          <p:cNvPr id="1042" name="Text Box 20">
            <a:extLst>
              <a:ext uri="{FF2B5EF4-FFF2-40B4-BE49-F238E27FC236}">
                <a16:creationId xmlns:a16="http://schemas.microsoft.com/office/drawing/2014/main" id="{FCBC7923-850A-4A0D-8950-04FA19CFBE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578" y="5087840"/>
            <a:ext cx="2592388" cy="1377950"/>
          </a:xfrm>
          <a:prstGeom prst="rect">
            <a:avLst/>
          </a:prstGeom>
          <a:solidFill>
            <a:srgbClr val="B4C1EA">
              <a:alpha val="50195"/>
            </a:srgbClr>
          </a:solidFill>
          <a:ln w="9525" algn="ctr">
            <a:solidFill>
              <a:srgbClr val="06236A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400" u="sng" baseline="0" dirty="0">
                <a:solidFill>
                  <a:srgbClr val="06236A"/>
                </a:solidFill>
              </a:rPr>
              <a:t>Weitere Eintragsquellen: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400" b="0" baseline="0" dirty="0">
                <a:solidFill>
                  <a:srgbClr val="06236A"/>
                </a:solidFill>
              </a:rPr>
              <a:t>-Landwirtschaft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400" b="0" baseline="0" dirty="0">
                <a:solidFill>
                  <a:srgbClr val="06236A"/>
                </a:solidFill>
              </a:rPr>
              <a:t>-atmosphärische Deposition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400" b="0" baseline="0" dirty="0">
                <a:solidFill>
                  <a:srgbClr val="06236A"/>
                </a:solidFill>
              </a:rPr>
              <a:t>-Havarien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400" b="0" baseline="0" dirty="0">
                <a:solidFill>
                  <a:srgbClr val="06236A"/>
                </a:solidFill>
              </a:rPr>
              <a:t>-Freisetzung aus </a:t>
            </a:r>
            <a:r>
              <a:rPr lang="de-DE" altLang="de-DE" sz="1400" b="0" baseline="0" dirty="0" err="1">
                <a:solidFill>
                  <a:srgbClr val="06236A"/>
                </a:solidFill>
              </a:rPr>
              <a:t>Precursoren</a:t>
            </a:r>
            <a:r>
              <a:rPr lang="de-DE" altLang="de-DE" sz="1400" b="0" baseline="0" dirty="0">
                <a:solidFill>
                  <a:srgbClr val="06236A"/>
                </a:solidFill>
              </a:rPr>
              <a:t> …</a:t>
            </a:r>
          </a:p>
        </p:txBody>
      </p:sp>
      <p:sp>
        <p:nvSpPr>
          <p:cNvPr id="1043" name="Line 21">
            <a:extLst>
              <a:ext uri="{FF2B5EF4-FFF2-40B4-BE49-F238E27FC236}">
                <a16:creationId xmlns:a16="http://schemas.microsoft.com/office/drawing/2014/main" id="{7CE740F9-54EA-4768-A71F-63EA68CEEDA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7092380" y="1412875"/>
            <a:ext cx="360363" cy="360363"/>
          </a:xfrm>
          <a:prstGeom prst="line">
            <a:avLst/>
          </a:prstGeom>
          <a:noFill/>
          <a:ln w="63500">
            <a:solidFill>
              <a:srgbClr val="06236A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de-DE"/>
          </a:p>
        </p:txBody>
      </p:sp>
      <p:sp>
        <p:nvSpPr>
          <p:cNvPr id="1044" name="Line 22">
            <a:extLst>
              <a:ext uri="{FF2B5EF4-FFF2-40B4-BE49-F238E27FC236}">
                <a16:creationId xmlns:a16="http://schemas.microsoft.com/office/drawing/2014/main" id="{DF4212F9-8A3D-490B-A614-333B8A6A1082}"/>
              </a:ext>
            </a:extLst>
          </p:cNvPr>
          <p:cNvSpPr>
            <a:spLocks noChangeShapeType="1"/>
          </p:cNvSpPr>
          <p:nvPr/>
        </p:nvSpPr>
        <p:spPr bwMode="auto">
          <a:xfrm>
            <a:off x="4031680" y="1917700"/>
            <a:ext cx="323850" cy="360363"/>
          </a:xfrm>
          <a:prstGeom prst="line">
            <a:avLst/>
          </a:prstGeom>
          <a:noFill/>
          <a:ln w="63500">
            <a:solidFill>
              <a:srgbClr val="7098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de-DE"/>
          </a:p>
        </p:txBody>
      </p:sp>
      <p:sp>
        <p:nvSpPr>
          <p:cNvPr id="1045" name="Text Box 23">
            <a:extLst>
              <a:ext uri="{FF2B5EF4-FFF2-40B4-BE49-F238E27FC236}">
                <a16:creationId xmlns:a16="http://schemas.microsoft.com/office/drawing/2014/main" id="{4B6DEFC7-1863-4100-B1DC-5701ED91B9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04248" y="5137132"/>
            <a:ext cx="2159000" cy="952500"/>
          </a:xfrm>
          <a:prstGeom prst="rect">
            <a:avLst/>
          </a:prstGeom>
          <a:solidFill>
            <a:srgbClr val="B4C1EA">
              <a:alpha val="50195"/>
            </a:srgbClr>
          </a:solidFill>
          <a:ln w="9525" algn="ctr">
            <a:solidFill>
              <a:srgbClr val="06236A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400" b="0" baseline="0" dirty="0">
                <a:solidFill>
                  <a:srgbClr val="06236A"/>
                </a:solidFill>
              </a:rPr>
              <a:t>-Produkte bei der Um-setzung anderer Stoffe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400" b="0" baseline="0" dirty="0">
                <a:solidFill>
                  <a:srgbClr val="06236A"/>
                </a:solidFill>
              </a:rPr>
              <a:t>-Einträge aus kommunaler Ebene </a:t>
            </a:r>
          </a:p>
        </p:txBody>
      </p:sp>
      <p:sp>
        <p:nvSpPr>
          <p:cNvPr id="1046" name="Text Box 24">
            <a:extLst>
              <a:ext uri="{FF2B5EF4-FFF2-40B4-BE49-F238E27FC236}">
                <a16:creationId xmlns:a16="http://schemas.microsoft.com/office/drawing/2014/main" id="{5E502057-924A-42AE-A887-BF7FF3ABC1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72561" y="339725"/>
            <a:ext cx="1690687" cy="952500"/>
          </a:xfrm>
          <a:prstGeom prst="rect">
            <a:avLst/>
          </a:prstGeom>
          <a:solidFill>
            <a:srgbClr val="B4C1EA">
              <a:alpha val="50195"/>
            </a:srgbClr>
          </a:solidFill>
          <a:ln w="9525" algn="ctr">
            <a:solidFill>
              <a:srgbClr val="06236A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400" b="0" baseline="0" dirty="0">
                <a:solidFill>
                  <a:srgbClr val="06236A"/>
                </a:solidFill>
              </a:rPr>
              <a:t>-Endprodukte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400" b="0" baseline="0" dirty="0">
                <a:solidFill>
                  <a:srgbClr val="06236A"/>
                </a:solidFill>
              </a:rPr>
              <a:t>-Zwischenprodukte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400" b="0" baseline="0" dirty="0">
                <a:solidFill>
                  <a:srgbClr val="06236A"/>
                </a:solidFill>
              </a:rPr>
              <a:t>-Nebenprodukte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400" b="0" baseline="0" dirty="0">
                <a:solidFill>
                  <a:srgbClr val="06236A"/>
                </a:solidFill>
              </a:rPr>
              <a:t>-Hilfsmittel</a:t>
            </a:r>
          </a:p>
        </p:txBody>
      </p:sp>
      <p:sp>
        <p:nvSpPr>
          <p:cNvPr id="1047" name="Text Box 25">
            <a:extLst>
              <a:ext uri="{FF2B5EF4-FFF2-40B4-BE49-F238E27FC236}">
                <a16:creationId xmlns:a16="http://schemas.microsoft.com/office/drawing/2014/main" id="{42749983-4F76-4DF0-BE5A-05718D3B12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5250" y="895134"/>
            <a:ext cx="1584325" cy="527050"/>
          </a:xfrm>
          <a:prstGeom prst="rect">
            <a:avLst/>
          </a:prstGeom>
          <a:solidFill>
            <a:srgbClr val="B4C1EA">
              <a:alpha val="50195"/>
            </a:srgbClr>
          </a:solidFill>
          <a:ln w="9525" algn="ctr">
            <a:solidFill>
              <a:srgbClr val="06236A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1400" b="0" baseline="0" dirty="0">
                <a:solidFill>
                  <a:srgbClr val="06236A"/>
                </a:solidFill>
              </a:rPr>
              <a:t>-Bildung von Nebenprodukten </a:t>
            </a:r>
          </a:p>
        </p:txBody>
      </p:sp>
      <p:sp>
        <p:nvSpPr>
          <p:cNvPr id="1048" name="Line 26">
            <a:extLst>
              <a:ext uri="{FF2B5EF4-FFF2-40B4-BE49-F238E27FC236}">
                <a16:creationId xmlns:a16="http://schemas.microsoft.com/office/drawing/2014/main" id="{17BB38B2-DCCB-4289-9683-5B0A0D64C783}"/>
              </a:ext>
            </a:extLst>
          </p:cNvPr>
          <p:cNvSpPr>
            <a:spLocks noChangeShapeType="1"/>
          </p:cNvSpPr>
          <p:nvPr/>
        </p:nvSpPr>
        <p:spPr bwMode="auto">
          <a:xfrm>
            <a:off x="2197099" y="1356008"/>
            <a:ext cx="431800" cy="215900"/>
          </a:xfrm>
          <a:prstGeom prst="line">
            <a:avLst/>
          </a:prstGeom>
          <a:noFill/>
          <a:ln w="63500">
            <a:solidFill>
              <a:srgbClr val="06236A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de-DE"/>
          </a:p>
        </p:txBody>
      </p:sp>
      <p:sp>
        <p:nvSpPr>
          <p:cNvPr id="1049" name="Line 27">
            <a:extLst>
              <a:ext uri="{FF2B5EF4-FFF2-40B4-BE49-F238E27FC236}">
                <a16:creationId xmlns:a16="http://schemas.microsoft.com/office/drawing/2014/main" id="{2F190D67-35D9-41BF-B184-6C353BE529E8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343154" y="4941168"/>
            <a:ext cx="360362" cy="287338"/>
          </a:xfrm>
          <a:prstGeom prst="line">
            <a:avLst/>
          </a:prstGeom>
          <a:noFill/>
          <a:ln w="63500">
            <a:solidFill>
              <a:srgbClr val="06236A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de-DE"/>
          </a:p>
        </p:txBody>
      </p:sp>
      <p:sp>
        <p:nvSpPr>
          <p:cNvPr id="1050" name="Line 28">
            <a:extLst>
              <a:ext uri="{FF2B5EF4-FFF2-40B4-BE49-F238E27FC236}">
                <a16:creationId xmlns:a16="http://schemas.microsoft.com/office/drawing/2014/main" id="{4E74B34E-876A-4654-B02E-0DE83A7A8BF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456964" y="1916111"/>
            <a:ext cx="288925" cy="360362"/>
          </a:xfrm>
          <a:prstGeom prst="line">
            <a:avLst/>
          </a:prstGeom>
          <a:noFill/>
          <a:ln w="63500">
            <a:solidFill>
              <a:srgbClr val="7098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de-DE"/>
          </a:p>
        </p:txBody>
      </p:sp>
      <p:sp>
        <p:nvSpPr>
          <p:cNvPr id="1051" name="Rectangle 29">
            <a:extLst>
              <a:ext uri="{FF2B5EF4-FFF2-40B4-BE49-F238E27FC236}">
                <a16:creationId xmlns:a16="http://schemas.microsoft.com/office/drawing/2014/main" id="{D02B736F-A2D7-4780-AAF4-C21BE4F8D7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4801" y="495230"/>
            <a:ext cx="3744913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10" name="Pfeil: nach links gekrümmt 9">
            <a:extLst>
              <a:ext uri="{FF2B5EF4-FFF2-40B4-BE49-F238E27FC236}">
                <a16:creationId xmlns:a16="http://schemas.microsoft.com/office/drawing/2014/main" id="{F4399F6E-B12E-441B-92BD-E3BA4DE44049}"/>
              </a:ext>
            </a:extLst>
          </p:cNvPr>
          <p:cNvSpPr/>
          <p:nvPr/>
        </p:nvSpPr>
        <p:spPr bwMode="auto">
          <a:xfrm>
            <a:off x="6675793" y="2376301"/>
            <a:ext cx="646610" cy="1377950"/>
          </a:xfrm>
          <a:prstGeom prst="curvedLef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de-DE" sz="1800" b="1" i="0" u="none" strike="noStrike" cap="none" normalizeH="0" baseline="-2500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32" name="Pfeil: nach links gekrümmt 31">
            <a:extLst>
              <a:ext uri="{FF2B5EF4-FFF2-40B4-BE49-F238E27FC236}">
                <a16:creationId xmlns:a16="http://schemas.microsoft.com/office/drawing/2014/main" id="{C95B2EDE-CEA8-4B32-AD29-53E0F6F2D8A6}"/>
              </a:ext>
            </a:extLst>
          </p:cNvPr>
          <p:cNvSpPr/>
          <p:nvPr/>
        </p:nvSpPr>
        <p:spPr bwMode="auto">
          <a:xfrm rot="16200000">
            <a:off x="4444684" y="469684"/>
            <a:ext cx="646610" cy="1377950"/>
          </a:xfrm>
          <a:prstGeom prst="curvedLef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de-DE" sz="1800" b="1" i="0" u="none" strike="noStrike" cap="none" normalizeH="0" baseline="-2500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33" name="Pfeil: nach links gekrümmt 32">
            <a:extLst>
              <a:ext uri="{FF2B5EF4-FFF2-40B4-BE49-F238E27FC236}">
                <a16:creationId xmlns:a16="http://schemas.microsoft.com/office/drawing/2014/main" id="{234BFE68-59C2-4C79-BA25-2B8E199E7B2B}"/>
              </a:ext>
            </a:extLst>
          </p:cNvPr>
          <p:cNvSpPr/>
          <p:nvPr/>
        </p:nvSpPr>
        <p:spPr bwMode="auto">
          <a:xfrm rot="10800000">
            <a:off x="2284732" y="2378641"/>
            <a:ext cx="646610" cy="1377950"/>
          </a:xfrm>
          <a:prstGeom prst="curvedLef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de-DE" sz="1800" b="1" i="0" u="none" strike="noStrike" cap="none" normalizeH="0" baseline="-2500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34" name="Pfeil: nach links gekrümmt 33">
            <a:extLst>
              <a:ext uri="{FF2B5EF4-FFF2-40B4-BE49-F238E27FC236}">
                <a16:creationId xmlns:a16="http://schemas.microsoft.com/office/drawing/2014/main" id="{8C60D7FE-EB42-47D0-AA67-6EB2562D05CA}"/>
              </a:ext>
            </a:extLst>
          </p:cNvPr>
          <p:cNvSpPr/>
          <p:nvPr/>
        </p:nvSpPr>
        <p:spPr bwMode="auto">
          <a:xfrm rot="5400000">
            <a:off x="4444684" y="4603536"/>
            <a:ext cx="646610" cy="1377950"/>
          </a:xfrm>
          <a:prstGeom prst="curvedLef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de-DE" sz="1800" b="1" i="0" u="none" strike="noStrike" cap="none" normalizeH="0" baseline="-2500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6654647A-60F7-4534-8A86-F9C544A41E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p:transition spd="slow" advTm="7542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3">
            <a:extLst>
              <a:ext uri="{FF2B5EF4-FFF2-40B4-BE49-F238E27FC236}">
                <a16:creationId xmlns:a16="http://schemas.microsoft.com/office/drawing/2014/main" id="{39770341-905B-4E31-AA88-59365F9BA4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49155" name="Text Box 4">
            <a:extLst>
              <a:ext uri="{FF2B5EF4-FFF2-40B4-BE49-F238E27FC236}">
                <a16:creationId xmlns:a16="http://schemas.microsoft.com/office/drawing/2014/main" id="{8F30E376-E1F1-48D7-ACE6-628AC95C18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88" y="234950"/>
            <a:ext cx="89884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baseline="0">
                <a:solidFill>
                  <a:schemeClr val="accent2"/>
                </a:solidFill>
              </a:rPr>
              <a:t>Anforderungen / Normen /Grenzwerte – Beispiel Trinkwasser</a:t>
            </a:r>
          </a:p>
        </p:txBody>
      </p:sp>
      <p:grpSp>
        <p:nvGrpSpPr>
          <p:cNvPr id="49156" name="Group 24">
            <a:extLst>
              <a:ext uri="{FF2B5EF4-FFF2-40B4-BE49-F238E27FC236}">
                <a16:creationId xmlns:a16="http://schemas.microsoft.com/office/drawing/2014/main" id="{151798EE-FA7A-4DEF-9298-8F0617D1A8AF}"/>
              </a:ext>
            </a:extLst>
          </p:cNvPr>
          <p:cNvGrpSpPr>
            <a:grpSpLocks/>
          </p:cNvGrpSpPr>
          <p:nvPr/>
        </p:nvGrpSpPr>
        <p:grpSpPr bwMode="auto">
          <a:xfrm>
            <a:off x="762000" y="990600"/>
            <a:ext cx="7197725" cy="1311275"/>
            <a:chOff x="480" y="624"/>
            <a:chExt cx="4534" cy="826"/>
          </a:xfrm>
        </p:grpSpPr>
        <p:sp>
          <p:nvSpPr>
            <p:cNvPr id="49175" name="Text Box 5">
              <a:extLst>
                <a:ext uri="{FF2B5EF4-FFF2-40B4-BE49-F238E27FC236}">
                  <a16:creationId xmlns:a16="http://schemas.microsoft.com/office/drawing/2014/main" id="{15A26A34-9B04-4FA0-9304-DCA0B6EDCB1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44" y="624"/>
              <a:ext cx="2470" cy="8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marL="290513" indent="-290513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§"/>
              </a:pPr>
              <a:r>
                <a:rPr lang="de-DE" altLang="de-DE" sz="2000" b="0" baseline="0"/>
                <a:t>Schutz (Güte und Menge)</a:t>
              </a:r>
            </a:p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§"/>
              </a:pPr>
              <a:r>
                <a:rPr lang="de-DE" altLang="de-DE" sz="2000" b="0" baseline="0"/>
                <a:t>Vermeidung Verunreinigungen</a:t>
              </a:r>
            </a:p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§"/>
              </a:pPr>
              <a:r>
                <a:rPr lang="de-DE" altLang="de-DE" sz="2000" b="0" baseline="0"/>
                <a:t>Beschaffenheit</a:t>
              </a:r>
            </a:p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§"/>
              </a:pPr>
              <a:r>
                <a:rPr lang="de-DE" altLang="de-DE" sz="2000" b="0" baseline="0"/>
                <a:t>Güteanforderungen</a:t>
              </a:r>
            </a:p>
          </p:txBody>
        </p:sp>
        <p:sp>
          <p:nvSpPr>
            <p:cNvPr id="49176" name="Text Box 6">
              <a:extLst>
                <a:ext uri="{FF2B5EF4-FFF2-40B4-BE49-F238E27FC236}">
                  <a16:creationId xmlns:a16="http://schemas.microsoft.com/office/drawing/2014/main" id="{6B1D258E-8084-478F-B8CD-21E7BBA6D1F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0" y="624"/>
              <a:ext cx="1983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de-DE" altLang="de-DE" sz="2000" baseline="0"/>
                <a:t>Bedeutung Trinkwasser:</a:t>
              </a:r>
            </a:p>
          </p:txBody>
        </p:sp>
      </p:grpSp>
      <p:grpSp>
        <p:nvGrpSpPr>
          <p:cNvPr id="11289" name="Group 25">
            <a:extLst>
              <a:ext uri="{FF2B5EF4-FFF2-40B4-BE49-F238E27FC236}">
                <a16:creationId xmlns:a16="http://schemas.microsoft.com/office/drawing/2014/main" id="{BF32826F-F043-47F9-A491-0207D7D1858E}"/>
              </a:ext>
            </a:extLst>
          </p:cNvPr>
          <p:cNvGrpSpPr>
            <a:grpSpLocks/>
          </p:cNvGrpSpPr>
          <p:nvPr/>
        </p:nvGrpSpPr>
        <p:grpSpPr bwMode="auto">
          <a:xfrm>
            <a:off x="762000" y="2514600"/>
            <a:ext cx="6843713" cy="1006475"/>
            <a:chOff x="480" y="1584"/>
            <a:chExt cx="4311" cy="634"/>
          </a:xfrm>
        </p:grpSpPr>
        <p:sp>
          <p:nvSpPr>
            <p:cNvPr id="49173" name="Text Box 7">
              <a:extLst>
                <a:ext uri="{FF2B5EF4-FFF2-40B4-BE49-F238E27FC236}">
                  <a16:creationId xmlns:a16="http://schemas.microsoft.com/office/drawing/2014/main" id="{1BAD2D99-A288-4F1B-83B2-A8E5B7AD915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0" y="1584"/>
              <a:ext cx="206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de-DE" altLang="de-DE" sz="2000" baseline="0"/>
                <a:t>Orientierungen / Gesetze:</a:t>
              </a:r>
            </a:p>
          </p:txBody>
        </p:sp>
        <p:sp>
          <p:nvSpPr>
            <p:cNvPr id="49174" name="Text Box 8">
              <a:extLst>
                <a:ext uri="{FF2B5EF4-FFF2-40B4-BE49-F238E27FC236}">
                  <a16:creationId xmlns:a16="http://schemas.microsoft.com/office/drawing/2014/main" id="{C4E90CF0-BA92-49A5-B2A1-0E96434B86E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44" y="1584"/>
              <a:ext cx="2247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marL="290513" indent="-290513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§"/>
              </a:pPr>
              <a:r>
                <a:rPr lang="de-DE" altLang="de-DE" sz="2000" b="0" baseline="0"/>
                <a:t>WHO-Guidelines</a:t>
              </a:r>
            </a:p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§"/>
              </a:pPr>
              <a:r>
                <a:rPr lang="de-DE" altLang="de-DE" sz="2000" b="0" baseline="0"/>
                <a:t>EU-Richtlinien</a:t>
              </a:r>
            </a:p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§"/>
              </a:pPr>
              <a:r>
                <a:rPr lang="de-DE" altLang="de-DE" sz="2000" b="0" baseline="0"/>
                <a:t>Nationales Recht (TrinkwV)</a:t>
              </a:r>
            </a:p>
          </p:txBody>
        </p:sp>
      </p:grpSp>
      <p:grpSp>
        <p:nvGrpSpPr>
          <p:cNvPr id="11287" name="Group 23">
            <a:extLst>
              <a:ext uri="{FF2B5EF4-FFF2-40B4-BE49-F238E27FC236}">
                <a16:creationId xmlns:a16="http://schemas.microsoft.com/office/drawing/2014/main" id="{2E41D684-F363-4899-B937-43B9640D5D5D}"/>
              </a:ext>
            </a:extLst>
          </p:cNvPr>
          <p:cNvGrpSpPr>
            <a:grpSpLocks/>
          </p:cNvGrpSpPr>
          <p:nvPr/>
        </p:nvGrpSpPr>
        <p:grpSpPr bwMode="auto">
          <a:xfrm>
            <a:off x="1371600" y="3657600"/>
            <a:ext cx="7010400" cy="1581150"/>
            <a:chOff x="864" y="2304"/>
            <a:chExt cx="4416" cy="996"/>
          </a:xfrm>
        </p:grpSpPr>
        <p:sp>
          <p:nvSpPr>
            <p:cNvPr id="49162" name="Text Box 9">
              <a:extLst>
                <a:ext uri="{FF2B5EF4-FFF2-40B4-BE49-F238E27FC236}">
                  <a16:creationId xmlns:a16="http://schemas.microsoft.com/office/drawing/2014/main" id="{AAC98A54-6772-4224-A7CB-B4FBE6945C4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44" y="2352"/>
              <a:ext cx="669" cy="333"/>
            </a:xfrm>
            <a:prstGeom prst="rect">
              <a:avLst/>
            </a:prstGeom>
            <a:solidFill>
              <a:srgbClr val="F6FED2"/>
            </a:solidFill>
            <a:ln w="9525">
              <a:solidFill>
                <a:srgbClr val="00008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de-DE" altLang="de-DE" sz="2800" baseline="0">
                  <a:solidFill>
                    <a:schemeClr val="accent2"/>
                  </a:solidFill>
                </a:rPr>
                <a:t>WHO</a:t>
              </a:r>
            </a:p>
          </p:txBody>
        </p:sp>
        <p:sp>
          <p:nvSpPr>
            <p:cNvPr id="49163" name="Text Box 11">
              <a:extLst>
                <a:ext uri="{FF2B5EF4-FFF2-40B4-BE49-F238E27FC236}">
                  <a16:creationId xmlns:a16="http://schemas.microsoft.com/office/drawing/2014/main" id="{25DB3213-51C8-433D-A093-1B8572EA0F4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64" y="2304"/>
              <a:ext cx="1059" cy="372"/>
            </a:xfrm>
            <a:prstGeom prst="rect">
              <a:avLst/>
            </a:prstGeom>
            <a:solidFill>
              <a:srgbClr val="EBF4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de-DE" altLang="de-DE" sz="1600" b="0" baseline="0"/>
                <a:t>Bakteriologische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de-DE" altLang="de-DE" sz="1600" b="0" baseline="0"/>
                <a:t>Qualität</a:t>
              </a:r>
            </a:p>
          </p:txBody>
        </p:sp>
        <p:sp>
          <p:nvSpPr>
            <p:cNvPr id="49164" name="Text Box 12">
              <a:extLst>
                <a:ext uri="{FF2B5EF4-FFF2-40B4-BE49-F238E27FC236}">
                  <a16:creationId xmlns:a16="http://schemas.microsoft.com/office/drawing/2014/main" id="{6B025844-91E0-450A-B642-5AD3B11F859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88" y="2304"/>
              <a:ext cx="1392" cy="372"/>
            </a:xfrm>
            <a:prstGeom prst="rect">
              <a:avLst/>
            </a:prstGeom>
            <a:solidFill>
              <a:srgbClr val="EBF4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de-DE" altLang="de-DE" sz="1600" b="0" baseline="0"/>
                <a:t>Radioaktive Zusammensetzung</a:t>
              </a:r>
            </a:p>
          </p:txBody>
        </p:sp>
        <p:sp>
          <p:nvSpPr>
            <p:cNvPr id="49165" name="Text Box 13">
              <a:extLst>
                <a:ext uri="{FF2B5EF4-FFF2-40B4-BE49-F238E27FC236}">
                  <a16:creationId xmlns:a16="http://schemas.microsoft.com/office/drawing/2014/main" id="{C6B0FC50-6EAC-4478-B93A-44A17B425F1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57" y="2736"/>
              <a:ext cx="1366" cy="372"/>
            </a:xfrm>
            <a:prstGeom prst="rect">
              <a:avLst/>
            </a:prstGeom>
            <a:solidFill>
              <a:srgbClr val="EBF4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de-DE" altLang="de-DE" sz="1600" b="0" baseline="0"/>
                <a:t>Gesundheitsrelevante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de-DE" altLang="de-DE" sz="1600" b="0" baseline="0"/>
                <a:t>organische Stoffe</a:t>
              </a:r>
            </a:p>
          </p:txBody>
        </p:sp>
        <p:sp>
          <p:nvSpPr>
            <p:cNvPr id="49166" name="Text Box 14">
              <a:extLst>
                <a:ext uri="{FF2B5EF4-FFF2-40B4-BE49-F238E27FC236}">
                  <a16:creationId xmlns:a16="http://schemas.microsoft.com/office/drawing/2014/main" id="{45E931E6-7A6B-445B-ABDE-B281D9A8826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53" y="2736"/>
              <a:ext cx="1366" cy="372"/>
            </a:xfrm>
            <a:prstGeom prst="rect">
              <a:avLst/>
            </a:prstGeom>
            <a:solidFill>
              <a:srgbClr val="EBF4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de-DE" altLang="de-DE" sz="1600" b="0" baseline="0"/>
                <a:t>Gesundheitsrelevante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de-DE" altLang="de-DE" sz="1600" b="0" baseline="0"/>
                <a:t>anorgan. Stoffe</a:t>
              </a:r>
            </a:p>
          </p:txBody>
        </p:sp>
        <p:sp>
          <p:nvSpPr>
            <p:cNvPr id="49167" name="Text Box 15">
              <a:extLst>
                <a:ext uri="{FF2B5EF4-FFF2-40B4-BE49-F238E27FC236}">
                  <a16:creationId xmlns:a16="http://schemas.microsoft.com/office/drawing/2014/main" id="{EF1CFF71-5CE8-4FEA-8A85-5F10C105DB2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91" y="2928"/>
              <a:ext cx="783" cy="372"/>
            </a:xfrm>
            <a:prstGeom prst="rect">
              <a:avLst/>
            </a:prstGeom>
            <a:solidFill>
              <a:srgbClr val="EBF4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de-DE" altLang="de-DE" sz="1600" b="0" baseline="0"/>
                <a:t>Ästhetische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de-DE" altLang="de-DE" sz="1600" b="0" baseline="0"/>
                <a:t>Qualität</a:t>
              </a:r>
            </a:p>
          </p:txBody>
        </p:sp>
        <p:sp>
          <p:nvSpPr>
            <p:cNvPr id="49168" name="Line 16">
              <a:extLst>
                <a:ext uri="{FF2B5EF4-FFF2-40B4-BE49-F238E27FC236}">
                  <a16:creationId xmlns:a16="http://schemas.microsoft.com/office/drawing/2014/main" id="{9244208B-BC98-4C1A-8B06-E844C8C397B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920" y="2448"/>
              <a:ext cx="624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49169" name="Line 17">
              <a:extLst>
                <a:ext uri="{FF2B5EF4-FFF2-40B4-BE49-F238E27FC236}">
                  <a16:creationId xmlns:a16="http://schemas.microsoft.com/office/drawing/2014/main" id="{DE9EE1F4-0EA1-4213-A111-BED88C96F206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208" y="2640"/>
              <a:ext cx="336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49170" name="Line 18">
              <a:extLst>
                <a:ext uri="{FF2B5EF4-FFF2-40B4-BE49-F238E27FC236}">
                  <a16:creationId xmlns:a16="http://schemas.microsoft.com/office/drawing/2014/main" id="{DC827B91-0857-4376-BE2F-67423FE0FB8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16" y="2640"/>
              <a:ext cx="240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49171" name="Line 19">
              <a:extLst>
                <a:ext uri="{FF2B5EF4-FFF2-40B4-BE49-F238E27FC236}">
                  <a16:creationId xmlns:a16="http://schemas.microsoft.com/office/drawing/2014/main" id="{9491E9C4-06A5-4F98-8DCA-518C4D97AF9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80" y="2688"/>
              <a:ext cx="0" cy="2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49172" name="Line 20">
              <a:extLst>
                <a:ext uri="{FF2B5EF4-FFF2-40B4-BE49-F238E27FC236}">
                  <a16:creationId xmlns:a16="http://schemas.microsoft.com/office/drawing/2014/main" id="{C4A6A5E9-285A-49B1-8158-0BBB0F46E54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16" y="2448"/>
              <a:ext cx="672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de-DE"/>
            </a:p>
          </p:txBody>
        </p:sp>
      </p:grpSp>
      <p:grpSp>
        <p:nvGrpSpPr>
          <p:cNvPr id="11290" name="Group 26">
            <a:extLst>
              <a:ext uri="{FF2B5EF4-FFF2-40B4-BE49-F238E27FC236}">
                <a16:creationId xmlns:a16="http://schemas.microsoft.com/office/drawing/2014/main" id="{998A6C59-FDBC-419A-B5C1-96E26B91E6C9}"/>
              </a:ext>
            </a:extLst>
          </p:cNvPr>
          <p:cNvGrpSpPr>
            <a:grpSpLocks/>
          </p:cNvGrpSpPr>
          <p:nvPr/>
        </p:nvGrpSpPr>
        <p:grpSpPr bwMode="auto">
          <a:xfrm>
            <a:off x="762000" y="5334000"/>
            <a:ext cx="6265863" cy="1006475"/>
            <a:chOff x="480" y="3360"/>
            <a:chExt cx="3947" cy="634"/>
          </a:xfrm>
        </p:grpSpPr>
        <p:sp>
          <p:nvSpPr>
            <p:cNvPr id="49160" name="Text Box 21">
              <a:extLst>
                <a:ext uri="{FF2B5EF4-FFF2-40B4-BE49-F238E27FC236}">
                  <a16:creationId xmlns:a16="http://schemas.microsoft.com/office/drawing/2014/main" id="{AF9FF963-D69F-4D06-976E-140C7AD62E9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0" y="3360"/>
              <a:ext cx="170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de-DE" altLang="de-DE" sz="2000" baseline="0"/>
                <a:t>Grenzwerte TrinkwV:</a:t>
              </a:r>
            </a:p>
          </p:txBody>
        </p:sp>
        <p:sp>
          <p:nvSpPr>
            <p:cNvPr id="49161" name="Text Box 22">
              <a:extLst>
                <a:ext uri="{FF2B5EF4-FFF2-40B4-BE49-F238E27FC236}">
                  <a16:creationId xmlns:a16="http://schemas.microsoft.com/office/drawing/2014/main" id="{255B6F66-842E-4431-B0C8-9B372F9094C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44" y="3360"/>
              <a:ext cx="1883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marL="290513" indent="-290513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§"/>
              </a:pPr>
              <a:r>
                <a:rPr lang="de-DE" altLang="de-DE" sz="2000" b="0" baseline="0"/>
                <a:t>sensorisch</a:t>
              </a:r>
            </a:p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§"/>
              </a:pPr>
              <a:r>
                <a:rPr lang="de-DE" altLang="de-DE" sz="2000" b="0" baseline="0"/>
                <a:t>physikalisch/chemisch</a:t>
              </a:r>
            </a:p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§"/>
              </a:pPr>
              <a:r>
                <a:rPr lang="de-DE" altLang="de-DE" sz="2000" b="0" baseline="0"/>
                <a:t>chemische Stoffe</a:t>
              </a:r>
            </a:p>
          </p:txBody>
        </p:sp>
      </p:grp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2F58E5CE-579E-4CB6-9F48-352C620BFFB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7610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>
            <a:extLst>
              <a:ext uri="{FF2B5EF4-FFF2-40B4-BE49-F238E27FC236}">
                <a16:creationId xmlns:a16="http://schemas.microsoft.com/office/drawing/2014/main" id="{4B410383-F2EC-46C9-ADE2-1ECE609CB1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5438" y="1524000"/>
            <a:ext cx="5953125" cy="456088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203" name="Rectangle 3">
            <a:extLst>
              <a:ext uri="{FF2B5EF4-FFF2-40B4-BE49-F238E27FC236}">
                <a16:creationId xmlns:a16="http://schemas.microsoft.com/office/drawing/2014/main" id="{B97A5098-50A2-4D16-91C0-B580DC5F6A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71438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51204" name="Text Box 4">
            <a:extLst>
              <a:ext uri="{FF2B5EF4-FFF2-40B4-BE49-F238E27FC236}">
                <a16:creationId xmlns:a16="http://schemas.microsoft.com/office/drawing/2014/main" id="{D06258B4-0333-4A22-A926-E5A6C8ED90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050" y="173038"/>
            <a:ext cx="507047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800" baseline="0">
                <a:solidFill>
                  <a:schemeClr val="accent2"/>
                </a:solidFill>
              </a:rPr>
              <a:t>Festlegung von Grenzwerten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D02DB27-6D12-42E0-9491-0FC8B8980D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p:transition spd="slow" advTm="20860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4">
            <a:extLst>
              <a:ext uri="{FF2B5EF4-FFF2-40B4-BE49-F238E27FC236}">
                <a16:creationId xmlns:a16="http://schemas.microsoft.com/office/drawing/2014/main" id="{771EB2CC-8455-4E17-A859-32961F4597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sz="2800" b="0" baseline="0" dirty="0">
                <a:solidFill>
                  <a:schemeClr val="accent2"/>
                </a:solidFill>
              </a:rPr>
              <a:t>Anforderungen an Trinkwasser</a:t>
            </a:r>
            <a:br>
              <a:rPr lang="de-DE" altLang="de-DE" sz="2800" b="0" baseline="0" dirty="0">
                <a:solidFill>
                  <a:schemeClr val="accent2"/>
                </a:solidFill>
              </a:rPr>
            </a:br>
            <a:r>
              <a:rPr lang="de-DE" altLang="de-DE" sz="1800" b="0" baseline="0" dirty="0">
                <a:solidFill>
                  <a:schemeClr val="accent2"/>
                </a:solidFill>
              </a:rPr>
              <a:t>(TrinkwV, aktuellste Änderung 09.01.2020) </a:t>
            </a:r>
          </a:p>
        </p:txBody>
      </p:sp>
      <p:sp>
        <p:nvSpPr>
          <p:cNvPr id="53251" name="Text Box 5">
            <a:extLst>
              <a:ext uri="{FF2B5EF4-FFF2-40B4-BE49-F238E27FC236}">
                <a16:creationId xmlns:a16="http://schemas.microsoft.com/office/drawing/2014/main" id="{58F849CD-25AC-4233-8D9D-C526CE822C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525" y="1526381"/>
            <a:ext cx="8245475" cy="420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spcAft>
                <a:spcPct val="50000"/>
              </a:spcAft>
              <a:buFontTx/>
              <a:buAutoNum type="arabicPeriod"/>
            </a:pPr>
            <a:r>
              <a:rPr lang="de-DE" altLang="de-DE" sz="2000" b="0" baseline="0" dirty="0"/>
              <a:t>TW muss frei sein von Krankheitserregern und darf keine gesundheitsschädigenden Eigenschaften haben.</a:t>
            </a:r>
          </a:p>
          <a:p>
            <a:pPr eaLnBrk="1" hangingPunct="1">
              <a:spcBef>
                <a:spcPct val="0"/>
              </a:spcBef>
              <a:spcAft>
                <a:spcPct val="50000"/>
              </a:spcAft>
              <a:buFontTx/>
              <a:buAutoNum type="arabicPeriod"/>
            </a:pPr>
            <a:r>
              <a:rPr lang="de-DE" altLang="de-DE" sz="2000" b="0" baseline="0" dirty="0"/>
              <a:t>Trinkwasser soll keimarm sein.</a:t>
            </a:r>
          </a:p>
          <a:p>
            <a:pPr eaLnBrk="1" hangingPunct="1">
              <a:spcBef>
                <a:spcPct val="0"/>
              </a:spcBef>
              <a:spcAft>
                <a:spcPct val="50000"/>
              </a:spcAft>
              <a:buFontTx/>
              <a:buAutoNum type="arabicPeriod"/>
            </a:pPr>
            <a:r>
              <a:rPr lang="de-DE" altLang="de-DE" sz="2000" b="0" baseline="0" dirty="0"/>
              <a:t>Trinkwasser soll appetitlich sein und zum Genuss anregen. Es soll farblos, kühl, geruchlos und geschmacklich einwandfrei sein.</a:t>
            </a:r>
          </a:p>
          <a:p>
            <a:pPr eaLnBrk="1" hangingPunct="1">
              <a:spcBef>
                <a:spcPct val="0"/>
              </a:spcBef>
              <a:spcAft>
                <a:spcPct val="50000"/>
              </a:spcAft>
              <a:buFontTx/>
              <a:buAutoNum type="arabicPeriod"/>
            </a:pPr>
            <a:r>
              <a:rPr lang="de-DE" altLang="de-DE" sz="2000" b="0" baseline="0" dirty="0"/>
              <a:t>Der Gehalt an gelösten Stoffen soll sich in Grenzen halten.</a:t>
            </a:r>
          </a:p>
          <a:p>
            <a:pPr eaLnBrk="1" hangingPunct="1">
              <a:spcBef>
                <a:spcPct val="0"/>
              </a:spcBef>
              <a:spcAft>
                <a:spcPct val="50000"/>
              </a:spcAft>
              <a:buFontTx/>
              <a:buAutoNum type="arabicPeriod"/>
            </a:pPr>
            <a:r>
              <a:rPr lang="de-DE" altLang="de-DE" sz="2000" b="0" baseline="0" dirty="0"/>
              <a:t>TW und die damit in Berührung stehenden Werkstoffe sollen so aufeinander abgestimmt sein, dass keine Korrosionsschäden hervorgerufen werden.</a:t>
            </a:r>
          </a:p>
          <a:p>
            <a:pPr eaLnBrk="1" hangingPunct="1">
              <a:spcBef>
                <a:spcPct val="0"/>
              </a:spcBef>
              <a:spcAft>
                <a:spcPct val="50000"/>
              </a:spcAft>
              <a:buFontTx/>
              <a:buAutoNum type="arabicPeriod"/>
            </a:pPr>
            <a:r>
              <a:rPr lang="de-DE" altLang="de-DE" sz="2000" b="0" baseline="0" dirty="0"/>
              <a:t>Trinkwasser soll an der Übergabestelle in genügender Menge und mit ausreichendem Druck zur Verfügung stehen.</a:t>
            </a:r>
          </a:p>
        </p:txBody>
      </p:sp>
      <p:sp>
        <p:nvSpPr>
          <p:cNvPr id="53252" name="Rectangle 6">
            <a:extLst>
              <a:ext uri="{FF2B5EF4-FFF2-40B4-BE49-F238E27FC236}">
                <a16:creationId xmlns:a16="http://schemas.microsoft.com/office/drawing/2014/main" id="{883C7DFE-3A2A-4192-B0FC-61509C5C12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1341438"/>
            <a:ext cx="8785225" cy="714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0CAFA589-11C2-4C59-A9A2-9B23BF6307F0}"/>
              </a:ext>
            </a:extLst>
          </p:cNvPr>
          <p:cNvSpPr txBox="1"/>
          <p:nvPr/>
        </p:nvSpPr>
        <p:spPr>
          <a:xfrm>
            <a:off x="611560" y="6021288"/>
            <a:ext cx="67006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600" b="0" baseline="0" dirty="0"/>
              <a:t>Link, z.B.:  https://www.dvgw.de/themen/wasser/trinkwasserverordnung/ 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EB13E1F-2A67-4619-8AB2-E2855D62FF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p:transition spd="slow" advTm="4020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298" name="Group 5">
            <a:extLst>
              <a:ext uri="{FF2B5EF4-FFF2-40B4-BE49-F238E27FC236}">
                <a16:creationId xmlns:a16="http://schemas.microsoft.com/office/drawing/2014/main" id="{3AE40623-BEDA-42DB-906B-B83587E264A3}"/>
              </a:ext>
            </a:extLst>
          </p:cNvPr>
          <p:cNvGrpSpPr>
            <a:grpSpLocks/>
          </p:cNvGrpSpPr>
          <p:nvPr/>
        </p:nvGrpSpPr>
        <p:grpSpPr bwMode="auto">
          <a:xfrm>
            <a:off x="1259840" y="188913"/>
            <a:ext cx="6624320" cy="6553200"/>
            <a:chOff x="824" y="1354"/>
            <a:chExt cx="10432" cy="12726"/>
          </a:xfrm>
        </p:grpSpPr>
        <p:sp>
          <p:nvSpPr>
            <p:cNvPr id="55300" name="Text Box 6">
              <a:extLst>
                <a:ext uri="{FF2B5EF4-FFF2-40B4-BE49-F238E27FC236}">
                  <a16:creationId xmlns:a16="http://schemas.microsoft.com/office/drawing/2014/main" id="{BBB06322-5734-4C13-ACFD-E6231F71BF5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80" y="8074"/>
              <a:ext cx="2320" cy="382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marL="101600" indent="-10160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/>
                <a:t>TW muss sein 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genuss-tauglich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rein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nach anerkannten Regeln der Technik</a:t>
              </a:r>
            </a:p>
          </p:txBody>
        </p:sp>
        <p:sp>
          <p:nvSpPr>
            <p:cNvPr id="55301" name="Text Box 7">
              <a:extLst>
                <a:ext uri="{FF2B5EF4-FFF2-40B4-BE49-F238E27FC236}">
                  <a16:creationId xmlns:a16="http://schemas.microsoft.com/office/drawing/2014/main" id="{FB78854B-9FA1-484C-B3E3-F8B1CC57C57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40" y="8074"/>
              <a:ext cx="2320" cy="382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marL="101600" indent="-10160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/>
                <a:t>Einhalt. TW- 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/>
                <a:t>Grenzwerte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E. coli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E.kokken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Pseudo-monas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Koloniezahl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Coliforme Bakterien</a:t>
              </a:r>
              <a:endParaRPr lang="de-DE" altLang="de-DE" sz="1400" baseline="0"/>
            </a:p>
          </p:txBody>
        </p:sp>
        <p:sp>
          <p:nvSpPr>
            <p:cNvPr id="55302" name="Text Box 8">
              <a:extLst>
                <a:ext uri="{FF2B5EF4-FFF2-40B4-BE49-F238E27FC236}">
                  <a16:creationId xmlns:a16="http://schemas.microsoft.com/office/drawing/2014/main" id="{866B57D3-8E3C-4F17-9437-5F99C65FCEA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40" y="8094"/>
              <a:ext cx="2320" cy="384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marL="101600" indent="-10160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/>
                <a:t>Einhaltung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/>
                <a:t>TW-Grenzwerte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Metalle (As, Pb, Cu, Hg..)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Ionen (NO</a:t>
              </a:r>
              <a:r>
                <a:rPr lang="de-DE" altLang="de-DE" sz="1400" b="0"/>
                <a:t>3</a:t>
              </a:r>
              <a:r>
                <a:rPr lang="de-DE" altLang="de-DE" sz="1400" b="0" baseline="30000"/>
                <a:t>-</a:t>
              </a:r>
              <a:r>
                <a:rPr lang="de-DE" altLang="de-DE" sz="1400" b="0" baseline="0"/>
                <a:t>, F..)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org. Verb. (PSM, PAK)</a:t>
              </a:r>
            </a:p>
          </p:txBody>
        </p:sp>
        <p:sp>
          <p:nvSpPr>
            <p:cNvPr id="55303" name="Text Box 9">
              <a:extLst>
                <a:ext uri="{FF2B5EF4-FFF2-40B4-BE49-F238E27FC236}">
                  <a16:creationId xmlns:a16="http://schemas.microsoft.com/office/drawing/2014/main" id="{EDB91EFF-2D9D-497B-AC9E-9C6CC8D7EDA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40" y="8074"/>
              <a:ext cx="2320" cy="392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marL="101600" indent="-10160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/>
                <a:t>Beachtung  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/>
                <a:t>TW Indikatoren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Geschmack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Geruch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pH, LF, Trüb.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Ionen (Cl</a:t>
              </a:r>
              <a:r>
                <a:rPr lang="de-DE" altLang="de-DE" sz="1400" b="0" baseline="30000"/>
                <a:t>-</a:t>
              </a:r>
              <a:r>
                <a:rPr lang="de-DE" altLang="de-DE" sz="1400" b="0" baseline="0"/>
                <a:t>, NH</a:t>
              </a:r>
              <a:r>
                <a:rPr lang="de-DE" altLang="de-DE" sz="1400" b="0"/>
                <a:t>4</a:t>
              </a:r>
              <a:r>
                <a:rPr lang="de-DE" altLang="de-DE" sz="1400" b="0" baseline="30000"/>
                <a:t>+</a:t>
              </a:r>
              <a:r>
                <a:rPr lang="de-DE" altLang="de-DE" sz="1400" b="0" baseline="0"/>
                <a:t>, SO</a:t>
              </a:r>
              <a:r>
                <a:rPr lang="de-DE" altLang="de-DE" sz="1400" b="0"/>
                <a:t>4</a:t>
              </a:r>
              <a:r>
                <a:rPr lang="de-DE" altLang="de-DE" sz="1400" b="0" baseline="30000"/>
                <a:t>2-</a:t>
              </a:r>
              <a:endParaRPr lang="de-DE" altLang="de-DE" sz="1400" b="0" baseline="0"/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Fe, Mn, Al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/>
                <a:t>Dosis</a:t>
              </a:r>
            </a:p>
          </p:txBody>
        </p:sp>
        <p:sp>
          <p:nvSpPr>
            <p:cNvPr id="55304" name="Text Box 10">
              <a:extLst>
                <a:ext uri="{FF2B5EF4-FFF2-40B4-BE49-F238E27FC236}">
                  <a16:creationId xmlns:a16="http://schemas.microsoft.com/office/drawing/2014/main" id="{6F3593F8-67F6-44E7-B365-4BCD423AAE2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00" y="3974"/>
              <a:ext cx="2320" cy="354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 noProof="1"/>
                <a:t>§ 4 </a:t>
              </a:r>
            </a:p>
            <a:p>
              <a:pPr>
                <a:spcBef>
                  <a:spcPct val="0"/>
                </a:spcBef>
                <a:buFontTx/>
                <a:buNone/>
              </a:pPr>
              <a:endParaRPr lang="de-DE" altLang="de-DE" sz="1400" b="0" baseline="0"/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/>
                <a:t>allgemeine Anforderungen</a:t>
              </a:r>
            </a:p>
          </p:txBody>
        </p:sp>
        <p:sp>
          <p:nvSpPr>
            <p:cNvPr id="55305" name="Text Box 11">
              <a:extLst>
                <a:ext uri="{FF2B5EF4-FFF2-40B4-BE49-F238E27FC236}">
                  <a16:creationId xmlns:a16="http://schemas.microsoft.com/office/drawing/2014/main" id="{F8FDA9A2-2561-4620-BE5D-147496115EC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40" y="3994"/>
              <a:ext cx="2320" cy="354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/>
                <a:t>Anlage 1</a:t>
              </a:r>
            </a:p>
            <a:p>
              <a:pPr>
                <a:spcBef>
                  <a:spcPct val="0"/>
                </a:spcBef>
                <a:buFontTx/>
                <a:buNone/>
              </a:pPr>
              <a:endParaRPr lang="de-DE" altLang="de-DE" sz="1400" b="0" baseline="0"/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/>
                <a:t>mikrobiolo-gische Anforde-rungen</a:t>
              </a:r>
            </a:p>
          </p:txBody>
        </p:sp>
        <p:sp>
          <p:nvSpPr>
            <p:cNvPr id="55306" name="Text Box 12">
              <a:extLst>
                <a:ext uri="{FF2B5EF4-FFF2-40B4-BE49-F238E27FC236}">
                  <a16:creationId xmlns:a16="http://schemas.microsoft.com/office/drawing/2014/main" id="{66575A16-D952-4888-A856-3BD72A0A466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60" y="3974"/>
              <a:ext cx="2320" cy="354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/>
                <a:t>Anlage 2</a:t>
              </a:r>
            </a:p>
            <a:p>
              <a:pPr>
                <a:spcBef>
                  <a:spcPct val="0"/>
                </a:spcBef>
                <a:buFontTx/>
                <a:buNone/>
              </a:pPr>
              <a:endParaRPr lang="de-DE" altLang="de-DE" sz="1400" b="0" baseline="0"/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/>
                <a:t>chemische Parameter</a:t>
              </a:r>
            </a:p>
          </p:txBody>
        </p:sp>
        <p:sp>
          <p:nvSpPr>
            <p:cNvPr id="55307" name="Text Box 13">
              <a:extLst>
                <a:ext uri="{FF2B5EF4-FFF2-40B4-BE49-F238E27FC236}">
                  <a16:creationId xmlns:a16="http://schemas.microsoft.com/office/drawing/2014/main" id="{F1658B11-FFA7-4220-AE6F-EBE957A9E8B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40" y="3974"/>
              <a:ext cx="2320" cy="354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/>
                <a:t>Anlage 3</a:t>
              </a:r>
            </a:p>
            <a:p>
              <a:pPr>
                <a:spcBef>
                  <a:spcPct val="0"/>
                </a:spcBef>
                <a:buFontTx/>
                <a:buNone/>
              </a:pPr>
              <a:endParaRPr lang="de-DE" altLang="de-DE" sz="1400" b="0" baseline="0"/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/>
                <a:t>Indikator-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/>
                <a:t>Parameter</a:t>
              </a:r>
            </a:p>
          </p:txBody>
        </p:sp>
        <p:grpSp>
          <p:nvGrpSpPr>
            <p:cNvPr id="55308" name="Group 14">
              <a:extLst>
                <a:ext uri="{FF2B5EF4-FFF2-40B4-BE49-F238E27FC236}">
                  <a16:creationId xmlns:a16="http://schemas.microsoft.com/office/drawing/2014/main" id="{00E08C3F-1037-4B40-9D96-F8B2C952B30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24" y="1354"/>
              <a:ext cx="10432" cy="2640"/>
              <a:chOff x="844" y="1474"/>
              <a:chExt cx="10432" cy="2640"/>
            </a:xfrm>
          </p:grpSpPr>
          <p:sp>
            <p:nvSpPr>
              <p:cNvPr id="55318" name="Text Box 15">
                <a:extLst>
                  <a:ext uri="{FF2B5EF4-FFF2-40B4-BE49-F238E27FC236}">
                    <a16:creationId xmlns:a16="http://schemas.microsoft.com/office/drawing/2014/main" id="{FD1FD453-4836-4F95-90BF-70D1B7026D1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44" y="1474"/>
                <a:ext cx="10432" cy="1800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de-DE" altLang="de-DE" sz="2000" baseline="0" dirty="0"/>
                  <a:t>Trinkwasserverordnung (TrinkwV)</a:t>
                </a:r>
              </a:p>
              <a:p>
                <a:pPr>
                  <a:spcBef>
                    <a:spcPct val="0"/>
                  </a:spcBef>
                  <a:buFontTx/>
                  <a:buNone/>
                </a:pPr>
                <a:endParaRPr lang="de-DE" altLang="de-DE" sz="1200" b="0" baseline="0" dirty="0"/>
              </a:p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de-DE" altLang="de-DE" sz="1400" baseline="0" dirty="0"/>
                  <a:t>(Neufassung vom 21.05.2001, gültig ab 01.01.2003, 4. Änderung 09.01.2020)</a:t>
                </a:r>
              </a:p>
            </p:txBody>
          </p:sp>
          <p:sp>
            <p:nvSpPr>
              <p:cNvPr id="55319" name="Line 16">
                <a:extLst>
                  <a:ext uri="{FF2B5EF4-FFF2-40B4-BE49-F238E27FC236}">
                    <a16:creationId xmlns:a16="http://schemas.microsoft.com/office/drawing/2014/main" id="{7D3210D2-841D-460F-B77A-10A1D42818D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120" y="3274"/>
                <a:ext cx="0" cy="82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de-DE"/>
              </a:p>
            </p:txBody>
          </p:sp>
          <p:sp>
            <p:nvSpPr>
              <p:cNvPr id="55320" name="Line 17">
                <a:extLst>
                  <a:ext uri="{FF2B5EF4-FFF2-40B4-BE49-F238E27FC236}">
                    <a16:creationId xmlns:a16="http://schemas.microsoft.com/office/drawing/2014/main" id="{F53D0737-E13D-4104-96A5-32B5E5D074E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680" y="3294"/>
                <a:ext cx="0" cy="82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de-DE"/>
              </a:p>
            </p:txBody>
          </p:sp>
          <p:sp>
            <p:nvSpPr>
              <p:cNvPr id="55321" name="Line 18">
                <a:extLst>
                  <a:ext uri="{FF2B5EF4-FFF2-40B4-BE49-F238E27FC236}">
                    <a16:creationId xmlns:a16="http://schemas.microsoft.com/office/drawing/2014/main" id="{FFDE0787-9C82-4EE4-9CA9-1712D96B5B6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7120" y="3274"/>
                <a:ext cx="0" cy="82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de-DE"/>
              </a:p>
            </p:txBody>
          </p:sp>
          <p:sp>
            <p:nvSpPr>
              <p:cNvPr id="55322" name="Line 19">
                <a:extLst>
                  <a:ext uri="{FF2B5EF4-FFF2-40B4-BE49-F238E27FC236}">
                    <a16:creationId xmlns:a16="http://schemas.microsoft.com/office/drawing/2014/main" id="{B53CE2A9-95E0-41E2-9F48-3A1FD0FE8A3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9640" y="3254"/>
                <a:ext cx="0" cy="82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de-DE"/>
              </a:p>
            </p:txBody>
          </p:sp>
        </p:grpSp>
        <p:sp>
          <p:nvSpPr>
            <p:cNvPr id="55309" name="Line 20">
              <a:extLst>
                <a:ext uri="{FF2B5EF4-FFF2-40B4-BE49-F238E27FC236}">
                  <a16:creationId xmlns:a16="http://schemas.microsoft.com/office/drawing/2014/main" id="{7A907F6E-F532-4A37-BF2B-9DE7C4F306A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60" y="7514"/>
              <a:ext cx="0" cy="52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55310" name="Line 21">
              <a:extLst>
                <a:ext uri="{FF2B5EF4-FFF2-40B4-BE49-F238E27FC236}">
                  <a16:creationId xmlns:a16="http://schemas.microsoft.com/office/drawing/2014/main" id="{64AF9D1A-4641-40F5-BE69-EB929505D90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80" y="7514"/>
              <a:ext cx="20" cy="60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55311" name="Line 22">
              <a:extLst>
                <a:ext uri="{FF2B5EF4-FFF2-40B4-BE49-F238E27FC236}">
                  <a16:creationId xmlns:a16="http://schemas.microsoft.com/office/drawing/2014/main" id="{0F59CEAA-7FCD-4514-81F6-F2CB567B215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200" y="7554"/>
              <a:ext cx="0" cy="56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55312" name="Line 23">
              <a:extLst>
                <a:ext uri="{FF2B5EF4-FFF2-40B4-BE49-F238E27FC236}">
                  <a16:creationId xmlns:a16="http://schemas.microsoft.com/office/drawing/2014/main" id="{20A6E9AE-841A-417C-9ED1-83763EDDD49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760" y="7554"/>
              <a:ext cx="0" cy="56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55313" name="Text Box 24">
              <a:extLst>
                <a:ext uri="{FF2B5EF4-FFF2-40B4-BE49-F238E27FC236}">
                  <a16:creationId xmlns:a16="http://schemas.microsoft.com/office/drawing/2014/main" id="{FA6CDC40-4E3F-423A-A386-1CA673A14E2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80" y="12320"/>
              <a:ext cx="10060" cy="176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prstDash val="dash"/>
              <a:miter lim="800000"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de-DE" altLang="de-DE" sz="1400" b="0" baseline="0">
                  <a:solidFill>
                    <a:srgbClr val="000000"/>
                  </a:solidFill>
                </a:rPr>
                <a:t>TrinkwV legt fest: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>
                  <a:solidFill>
                    <a:srgbClr val="000000"/>
                  </a:solidFill>
                </a:rPr>
                <a:t>Zuständigkeit für Anlagen: TWA, Netze, Eigenversorgung, Hausinstallation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>
                  <a:solidFill>
                    <a:srgbClr val="000000"/>
                  </a:solidFill>
                </a:rPr>
                <a:t>Stelle der Einhaltung: Zapfhahn des Verbrauchers</a:t>
              </a:r>
            </a:p>
            <a:p>
              <a:pPr>
                <a:spcBef>
                  <a:spcPct val="0"/>
                </a:spcBef>
                <a:buFont typeface="Symbol" panose="05050102010706020507" pitchFamily="18" charset="2"/>
                <a:buChar char="·"/>
              </a:pPr>
              <a:r>
                <a:rPr lang="de-DE" altLang="de-DE" sz="1400" b="0" baseline="0">
                  <a:solidFill>
                    <a:srgbClr val="000000"/>
                  </a:solidFill>
                </a:rPr>
                <a:t>Untersuchungsumfang und Häufigkeit: lt. Anlage 4</a:t>
              </a:r>
            </a:p>
          </p:txBody>
        </p:sp>
        <p:sp>
          <p:nvSpPr>
            <p:cNvPr id="55314" name="Line 25">
              <a:extLst>
                <a:ext uri="{FF2B5EF4-FFF2-40B4-BE49-F238E27FC236}">
                  <a16:creationId xmlns:a16="http://schemas.microsoft.com/office/drawing/2014/main" id="{250CAB56-049A-4DA8-B6C0-B0082DA1ECB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660" y="11940"/>
              <a:ext cx="0" cy="38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55315" name="Line 26">
              <a:extLst>
                <a:ext uri="{FF2B5EF4-FFF2-40B4-BE49-F238E27FC236}">
                  <a16:creationId xmlns:a16="http://schemas.microsoft.com/office/drawing/2014/main" id="{644A94A1-5613-43C5-9F90-5001259AA88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160" y="11900"/>
              <a:ext cx="0" cy="38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55316" name="Line 27">
              <a:extLst>
                <a:ext uri="{FF2B5EF4-FFF2-40B4-BE49-F238E27FC236}">
                  <a16:creationId xmlns:a16="http://schemas.microsoft.com/office/drawing/2014/main" id="{98CDF09C-C67C-4C36-A4E5-A83E79CB366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7280" y="11900"/>
              <a:ext cx="0" cy="38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de-DE"/>
            </a:p>
          </p:txBody>
        </p:sp>
        <p:sp>
          <p:nvSpPr>
            <p:cNvPr id="55317" name="Line 28">
              <a:extLst>
                <a:ext uri="{FF2B5EF4-FFF2-40B4-BE49-F238E27FC236}">
                  <a16:creationId xmlns:a16="http://schemas.microsoft.com/office/drawing/2014/main" id="{BBC07EC6-19EA-489B-840E-045F02FE4D7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9740" y="11940"/>
              <a:ext cx="0" cy="38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de-DE"/>
            </a:p>
          </p:txBody>
        </p:sp>
      </p:grpSp>
      <p:sp>
        <p:nvSpPr>
          <p:cNvPr id="55299" name="Rectangle 29">
            <a:extLst>
              <a:ext uri="{FF2B5EF4-FFF2-40B4-BE49-F238E27FC236}">
                <a16:creationId xmlns:a16="http://schemas.microsoft.com/office/drawing/2014/main" id="{F46570D2-316F-4FDD-9DB8-A371E384E6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35100" y="215900"/>
            <a:ext cx="6172200" cy="50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de-DE" sz="2800" b="0" baseline="0">
                <a:solidFill>
                  <a:schemeClr val="accent2"/>
                </a:solidFill>
              </a:rPr>
              <a:t>Trinkwasserverordnung</a:t>
            </a:r>
          </a:p>
        </p:txBody>
      </p:sp>
    </p:spTree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4">
            <a:extLst>
              <a:ext uri="{FF2B5EF4-FFF2-40B4-BE49-F238E27FC236}">
                <a16:creationId xmlns:a16="http://schemas.microsoft.com/office/drawing/2014/main" id="{F3C3BBAB-195C-4EAC-97ED-47ADDF1C9A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765175"/>
            <a:ext cx="8785225" cy="215900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de-DE" sz="1800"/>
          </a:p>
        </p:txBody>
      </p:sp>
      <p:sp>
        <p:nvSpPr>
          <p:cNvPr id="57347" name="Text Box 5">
            <a:extLst>
              <a:ext uri="{FF2B5EF4-FFF2-40B4-BE49-F238E27FC236}">
                <a16:creationId xmlns:a16="http://schemas.microsoft.com/office/drawing/2014/main" id="{8B0B103D-FCC2-42C5-8FD9-37AE11DA43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750" y="260350"/>
            <a:ext cx="30607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baseline="0">
                <a:solidFill>
                  <a:schemeClr val="accent2"/>
                </a:solidFill>
              </a:rPr>
              <a:t>Zum Schluss: 3 x W</a:t>
            </a:r>
          </a:p>
        </p:txBody>
      </p:sp>
      <p:sp>
        <p:nvSpPr>
          <p:cNvPr id="89094" name="Text Box 6">
            <a:extLst>
              <a:ext uri="{FF2B5EF4-FFF2-40B4-BE49-F238E27FC236}">
                <a16:creationId xmlns:a16="http://schemas.microsoft.com/office/drawing/2014/main" id="{8AD123B9-9E2F-4E9C-BA86-2163C68AF6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388" y="1552575"/>
            <a:ext cx="8785225" cy="410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baseline="0"/>
              <a:t>Möglichkeiten der Einteilung von Wasserinhaltsstoffen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2400" baseline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baseline="0"/>
              <a:t>Faktoren, welche die Häufigkeit des Auftretens von Ionen bestimmen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2400" baseline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baseline="0"/>
              <a:t>Wasserinhaltsstoffe können sich verändern - diverse Prozesse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2400" baseline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baseline="0"/>
              <a:t>Begriffe (NOM, anthropogen, diffuse/punktuelle Quellen) …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de-DE" altLang="de-DE" sz="2400" baseline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baseline="0"/>
              <a:t>Grenzwerte, allgemeine Kriterien zur Festlegung</a:t>
            </a:r>
          </a:p>
        </p:txBody>
      </p:sp>
      <p:sp>
        <p:nvSpPr>
          <p:cNvPr id="89095" name="Rectangle 7">
            <a:extLst>
              <a:ext uri="{FF2B5EF4-FFF2-40B4-BE49-F238E27FC236}">
                <a16:creationId xmlns:a16="http://schemas.microsoft.com/office/drawing/2014/main" id="{1F6CB288-477D-4D2E-823A-D3ECCA275E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79838" y="252413"/>
            <a:ext cx="3451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de-DE" altLang="de-DE" sz="2400" baseline="0">
                <a:solidFill>
                  <a:schemeClr val="accent2"/>
                </a:solidFill>
              </a:rPr>
              <a:t>(Was war wesentlich?)</a:t>
            </a: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EB789B73-3B9C-4C53-AC75-734BE13DAB6E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4088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9094" grpId="0"/>
      <p:bldP spid="89095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3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5.7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6.2|31.8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6.2|30.9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1|13.8"/>
</p:tagLst>
</file>

<file path=ppt/theme/theme1.xml><?xml version="1.0" encoding="utf-8"?>
<a:theme xmlns:a="http://schemas.openxmlformats.org/drawingml/2006/main" name="Standarddesign">
  <a:themeElements>
    <a:clrScheme name="Standard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Standard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de-DE" sz="1800" b="1" i="0" u="none" strike="noStrike" cap="none" normalizeH="0" baseline="-2500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de-DE" sz="1800" b="1" i="0" u="none" strike="noStrike" cap="none" normalizeH="0" baseline="-2500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  <a:txDef>
      <a:spPr>
        <a:noFill/>
      </a:spPr>
      <a:bodyPr wrap="none" rtlCol="0">
        <a:spAutoFit/>
      </a:bodyPr>
      <a:lstStyle>
        <a:defPPr algn="l">
          <a:defRPr sz="1600" b="0" baseline="0" dirty="0" smtClean="0"/>
        </a:defPPr>
      </a:lstStyle>
    </a:txDef>
  </a:objectDefaults>
  <a:extraClrSchemeLst>
    <a:extraClrScheme>
      <a:clrScheme name="Standard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Larissa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Larissa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2098</Words>
  <Application>Microsoft Office PowerPoint</Application>
  <PresentationFormat>Bildschirmpräsentation (4:3)</PresentationFormat>
  <Paragraphs>479</Paragraphs>
  <Slides>28</Slides>
  <Notes>28</Notes>
  <HiddenSlides>0</HiddenSlides>
  <MMClips>26</MMClips>
  <ScaleCrop>false</ScaleCrop>
  <HeadingPairs>
    <vt:vector size="8" baseType="variant">
      <vt:variant>
        <vt:lpstr>Verwendete Schriftarten</vt:lpstr>
      </vt:variant>
      <vt:variant>
        <vt:i4>4</vt:i4>
      </vt:variant>
      <vt:variant>
        <vt:lpstr>Design</vt:lpstr>
      </vt:variant>
      <vt:variant>
        <vt:i4>1</vt:i4>
      </vt:variant>
      <vt:variant>
        <vt:lpstr>Eingebettete OLE-Server</vt:lpstr>
      </vt:variant>
      <vt:variant>
        <vt:i4>2</vt:i4>
      </vt:variant>
      <vt:variant>
        <vt:lpstr>Folientitel</vt:lpstr>
      </vt:variant>
      <vt:variant>
        <vt:i4>28</vt:i4>
      </vt:variant>
    </vt:vector>
  </HeadingPairs>
  <TitlesOfParts>
    <vt:vector size="35" baseType="lpstr">
      <vt:lpstr>Arial</vt:lpstr>
      <vt:lpstr>Symbol</vt:lpstr>
      <vt:lpstr>Times New Roman</vt:lpstr>
      <vt:lpstr>Wingdings</vt:lpstr>
      <vt:lpstr>Standarddesign</vt:lpstr>
      <vt:lpstr>Arbeitsblatt</vt:lpstr>
      <vt:lpstr>Formel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Folie 1</dc:title>
  <dc:creator>Eckhard Worch</dc:creator>
  <cp:lastModifiedBy>Hilmar Börnick</cp:lastModifiedBy>
  <cp:revision>130</cp:revision>
  <dcterms:created xsi:type="dcterms:W3CDTF">2003-07-14T17:35:33Z</dcterms:created>
  <dcterms:modified xsi:type="dcterms:W3CDTF">2020-04-15T15:10:17Z</dcterms:modified>
</cp:coreProperties>
</file>