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70" r:id="rId5"/>
    <p:sldId id="275" r:id="rId6"/>
    <p:sldId id="278" r:id="rId7"/>
    <p:sldId id="271" r:id="rId8"/>
    <p:sldId id="276" r:id="rId9"/>
    <p:sldId id="264" r:id="rId10"/>
    <p:sldId id="272" r:id="rId11"/>
    <p:sldId id="262" r:id="rId12"/>
    <p:sldId id="269" r:id="rId13"/>
    <p:sldId id="279" r:id="rId14"/>
    <p:sldId id="273" r:id="rId15"/>
    <p:sldId id="277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C39E39D-A890-4727-A7D3-8523ECA717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2C996E-58ED-4A10-A376-AEB4D371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A86F3-714B-4D92-9503-1EC8D3C72E70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0BA253-9601-4C03-B0FD-134612439C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2EA317-2FD8-4954-8546-1CB9C5C9E0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5AAF-4F9B-4709-9CA2-446C478E49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599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D7599-6246-4736-8531-5F3D65DD071D}" type="datetimeFigureOut">
              <a:rPr lang="de-DE" smtClean="0"/>
              <a:t>08.03.2021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23B1F-5A38-4C3C-8C8F-6F6737935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70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BDD55-B196-4549-80FA-992263510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8137"/>
            <a:ext cx="9144000" cy="2387600"/>
          </a:xfr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CECFB2-190C-42A1-A7DE-F469DF695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0209"/>
            <a:ext cx="9144000" cy="1655762"/>
          </a:xfrm>
          <a:ln w="19050">
            <a:solidFill>
              <a:schemeClr val="accent4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70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758EB7-959D-42D4-B2E1-438FDD04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B31D507-C0E7-4C37-A4EB-6EDF58D59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27A6A2-A3FD-4822-8F74-1B497504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7700-391B-4098-9EC1-30FD3B1E3FFF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2B2F92-65CC-4908-87E7-F4FAC415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5305" y="248767"/>
            <a:ext cx="1504765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Roth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DDC02-F132-45BC-BE6F-E0B88014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69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B6BBA35-664A-48DC-B5EB-A452DE22B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A6E6C6-0CAB-4FEB-90C4-0C78A177A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691BF8-37D8-400D-94A7-9F12E5F5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8CBF2-64CE-47EA-9624-9F3C0C047207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EA5D6C-76B9-47EC-A890-CEBE17BE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5305" y="248767"/>
            <a:ext cx="1504765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Roth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F20F7C-1059-461F-AB39-F74D731F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7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1A4EB-CE47-40B6-AC01-E6FA4702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E07B1-1C01-40DD-AD6D-F22C3C585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6BBEFC-296E-4FB7-8D64-120BBAB9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A324-A6AF-4AA4-B357-CDC29EEECD10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18CDB7-C904-450E-A77F-B81AED64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0035" y="248767"/>
            <a:ext cx="1504765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/>
              <a:t>Roth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543A6C-B8CC-4EBC-BF5F-84C7D1A0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53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73DAD-40E6-4226-B269-7A549298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DB35A-41A4-4AEB-9B92-FE7E8EA7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C9FBA0-327E-48A4-916D-80917C04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B1A2-A681-4BB0-9CB2-D763C5027C72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9F9E82-AF9F-4C10-A5A4-0DDFF47B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5305" y="248767"/>
            <a:ext cx="1504765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Roth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48837F-5616-4342-A6A2-80D7168E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54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0C850-CBAE-482C-A8E8-216744D1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FF4666-773F-4699-A955-85D8D5C0B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7764F2-7D2F-437B-9C28-30931C058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189C40-5F1B-47DA-AC92-35900B7C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79BA-00FD-41C2-9AAF-DD9F0591B1B3}" type="datetime3">
              <a:rPr lang="de-DE" smtClean="0"/>
              <a:t>08/03/21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DA4318-3852-42E1-9043-5F6C7836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5305" y="248767"/>
            <a:ext cx="1504765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Roth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080B5-3D38-497C-B422-70B6F1A3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04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40750-4C92-45FD-9C76-AC2B528D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FBCD77-05D1-4E29-B5CC-D38A2147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718D60-774A-4534-9088-7C9B93147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D308F61-151B-4983-8A85-2D4E1B8E9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03C286-0D6D-4913-934A-1C212918B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3B12454-84F9-491D-BF35-F493F417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20A3-6D1B-448C-B825-A7CFE2ECAE1A}" type="datetime3">
              <a:rPr lang="de-DE" smtClean="0"/>
              <a:t>08/03/21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3CA38E-9BEF-4E9E-B591-A6026B9C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5305" y="248767"/>
            <a:ext cx="1504765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Roth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A71ED51-34FB-4B60-B317-46501B13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22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reis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77F30-BFA8-40E6-B1D5-62E3EF78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832F4D-DD79-4F9E-8077-8D2A338C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EAB9-C037-44C9-9698-89EC277D3D3C}" type="datetime3">
              <a:rPr lang="de-DE" smtClean="0"/>
              <a:t>08/03/21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B22993-0897-453A-A5F4-8615053B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5305" y="248767"/>
            <a:ext cx="1504765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Roth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3C9C1C-EB20-4C57-B567-A57060B8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F79A2C9-E94B-4AA3-B2BF-D4D871448661}"/>
              </a:ext>
            </a:extLst>
          </p:cNvPr>
          <p:cNvSpPr/>
          <p:nvPr userDrawn="1"/>
        </p:nvSpPr>
        <p:spPr>
          <a:xfrm>
            <a:off x="400976" y="2111472"/>
            <a:ext cx="2317072" cy="150920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9BC218-98A5-43F1-A866-97FA5662F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9566" y="2096544"/>
            <a:ext cx="2334970" cy="15241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4C28994-DB3D-4C79-8BC5-430363ED0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6054" y="2111472"/>
            <a:ext cx="2334970" cy="152413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BB180CD-9B99-4023-B9D6-98BDB30852CC}"/>
              </a:ext>
            </a:extLst>
          </p:cNvPr>
          <p:cNvSpPr/>
          <p:nvPr userDrawn="1"/>
        </p:nvSpPr>
        <p:spPr>
          <a:xfrm>
            <a:off x="400976" y="4802820"/>
            <a:ext cx="2317072" cy="150920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D8E07F9-4D7C-4C8C-A903-F5E97DE8C24A}"/>
              </a:ext>
            </a:extLst>
          </p:cNvPr>
          <p:cNvSpPr/>
          <p:nvPr userDrawn="1"/>
        </p:nvSpPr>
        <p:spPr>
          <a:xfrm>
            <a:off x="4937464" y="4802820"/>
            <a:ext cx="2317072" cy="150920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75C85E8-5B97-4975-A9BD-FF42D04284CA}"/>
              </a:ext>
            </a:extLst>
          </p:cNvPr>
          <p:cNvSpPr/>
          <p:nvPr userDrawn="1"/>
        </p:nvSpPr>
        <p:spPr>
          <a:xfrm>
            <a:off x="9473952" y="4807457"/>
            <a:ext cx="2317072" cy="150920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E7F2AF03-8467-4C21-B470-9A25F73AF0EB}"/>
              </a:ext>
            </a:extLst>
          </p:cNvPr>
          <p:cNvSpPr/>
          <p:nvPr userDrawn="1"/>
        </p:nvSpPr>
        <p:spPr>
          <a:xfrm>
            <a:off x="3346882" y="2635255"/>
            <a:ext cx="993188" cy="46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B8601D1-7080-444E-9D53-E99AEC78A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8232" y="2608652"/>
            <a:ext cx="1012024" cy="49991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63BB482-827D-4B53-A030-B3CABC37C9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3346882" y="5307464"/>
            <a:ext cx="1012024" cy="49991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99ADEA3-8887-4ACA-ABC5-D704B453B4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858232" y="5307463"/>
            <a:ext cx="1012024" cy="499915"/>
          </a:xfrm>
          <a:prstGeom prst="rect">
            <a:avLst/>
          </a:prstGeom>
        </p:spPr>
      </p:pic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CCE122D9-B88E-4797-AEA6-E2CCA5511BF1}"/>
              </a:ext>
            </a:extLst>
          </p:cNvPr>
          <p:cNvSpPr/>
          <p:nvPr userDrawn="1"/>
        </p:nvSpPr>
        <p:spPr>
          <a:xfrm>
            <a:off x="10440140" y="3906175"/>
            <a:ext cx="488272" cy="594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unten 22">
            <a:extLst>
              <a:ext uri="{FF2B5EF4-FFF2-40B4-BE49-F238E27FC236}">
                <a16:creationId xmlns:a16="http://schemas.microsoft.com/office/drawing/2014/main" id="{D1FD45A7-A1DF-406A-AB8A-DFCAFEB09FB4}"/>
              </a:ext>
            </a:extLst>
          </p:cNvPr>
          <p:cNvSpPr/>
          <p:nvPr userDrawn="1"/>
        </p:nvSpPr>
        <p:spPr>
          <a:xfrm rot="10800000">
            <a:off x="1263588" y="3914346"/>
            <a:ext cx="488272" cy="594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C92C9D9-3BED-4FE3-9510-20A7E88922B1}"/>
              </a:ext>
            </a:extLst>
          </p:cNvPr>
          <p:cNvSpPr txBox="1"/>
          <p:nvPr userDrawn="1"/>
        </p:nvSpPr>
        <p:spPr>
          <a:xfrm>
            <a:off x="400976" y="2111472"/>
            <a:ext cx="231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9FB97D9-30D1-4A9E-9D95-50D4B1D38E64}"/>
              </a:ext>
            </a:extLst>
          </p:cNvPr>
          <p:cNvSpPr txBox="1"/>
          <p:nvPr userDrawn="1"/>
        </p:nvSpPr>
        <p:spPr>
          <a:xfrm>
            <a:off x="4931666" y="2111472"/>
            <a:ext cx="2317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5017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B998C97-D8B3-4F41-86E4-FC90190A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57C7-4285-4042-9A98-3A94FA093E93}" type="datetime3">
              <a:rPr lang="de-DE" smtClean="0"/>
              <a:t>08/03/21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AA4C65D-4D10-41F2-9C52-16DBF239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5305" y="248767"/>
            <a:ext cx="1504765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Roth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1A5520-A474-4600-8AE6-FB588C01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79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A917F-33DE-4FF3-8DA9-6B748710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185C52-5893-4EE9-B6D2-B2C571B01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ED70E8-4179-4672-B2A4-3BAF37053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A2B3C7-E166-4839-8AC4-88722A65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6E0-B811-4261-AF60-F1C2D7458E98}" type="datetime3">
              <a:rPr lang="de-DE" smtClean="0"/>
              <a:t>08/03/21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DE80E9-AF47-44C5-BCEC-66C9E3C6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5305" y="248767"/>
            <a:ext cx="1504765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Roth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BA84DC-4C99-4874-8A23-891FC939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9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30210-E683-48A9-A368-2E745F8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7A77288-11DB-48D1-B701-094F92EAD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E0FFA3-63EA-4FB6-897E-D66354A1B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C7E117-3847-4318-972A-7B823A5C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351A-DF81-4CE4-8216-16F8DFB57C62}" type="datetime3">
              <a:rPr lang="de-DE" smtClean="0"/>
              <a:t>08/03/21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F79E53-2820-4741-B578-D189B0D7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5305" y="248767"/>
            <a:ext cx="1504765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Roth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F12B04-507D-4E90-81D1-05CE1248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12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D4D300-9B7E-4883-8709-88A49370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31" y="806269"/>
            <a:ext cx="10332868" cy="960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48D0F6-7376-4735-9EE6-3BA3765F5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10" y="1766657"/>
            <a:ext cx="10403889" cy="486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F53367-8E4C-45FD-998C-F11279D74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9512" y="248767"/>
            <a:ext cx="1050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03402-D349-48C7-A118-673D2CBC4EDA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D8FD95-831E-4F52-AFBA-BDB13BCB8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2670" y="257013"/>
            <a:ext cx="1504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Roth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96997F-A523-495D-A03F-05ED41B7B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8052" y="2487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24B5-F174-462A-B32D-7E602597046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Sportbälle">
            <a:extLst>
              <a:ext uri="{FF2B5EF4-FFF2-40B4-BE49-F238E27FC236}">
                <a16:creationId xmlns:a16="http://schemas.microsoft.com/office/drawing/2014/main" id="{70B73E29-E9C2-4330-81DA-596DB00DF2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654" y="5346"/>
            <a:ext cx="1295588" cy="129558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D5FE588-ADEA-4ADB-A4CE-D5946E5FC644}"/>
              </a:ext>
            </a:extLst>
          </p:cNvPr>
          <p:cNvSpPr txBox="1"/>
          <p:nvPr userDrawn="1"/>
        </p:nvSpPr>
        <p:spPr>
          <a:xfrm>
            <a:off x="4340070" y="302934"/>
            <a:ext cx="335687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Biomechanische Ansichten des Wurfes</a:t>
            </a:r>
          </a:p>
        </p:txBody>
      </p:sp>
    </p:spTree>
    <p:extLst>
      <p:ext uri="{BB962C8B-B14F-4D97-AF65-F5344CB8AC3E}">
        <p14:creationId xmlns:p14="http://schemas.microsoft.com/office/powerpoint/2010/main" val="196761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u="sng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6DA3C-06B4-4909-96DF-1054D1C2C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Selbstlernpräsentation zu den Biomechanischen Ansichten des Wurfes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03EC104-0644-40A0-BDC1-31DC44D41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5737"/>
            <a:ext cx="9144000" cy="1655762"/>
          </a:xfrm>
        </p:spPr>
        <p:txBody>
          <a:bodyPr/>
          <a:lstStyle/>
          <a:p>
            <a:pPr marL="457200" indent="-457200">
              <a:buFont typeface="+mj-lt"/>
              <a:buAutoNum type="arabicParenBoth"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Drehwurf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Both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Druckwurf</a:t>
            </a:r>
          </a:p>
          <a:p>
            <a:pPr marL="457200" indent="-457200">
              <a:buFont typeface="+mj-lt"/>
              <a:buAutoNum type="arabicParenBoth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Schlagwurf</a:t>
            </a:r>
          </a:p>
        </p:txBody>
      </p:sp>
    </p:spTree>
    <p:extLst>
      <p:ext uri="{BB962C8B-B14F-4D97-AF65-F5344CB8AC3E}">
        <p14:creationId xmlns:p14="http://schemas.microsoft.com/office/powerpoint/2010/main" val="3058673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EE7E5-0813-4D6C-BF20-7633CE52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2436"/>
            <a:ext cx="9144000" cy="1081596"/>
          </a:xfrm>
        </p:spPr>
        <p:txBody>
          <a:bodyPr/>
          <a:lstStyle/>
          <a:p>
            <a:r>
              <a:rPr lang="de-DE" dirty="0"/>
              <a:t>Der Schlagwurf</a:t>
            </a:r>
          </a:p>
        </p:txBody>
      </p:sp>
    </p:spTree>
    <p:extLst>
      <p:ext uri="{BB962C8B-B14F-4D97-AF65-F5344CB8AC3E}">
        <p14:creationId xmlns:p14="http://schemas.microsoft.com/office/powerpoint/2010/main" val="261043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E3BA-594A-4F2B-97B0-F5655383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Schlagwurf - Hauptaktion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843CD5-7599-4AA2-B14A-4CFB5BAF4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de-DE" sz="3600" u="sng" dirty="0"/>
            </a:br>
            <a:r>
              <a:rPr lang="de-DE" sz="3600" u="sng" dirty="0"/>
              <a:t>Schlag</a:t>
            </a:r>
            <a:r>
              <a:rPr lang="de-DE" sz="3600" dirty="0"/>
              <a:t>ähnliche Armbewegung: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de-DE" sz="2400" dirty="0"/>
              <a:t>Ein- oder beidhändig hinter dem Körper beginnend am Kopf vorbei und nach vorne gerichtet </a:t>
            </a:r>
          </a:p>
          <a:p>
            <a:pPr marL="0" indent="0" algn="ctr">
              <a:buNone/>
            </a:pP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200" dirty="0">
                <a:sym typeface="Wingdings" panose="05000000000000000000" pitchFamily="2" charset="2"/>
              </a:rPr>
              <a:t>Um </a:t>
            </a:r>
            <a:r>
              <a:rPr lang="de-DE" sz="2200" u="sng" dirty="0">
                <a:sym typeface="Wingdings" panose="05000000000000000000" pitchFamily="2" charset="2"/>
              </a:rPr>
              <a:t>maximale/situationsangemessene Abwurfgeschwindigkeit </a:t>
            </a:r>
            <a:r>
              <a:rPr lang="de-DE" sz="2200" dirty="0">
                <a:sym typeface="Wingdings" panose="05000000000000000000" pitchFamily="2" charset="2"/>
              </a:rPr>
              <a:t>bei </a:t>
            </a:r>
            <a:r>
              <a:rPr lang="de-DE" sz="2200" u="sng" dirty="0">
                <a:sym typeface="Wingdings" panose="05000000000000000000" pitchFamily="2" charset="2"/>
              </a:rPr>
              <a:t>optimalem Abwurfwinkel</a:t>
            </a:r>
            <a:r>
              <a:rPr lang="de-DE" sz="2200" dirty="0">
                <a:sym typeface="Wingdings" panose="05000000000000000000" pitchFamily="2" charset="2"/>
              </a:rPr>
              <a:t> zu erreichen</a:t>
            </a:r>
          </a:p>
          <a:p>
            <a:pPr marL="457200" indent="-457200" algn="ctr">
              <a:buFont typeface="+mj-lt"/>
              <a:buAutoNum type="arabicPeriod"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sz="2400" dirty="0">
                <a:sym typeface="Wingdings" panose="05000000000000000000" pitchFamily="2" charset="2"/>
              </a:rPr>
              <a:t>2. Dabei </a:t>
            </a:r>
            <a:r>
              <a:rPr lang="de-DE" sz="2400" u="sng" dirty="0">
                <a:sym typeface="Wingdings" panose="05000000000000000000" pitchFamily="2" charset="2"/>
              </a:rPr>
              <a:t>sukzessive</a:t>
            </a:r>
            <a:r>
              <a:rPr lang="de-DE" sz="2400" dirty="0">
                <a:sym typeface="Wingdings" panose="05000000000000000000" pitchFamily="2" charset="2"/>
              </a:rPr>
              <a:t> erst Oberarm(e), dann Unterarm(e) und dann Wurfhand(</a:t>
            </a:r>
            <a:r>
              <a:rPr lang="de-DE" sz="2400" dirty="0" err="1">
                <a:sym typeface="Wingdings" panose="05000000000000000000" pitchFamily="2" charset="2"/>
              </a:rPr>
              <a:t>hände</a:t>
            </a:r>
            <a:r>
              <a:rPr lang="de-DE" sz="2400" dirty="0">
                <a:sym typeface="Wingdings" panose="05000000000000000000" pitchFamily="2" charset="2"/>
              </a:rPr>
              <a:t>) vorpeitschen</a:t>
            </a:r>
          </a:p>
          <a:p>
            <a:pPr marL="0" indent="0" algn="ctr">
              <a:buNone/>
            </a:pP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200" dirty="0">
                <a:sym typeface="Wingdings" panose="05000000000000000000" pitchFamily="2" charset="2"/>
              </a:rPr>
              <a:t>Um dem </a:t>
            </a:r>
            <a:r>
              <a:rPr lang="de-DE" sz="2200" u="sng" dirty="0">
                <a:sym typeface="Wingdings" panose="05000000000000000000" pitchFamily="2" charset="2"/>
              </a:rPr>
              <a:t>Go-and-</a:t>
            </a:r>
            <a:r>
              <a:rPr lang="de-DE" sz="2200" u="sng" dirty="0" err="1">
                <a:sym typeface="Wingdings" panose="05000000000000000000" pitchFamily="2" charset="2"/>
              </a:rPr>
              <a:t>Stop</a:t>
            </a:r>
            <a:r>
              <a:rPr lang="de-DE" sz="2200" u="sng" dirty="0">
                <a:sym typeface="Wingdings" panose="05000000000000000000" pitchFamily="2" charset="2"/>
              </a:rPr>
              <a:t>-Prinzip</a:t>
            </a:r>
            <a:r>
              <a:rPr lang="de-DE" sz="2200" dirty="0">
                <a:sym typeface="Wingdings" panose="05000000000000000000" pitchFamily="2" charset="2"/>
              </a:rPr>
              <a:t> (Göhner) entsprechend eine </a:t>
            </a:r>
            <a:r>
              <a:rPr lang="de-DE" sz="2200" u="sng" dirty="0">
                <a:sym typeface="Wingdings" panose="05000000000000000000" pitchFamily="2" charset="2"/>
              </a:rPr>
              <a:t>große Wurfweite </a:t>
            </a:r>
            <a:r>
              <a:rPr lang="de-DE" sz="2200" dirty="0">
                <a:sym typeface="Wingdings" panose="05000000000000000000" pitchFamily="2" charset="2"/>
              </a:rPr>
              <a:t>zu </a:t>
            </a:r>
            <a:r>
              <a:rPr lang="de-DE" sz="2200" dirty="0" err="1">
                <a:sym typeface="Wingdings" panose="05000000000000000000" pitchFamily="2" charset="2"/>
              </a:rPr>
              <a:t>errreichen</a:t>
            </a:r>
            <a:endParaRPr lang="de-DE" sz="2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DBAB46-2516-4B5F-A838-8B757DF8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C805-6492-499D-A800-1B9E9F4C8557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EC17A2-DDAB-42B7-8B5E-4B27C600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Roth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A329D-D612-40CB-AF1F-0E0ABDF6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6442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E3BA-594A-4F2B-97B0-F5655383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Go-and-</a:t>
            </a:r>
            <a:r>
              <a:rPr lang="de-DE" dirty="0" err="1"/>
              <a:t>Stop</a:t>
            </a:r>
            <a:r>
              <a:rPr lang="de-DE" dirty="0"/>
              <a:t>-Prinzip nach Göhner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43A3685-C25C-45BC-8699-7FFBD578C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1" y="2183907"/>
            <a:ext cx="5564729" cy="3929968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DBAB46-2516-4B5F-A838-8B757DF8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143-1C6E-4D5C-8C86-1D140FA04EE0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EC17A2-DDAB-42B7-8B5E-4B27C600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Roth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A329D-D612-40CB-AF1F-0E0ABDF6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12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DE22EC-CAA7-472E-808F-36F8421CE980}"/>
              </a:ext>
            </a:extLst>
          </p:cNvPr>
          <p:cNvSpPr txBox="1"/>
          <p:nvPr/>
        </p:nvSpPr>
        <p:spPr>
          <a:xfrm>
            <a:off x="531271" y="6187736"/>
            <a:ext cx="5564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Abb</a:t>
            </a:r>
            <a:r>
              <a:rPr lang="de-DE" sz="1200" dirty="0"/>
              <a:t>: 5-37, Göhner, U. ,</a:t>
            </a:r>
            <a:r>
              <a:rPr lang="de-DE" sz="1200" i="1" dirty="0"/>
              <a:t>Werfen im Sport</a:t>
            </a:r>
            <a:r>
              <a:rPr lang="de-DE" sz="1200" dirty="0"/>
              <a:t>.(S.111) 2012. Tübingen</a:t>
            </a:r>
          </a:p>
        </p:txBody>
      </p:sp>
      <p:pic>
        <p:nvPicPr>
          <p:cNvPr id="11" name="Go-and-Stop-Prinzip-Audio">
            <a:hlinkClick r:id="" action="ppaction://media"/>
            <a:extLst>
              <a:ext uri="{FF2B5EF4-FFF2-40B4-BE49-F238E27FC236}">
                <a16:creationId xmlns:a16="http://schemas.microsoft.com/office/drawing/2014/main" id="{4D414363-D44A-4DD7-BD4A-8FB34F12A2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2265" y="3314756"/>
            <a:ext cx="2162765" cy="216276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3C2A5E9-BE07-4AED-B406-3EB371C1A9AE}"/>
              </a:ext>
            </a:extLst>
          </p:cNvPr>
          <p:cNvSpPr txBox="1"/>
          <p:nvPr/>
        </p:nvSpPr>
        <p:spPr>
          <a:xfrm>
            <a:off x="7688062" y="2639766"/>
            <a:ext cx="280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Audioerklärung zum Prinzip</a:t>
            </a:r>
          </a:p>
        </p:txBody>
      </p:sp>
    </p:spTree>
    <p:extLst>
      <p:ext uri="{BB962C8B-B14F-4D97-AF65-F5344CB8AC3E}">
        <p14:creationId xmlns:p14="http://schemas.microsoft.com/office/powerpoint/2010/main" val="2714067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7C2BFD-464D-4088-9093-51B9B336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08" y="1118587"/>
            <a:ext cx="5864810" cy="5299968"/>
          </a:xfrm>
        </p:spPr>
        <p:txBody>
          <a:bodyPr/>
          <a:lstStyle/>
          <a:p>
            <a:pPr marL="0" indent="0">
              <a:buNone/>
            </a:pPr>
            <a:r>
              <a:rPr lang="de-DE" sz="3600" dirty="0"/>
              <a:t>Du hast diese Sektion beendet. 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/>
              <a:t>Kehre wieder zurück zur Übersicht und bearbeite das nächste Thema.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D7ECA4-45AD-4020-8FCD-D92338BD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26D6-E695-406D-BEC0-1DC5D8C9C0C0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B63060-BD6B-4828-ACD4-FFAAE005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Roth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5932C7-E148-47EB-ACB8-33AE7D2B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13</a:t>
            </a:fld>
            <a:endParaRPr lang="de-DE"/>
          </a:p>
        </p:txBody>
      </p:sp>
      <p:pic>
        <p:nvPicPr>
          <p:cNvPr id="8" name="Grafik 7" descr="Häkchen">
            <a:extLst>
              <a:ext uri="{FF2B5EF4-FFF2-40B4-BE49-F238E27FC236}">
                <a16:creationId xmlns:a16="http://schemas.microsoft.com/office/drawing/2014/main" id="{A7C2CD1D-77C1-409B-AC6F-F60F85B7C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3613" y="1933112"/>
            <a:ext cx="914400" cy="914400"/>
          </a:xfrm>
          <a:prstGeom prst="rect">
            <a:avLst/>
          </a:prstGeom>
        </p:spPr>
      </p:pic>
      <p:sp>
        <p:nvSpPr>
          <p:cNvPr id="9" name="Interaktive Schaltfläche: Zur Startseite wechseln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449F80C-4504-44C9-82A6-2CB434905341}"/>
              </a:ext>
            </a:extLst>
          </p:cNvPr>
          <p:cNvSpPr/>
          <p:nvPr/>
        </p:nvSpPr>
        <p:spPr>
          <a:xfrm>
            <a:off x="5202315" y="4678532"/>
            <a:ext cx="1624613" cy="1482571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AF4265FF-A5C1-47CD-8C44-0785968392AD}"/>
              </a:ext>
            </a:extLst>
          </p:cNvPr>
          <p:cNvSpPr/>
          <p:nvPr/>
        </p:nvSpPr>
        <p:spPr>
          <a:xfrm>
            <a:off x="3773010" y="5104660"/>
            <a:ext cx="772357" cy="443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157B9F3-6F74-477C-8F20-239033DA7413}"/>
              </a:ext>
            </a:extLst>
          </p:cNvPr>
          <p:cNvSpPr txBox="1"/>
          <p:nvPr/>
        </p:nvSpPr>
        <p:spPr>
          <a:xfrm>
            <a:off x="2539013" y="5141936"/>
            <a:ext cx="115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Klicke hier</a:t>
            </a:r>
          </a:p>
        </p:txBody>
      </p:sp>
    </p:spTree>
    <p:extLst>
      <p:ext uri="{BB962C8B-B14F-4D97-AF65-F5344CB8AC3E}">
        <p14:creationId xmlns:p14="http://schemas.microsoft.com/office/powerpoint/2010/main" val="275563942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EE7E5-0813-4D6C-BF20-7633CE52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2436"/>
            <a:ext cx="9144000" cy="1081596"/>
          </a:xfrm>
        </p:spPr>
        <p:txBody>
          <a:bodyPr/>
          <a:lstStyle/>
          <a:p>
            <a:r>
              <a:rPr lang="de-DE" dirty="0"/>
              <a:t>Selbsttest</a:t>
            </a:r>
          </a:p>
        </p:txBody>
      </p:sp>
    </p:spTree>
    <p:extLst>
      <p:ext uri="{BB962C8B-B14F-4D97-AF65-F5344CB8AC3E}">
        <p14:creationId xmlns:p14="http://schemas.microsoft.com/office/powerpoint/2010/main" val="36378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74BD69-1BEA-4870-AAC1-9EFF8C46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020D-E8A8-466D-96B6-A34A1E1C8AED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87153D-CB7D-485E-A8ED-047E9E57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Roth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805596-70F3-458C-8B4C-7A296B17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15</a:t>
            </a:fld>
            <a:endParaRPr lang="de-DE"/>
          </a:p>
        </p:txBody>
      </p:sp>
      <p:sp>
        <p:nvSpPr>
          <p:cNvPr id="8" name="Flussdiagramm: Prozess 7">
            <a:extLst>
              <a:ext uri="{FF2B5EF4-FFF2-40B4-BE49-F238E27FC236}">
                <a16:creationId xmlns:a16="http://schemas.microsoft.com/office/drawing/2014/main" id="{67ACC564-B4CF-4E31-9E56-B4955545F45C}"/>
              </a:ext>
            </a:extLst>
          </p:cNvPr>
          <p:cNvSpPr/>
          <p:nvPr/>
        </p:nvSpPr>
        <p:spPr>
          <a:xfrm>
            <a:off x="2886722" y="1278384"/>
            <a:ext cx="6418555" cy="1438183"/>
          </a:xfrm>
          <a:prstGeom prst="flowChart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Grenzstelle 9">
            <a:extLst>
              <a:ext uri="{FF2B5EF4-FFF2-40B4-BE49-F238E27FC236}">
                <a16:creationId xmlns:a16="http://schemas.microsoft.com/office/drawing/2014/main" id="{32C1DD18-C592-4641-9C33-7A147157BCA0}"/>
              </a:ext>
            </a:extLst>
          </p:cNvPr>
          <p:cNvSpPr/>
          <p:nvPr/>
        </p:nvSpPr>
        <p:spPr>
          <a:xfrm>
            <a:off x="932154" y="3346880"/>
            <a:ext cx="4598633" cy="1251751"/>
          </a:xfrm>
          <a:prstGeom prst="flowChartTermina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err="1">
                <a:solidFill>
                  <a:schemeClr val="tx1"/>
                </a:solidFill>
              </a:rPr>
              <a:t>Drehwurf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11" name="Flussdiagramm: Grenzstelle 10">
            <a:extLst>
              <a:ext uri="{FF2B5EF4-FFF2-40B4-BE49-F238E27FC236}">
                <a16:creationId xmlns:a16="http://schemas.microsoft.com/office/drawing/2014/main" id="{AB83528D-1BFA-483D-ACEB-CCEC4A4B1846}"/>
              </a:ext>
            </a:extLst>
          </p:cNvPr>
          <p:cNvSpPr/>
          <p:nvPr/>
        </p:nvSpPr>
        <p:spPr>
          <a:xfrm>
            <a:off x="6661212" y="3346881"/>
            <a:ext cx="4598633" cy="1251751"/>
          </a:xfrm>
          <a:prstGeom prst="flowChartTermina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Druckwurf</a:t>
            </a:r>
          </a:p>
        </p:txBody>
      </p:sp>
      <p:sp>
        <p:nvSpPr>
          <p:cNvPr id="12" name="Flussdiagramm: Grenzstelle 11">
            <a:extLst>
              <a:ext uri="{FF2B5EF4-FFF2-40B4-BE49-F238E27FC236}">
                <a16:creationId xmlns:a16="http://schemas.microsoft.com/office/drawing/2014/main" id="{5CC2E980-35E4-4023-A2F9-160532A1934A}"/>
              </a:ext>
            </a:extLst>
          </p:cNvPr>
          <p:cNvSpPr/>
          <p:nvPr/>
        </p:nvSpPr>
        <p:spPr>
          <a:xfrm>
            <a:off x="932154" y="5122416"/>
            <a:ext cx="4598633" cy="1251751"/>
          </a:xfrm>
          <a:prstGeom prst="flowChartTermina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Schlagwurf</a:t>
            </a:r>
          </a:p>
        </p:txBody>
      </p:sp>
      <p:sp>
        <p:nvSpPr>
          <p:cNvPr id="13" name="Flussdiagramm: Grenzstelle 12">
            <a:extLst>
              <a:ext uri="{FF2B5EF4-FFF2-40B4-BE49-F238E27FC236}">
                <a16:creationId xmlns:a16="http://schemas.microsoft.com/office/drawing/2014/main" id="{8E214C54-FFC7-446B-BA47-4D7DDA1153A0}"/>
              </a:ext>
            </a:extLst>
          </p:cNvPr>
          <p:cNvSpPr/>
          <p:nvPr/>
        </p:nvSpPr>
        <p:spPr>
          <a:xfrm>
            <a:off x="6661212" y="5122415"/>
            <a:ext cx="4598633" cy="1251751"/>
          </a:xfrm>
          <a:prstGeom prst="flowChartTermina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</a:rPr>
              <a:t>Standweitwurf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F279B21-F27C-4708-A043-D2E92F17217C}"/>
              </a:ext>
            </a:extLst>
          </p:cNvPr>
          <p:cNvSpPr txBox="1"/>
          <p:nvPr/>
        </p:nvSpPr>
        <p:spPr>
          <a:xfrm>
            <a:off x="2886722" y="1278384"/>
            <a:ext cx="6418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In welchem der folgenden Wurfarten ist es besonders wichtig, den </a:t>
            </a:r>
            <a:r>
              <a:rPr lang="de-DE" sz="2200"/>
              <a:t>Ellenbogen gestreckt </a:t>
            </a:r>
            <a:r>
              <a:rPr lang="de-DE" sz="2200" dirty="0"/>
              <a:t>zu lassen, um eine maximale Abwurfgeschwindigkeit des Wurfobjekts zu generieren? </a:t>
            </a:r>
          </a:p>
        </p:txBody>
      </p:sp>
    </p:spTree>
    <p:extLst>
      <p:ext uri="{BB962C8B-B14F-4D97-AF65-F5344CB8AC3E}">
        <p14:creationId xmlns:p14="http://schemas.microsoft.com/office/powerpoint/2010/main" val="4215629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CD311-270C-4F4E-85C3-7D78F20D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566" y="857234"/>
            <a:ext cx="10332868" cy="960387"/>
          </a:xfrm>
        </p:spPr>
        <p:txBody>
          <a:bodyPr/>
          <a:lstStyle/>
          <a:p>
            <a:pPr algn="ctr"/>
            <a:r>
              <a:rPr lang="de-DE" dirty="0"/>
              <a:t>Wie funktioniert das?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009491-641A-480B-8CA9-D449DA09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DC06-E694-476B-8595-82785128B2A5}" type="datetime3">
              <a:rPr lang="de-DE" smtClean="0"/>
              <a:t>08/03/21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01A891-B77A-411F-B9DF-B0C03C7E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0035" y="248767"/>
            <a:ext cx="1504765" cy="365125"/>
          </a:xfrm>
        </p:spPr>
        <p:txBody>
          <a:bodyPr/>
          <a:lstStyle/>
          <a:p>
            <a:pPr algn="l"/>
            <a:r>
              <a:rPr lang="de-DE"/>
              <a:t>Roth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B5AA58-B4F5-4A0C-B1AD-4CEF3637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2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919D2C-5E99-4956-9977-516924AF3992}"/>
              </a:ext>
            </a:extLst>
          </p:cNvPr>
          <p:cNvSpPr txBox="1"/>
          <p:nvPr/>
        </p:nvSpPr>
        <p:spPr>
          <a:xfrm>
            <a:off x="390617" y="2112885"/>
            <a:ext cx="2308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</a:t>
            </a:r>
          </a:p>
          <a:p>
            <a:r>
              <a:rPr lang="de-DE" dirty="0"/>
              <a:t>Präsentationsmodus starten, Arbeitsplatz vorbereiten, Stift und Papier richten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D912B0-AC08-41F2-B71F-46CDA3262E6A}"/>
              </a:ext>
            </a:extLst>
          </p:cNvPr>
          <p:cNvSpPr txBox="1"/>
          <p:nvPr/>
        </p:nvSpPr>
        <p:spPr>
          <a:xfrm>
            <a:off x="4918229" y="2112885"/>
            <a:ext cx="2308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</a:t>
            </a:r>
          </a:p>
          <a:p>
            <a:r>
              <a:rPr lang="de-DE" dirty="0"/>
              <a:t>Übersichtsfolie öffnen</a:t>
            </a:r>
            <a:br>
              <a:rPr lang="de-DE" dirty="0"/>
            </a:br>
            <a:r>
              <a:rPr lang="de-DE" dirty="0"/>
              <a:t>(Folie 3 = nächste)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224ACE-60B8-4890-A37A-6DD7E5A4A766}"/>
              </a:ext>
            </a:extLst>
          </p:cNvPr>
          <p:cNvSpPr txBox="1"/>
          <p:nvPr/>
        </p:nvSpPr>
        <p:spPr>
          <a:xfrm>
            <a:off x="9472474" y="2112885"/>
            <a:ext cx="2308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3. </a:t>
            </a:r>
          </a:p>
          <a:p>
            <a:r>
              <a:rPr lang="de-DE" dirty="0"/>
              <a:t>Zu bearbeitendes Thema (Druck-/ Dreh-/Schlagwurf bzw. Test) wählen + klicken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EF89180-C8E0-41E7-953D-41851B34062A}"/>
              </a:ext>
            </a:extLst>
          </p:cNvPr>
          <p:cNvSpPr txBox="1"/>
          <p:nvPr/>
        </p:nvSpPr>
        <p:spPr>
          <a:xfrm>
            <a:off x="9472474" y="4793942"/>
            <a:ext cx="2308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4. </a:t>
            </a:r>
          </a:p>
          <a:p>
            <a:r>
              <a:rPr lang="de-DE" dirty="0"/>
              <a:t>Thema sollte erscheinen,</a:t>
            </a:r>
            <a:br>
              <a:rPr lang="de-DE" dirty="0"/>
            </a:br>
            <a:r>
              <a:rPr lang="de-DE" dirty="0"/>
              <a:t>der Präsentation folgen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0E7ED6C-55B3-4790-97FF-BCE797900A2C}"/>
              </a:ext>
            </a:extLst>
          </p:cNvPr>
          <p:cNvSpPr txBox="1"/>
          <p:nvPr/>
        </p:nvSpPr>
        <p:spPr>
          <a:xfrm>
            <a:off x="4918229" y="4793942"/>
            <a:ext cx="2308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5. </a:t>
            </a:r>
          </a:p>
          <a:p>
            <a:r>
              <a:rPr lang="de-DE" dirty="0"/>
              <a:t>Eigenschaften des gewählten Wurfs herausarbeiten,</a:t>
            </a:r>
            <a:br>
              <a:rPr lang="de-DE" dirty="0"/>
            </a:br>
            <a:r>
              <a:rPr lang="de-DE" dirty="0"/>
              <a:t>Notizen machen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23EEFBA-6019-4C6D-A9D9-756B378D307F}"/>
              </a:ext>
            </a:extLst>
          </p:cNvPr>
          <p:cNvSpPr txBox="1"/>
          <p:nvPr/>
        </p:nvSpPr>
        <p:spPr>
          <a:xfrm>
            <a:off x="390617" y="4793942"/>
            <a:ext cx="2308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6.</a:t>
            </a:r>
          </a:p>
          <a:p>
            <a:r>
              <a:rPr lang="de-DE" dirty="0"/>
              <a:t>Notizen zur gewählten </a:t>
            </a:r>
            <a:r>
              <a:rPr lang="de-DE" dirty="0" err="1"/>
              <a:t>Wurfart</a:t>
            </a:r>
            <a:r>
              <a:rPr lang="de-DE" dirty="0"/>
              <a:t> lernen</a:t>
            </a:r>
            <a:br>
              <a:rPr lang="de-DE" dirty="0"/>
            </a:br>
            <a:r>
              <a:rPr lang="de-DE" dirty="0"/>
              <a:t>(Nach Erarbeiten aller Würfe </a:t>
            </a:r>
            <a:r>
              <a:rPr lang="de-DE" dirty="0">
                <a:sym typeface="Wingdings" panose="05000000000000000000" pitchFamily="2" charset="2"/>
              </a:rPr>
              <a:t> Test wählen)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3EB1D49-063D-4FEF-A021-AFF62AC5817C}"/>
              </a:ext>
            </a:extLst>
          </p:cNvPr>
          <p:cNvSpPr txBox="1"/>
          <p:nvPr/>
        </p:nvSpPr>
        <p:spPr>
          <a:xfrm>
            <a:off x="9282058" y="561970"/>
            <a:ext cx="22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Audiobeschreibung: </a:t>
            </a:r>
          </a:p>
        </p:txBody>
      </p:sp>
      <p:pic>
        <p:nvPicPr>
          <p:cNvPr id="13" name="Audiobeschreibung Selbstlernpräsentation">
            <a:hlinkClick r:id="" action="ppaction://media"/>
            <a:extLst>
              <a:ext uri="{FF2B5EF4-FFF2-40B4-BE49-F238E27FC236}">
                <a16:creationId xmlns:a16="http://schemas.microsoft.com/office/drawing/2014/main" id="{213EF412-F240-49A9-969F-1424B9792F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9208" y="1093745"/>
            <a:ext cx="487363" cy="4873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34753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D6C2C-9442-4C82-9234-DC26FE12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566" y="838806"/>
            <a:ext cx="10332868" cy="960387"/>
          </a:xfrm>
        </p:spPr>
        <p:txBody>
          <a:bodyPr/>
          <a:lstStyle/>
          <a:p>
            <a:pPr algn="ctr"/>
            <a:r>
              <a:rPr lang="de-DE" dirty="0"/>
              <a:t>Übersicht der Themen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5C9932-7400-4699-817D-368557D8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5639-DF29-4CC1-975F-D7B0AEB755A2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958D9C-9078-4DB1-82EE-A6F0E40A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Roth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3CC581-4A06-4A16-A5B3-0FEAB877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3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51E0552-165B-4FD8-AE82-195A6A11294C}"/>
              </a:ext>
            </a:extLst>
          </p:cNvPr>
          <p:cNvSpPr/>
          <p:nvPr/>
        </p:nvSpPr>
        <p:spPr>
          <a:xfrm>
            <a:off x="1042388" y="2024108"/>
            <a:ext cx="4563123" cy="20951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405D24D-790C-4FFA-B344-43914B90CF66}"/>
              </a:ext>
            </a:extLst>
          </p:cNvPr>
          <p:cNvSpPr/>
          <p:nvPr/>
        </p:nvSpPr>
        <p:spPr>
          <a:xfrm>
            <a:off x="6586490" y="2024108"/>
            <a:ext cx="4563123" cy="20951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375C661-FF2C-443F-B2C6-0F5D9F4FA22C}"/>
              </a:ext>
            </a:extLst>
          </p:cNvPr>
          <p:cNvSpPr/>
          <p:nvPr/>
        </p:nvSpPr>
        <p:spPr>
          <a:xfrm>
            <a:off x="1042388" y="4376690"/>
            <a:ext cx="4563123" cy="20951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DA2BB79-6AF3-4D62-BF6F-1F40F24FD4E2}"/>
              </a:ext>
            </a:extLst>
          </p:cNvPr>
          <p:cNvSpPr/>
          <p:nvPr/>
        </p:nvSpPr>
        <p:spPr>
          <a:xfrm>
            <a:off x="6586489" y="4376690"/>
            <a:ext cx="4563123" cy="20951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Interaktive Schaltfläche: Nächste(r) oder Weiter 1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671950E-76EF-4956-BD20-927A27BD9A89}"/>
              </a:ext>
            </a:extLst>
          </p:cNvPr>
          <p:cNvSpPr/>
          <p:nvPr/>
        </p:nvSpPr>
        <p:spPr>
          <a:xfrm>
            <a:off x="4399999" y="3071673"/>
            <a:ext cx="914400" cy="8788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5C1722E-69E4-46AD-9788-23D2DA8F7CEB}"/>
              </a:ext>
            </a:extLst>
          </p:cNvPr>
          <p:cNvSpPr txBox="1"/>
          <p:nvPr/>
        </p:nvSpPr>
        <p:spPr>
          <a:xfrm>
            <a:off x="1400633" y="2659559"/>
            <a:ext cx="2706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Druckwurf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856042B-FBFC-44BE-93D2-561A02663C13}"/>
              </a:ext>
            </a:extLst>
          </p:cNvPr>
          <p:cNvSpPr txBox="1"/>
          <p:nvPr/>
        </p:nvSpPr>
        <p:spPr>
          <a:xfrm>
            <a:off x="6984613" y="2686952"/>
            <a:ext cx="2684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err="1"/>
              <a:t>Drehwurf</a:t>
            </a:r>
            <a:endParaRPr lang="de-DE" sz="4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F631E59-2FC8-46AA-B583-63496C6FE460}"/>
              </a:ext>
            </a:extLst>
          </p:cNvPr>
          <p:cNvSpPr txBox="1"/>
          <p:nvPr/>
        </p:nvSpPr>
        <p:spPr>
          <a:xfrm>
            <a:off x="1400633" y="5039533"/>
            <a:ext cx="284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Schlagwurf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3A295FC-9FAB-4240-86B0-F8142790BAEE}"/>
              </a:ext>
            </a:extLst>
          </p:cNvPr>
          <p:cNvSpPr txBox="1"/>
          <p:nvPr/>
        </p:nvSpPr>
        <p:spPr>
          <a:xfrm>
            <a:off x="7071283" y="5099859"/>
            <a:ext cx="2684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Selbsttest</a:t>
            </a:r>
          </a:p>
        </p:txBody>
      </p:sp>
      <p:sp>
        <p:nvSpPr>
          <p:cNvPr id="3" name="Interaktive Schaltfläche: Nächste(r) oder Weiter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082A8E2-3F24-461D-BBF5-2B6DE966C701}"/>
              </a:ext>
            </a:extLst>
          </p:cNvPr>
          <p:cNvSpPr/>
          <p:nvPr/>
        </p:nvSpPr>
        <p:spPr>
          <a:xfrm>
            <a:off x="4399999" y="5424254"/>
            <a:ext cx="914400" cy="890093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Nächste(r) oder Weiter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9ECBC69-4874-491A-AD05-411EBABDDC9E}"/>
              </a:ext>
            </a:extLst>
          </p:cNvPr>
          <p:cNvSpPr/>
          <p:nvPr/>
        </p:nvSpPr>
        <p:spPr>
          <a:xfrm>
            <a:off x="9947213" y="3071674"/>
            <a:ext cx="926672" cy="8788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Interaktive Schaltfläche: Nächste(r) oder Weiter 1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1632339-0AEE-4CD4-ADA2-D63F1B1E9303}"/>
              </a:ext>
            </a:extLst>
          </p:cNvPr>
          <p:cNvSpPr/>
          <p:nvPr/>
        </p:nvSpPr>
        <p:spPr>
          <a:xfrm>
            <a:off x="10031767" y="5424254"/>
            <a:ext cx="842118" cy="890093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42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EE7E5-0813-4D6C-BF20-7633CE52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2436"/>
            <a:ext cx="9144000" cy="1081596"/>
          </a:xfrm>
        </p:spPr>
        <p:txBody>
          <a:bodyPr/>
          <a:lstStyle/>
          <a:p>
            <a:r>
              <a:rPr lang="de-DE" dirty="0"/>
              <a:t>Der Druckwurf</a:t>
            </a:r>
          </a:p>
        </p:txBody>
      </p:sp>
    </p:spTree>
    <p:extLst>
      <p:ext uri="{BB962C8B-B14F-4D97-AF65-F5344CB8AC3E}">
        <p14:creationId xmlns:p14="http://schemas.microsoft.com/office/powerpoint/2010/main" val="402559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E3BA-594A-4F2B-97B0-F5655383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Druckwurf - Hauptaktion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843CD5-7599-4AA2-B14A-4CFB5BAF4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u="sng" dirty="0"/>
              <a:t>Stoßen</a:t>
            </a:r>
            <a:endParaRPr lang="de-DE" sz="3600" dirty="0"/>
          </a:p>
          <a:p>
            <a:pPr marL="457200" indent="-457200" algn="ctr">
              <a:buFont typeface="+mj-lt"/>
              <a:buAutoNum type="arabicPeriod"/>
            </a:pPr>
            <a:r>
              <a:rPr lang="de-DE" sz="2400" u="sng" dirty="0"/>
              <a:t>Strecken</a:t>
            </a:r>
            <a:r>
              <a:rPr lang="de-DE" sz="2400" dirty="0"/>
              <a:t> (Wegdrücken) des gebeugten </a:t>
            </a:r>
            <a:r>
              <a:rPr lang="de-DE" sz="2400" dirty="0" err="1"/>
              <a:t>Stoßarms</a:t>
            </a:r>
            <a:r>
              <a:rPr lang="de-DE" sz="2400" dirty="0"/>
              <a:t> mit </a:t>
            </a:r>
            <a:r>
              <a:rPr lang="de-DE" sz="2400" u="sng" dirty="0"/>
              <a:t>Nachklappen</a:t>
            </a:r>
            <a:r>
              <a:rPr lang="de-DE" sz="2400" dirty="0"/>
              <a:t> der Hände</a:t>
            </a:r>
            <a:br>
              <a:rPr lang="de-DE" sz="2400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sz="2200" dirty="0">
                <a:sym typeface="Wingdings" panose="05000000000000000000" pitchFamily="2" charset="2"/>
              </a:rPr>
              <a:t>Um eine </a:t>
            </a:r>
            <a:r>
              <a:rPr lang="de-DE" sz="2200" u="sng" dirty="0">
                <a:sym typeface="Wingdings" panose="05000000000000000000" pitchFamily="2" charset="2"/>
              </a:rPr>
              <a:t>maximale Abwurfgeschwindigkeit</a:t>
            </a:r>
            <a:r>
              <a:rPr lang="de-DE" sz="2200" dirty="0">
                <a:sym typeface="Wingdings" panose="05000000000000000000" pitchFamily="2" charset="2"/>
              </a:rPr>
              <a:t> zu erreichen</a:t>
            </a:r>
            <a:br>
              <a:rPr lang="de-DE" sz="2200" dirty="0">
                <a:sym typeface="Wingdings" panose="05000000000000000000" pitchFamily="2" charset="2"/>
              </a:rPr>
            </a:br>
            <a:endParaRPr lang="de-DE" sz="2200" dirty="0"/>
          </a:p>
          <a:p>
            <a:pPr marL="457200" indent="-457200" algn="ctr">
              <a:buFont typeface="+mj-lt"/>
              <a:buAutoNum type="arabicPeriod"/>
            </a:pPr>
            <a:r>
              <a:rPr lang="de-DE" sz="2400" dirty="0">
                <a:sym typeface="Wingdings" panose="05000000000000000000" pitchFamily="2" charset="2"/>
              </a:rPr>
              <a:t>Mit </a:t>
            </a:r>
            <a:r>
              <a:rPr lang="de-DE" sz="2400" u="sng" dirty="0">
                <a:sym typeface="Wingdings" panose="05000000000000000000" pitchFamily="2" charset="2"/>
              </a:rPr>
              <a:t>maximalem Krafteinsatz </a:t>
            </a:r>
            <a:r>
              <a:rPr lang="de-DE" sz="2400" dirty="0">
                <a:sym typeface="Wingdings" panose="05000000000000000000" pitchFamily="2" charset="2"/>
              </a:rPr>
              <a:t>agieren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200" dirty="0">
                <a:sym typeface="Wingdings" panose="05000000000000000000" pitchFamily="2" charset="2"/>
              </a:rPr>
              <a:t>Um den kurzen Beschleunigungsweg von etwa einer Armlänge voll zu nutzen</a:t>
            </a:r>
            <a:br>
              <a:rPr lang="de-DE" sz="2200" dirty="0">
                <a:sym typeface="Wingdings" panose="05000000000000000000" pitchFamily="2" charset="2"/>
              </a:rPr>
            </a:br>
            <a:endParaRPr lang="de-DE" sz="2200" dirty="0">
              <a:sym typeface="Wingdings" panose="05000000000000000000" pitchFamily="2" charset="2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de-DE" sz="2400" dirty="0"/>
              <a:t>Ellenbogen </a:t>
            </a:r>
            <a:r>
              <a:rPr lang="de-DE" sz="2400" u="sng" dirty="0"/>
              <a:t>nicht hängen </a:t>
            </a:r>
            <a:r>
              <a:rPr lang="de-DE" sz="2400" dirty="0"/>
              <a:t>lassen </a:t>
            </a:r>
            <a:br>
              <a:rPr lang="de-DE" sz="2400" dirty="0"/>
            </a:b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200" dirty="0">
                <a:sym typeface="Wingdings" panose="05000000000000000000" pitchFamily="2" charset="2"/>
              </a:rPr>
              <a:t>um </a:t>
            </a:r>
            <a:r>
              <a:rPr lang="de-DE" sz="2200" u="sng" dirty="0">
                <a:sym typeface="Wingdings" panose="05000000000000000000" pitchFamily="2" charset="2"/>
              </a:rPr>
              <a:t>höhere Kraftwerte </a:t>
            </a:r>
            <a:r>
              <a:rPr lang="de-DE" sz="2200" dirty="0">
                <a:sym typeface="Wingdings" panose="05000000000000000000" pitchFamily="2" charset="2"/>
              </a:rPr>
              <a:t>zu erreichen (und zur </a:t>
            </a:r>
            <a:r>
              <a:rPr lang="de-DE" sz="2200" u="sng" dirty="0">
                <a:sym typeface="Wingdings" panose="05000000000000000000" pitchFamily="2" charset="2"/>
              </a:rPr>
              <a:t>Regelkonformität</a:t>
            </a:r>
            <a:r>
              <a:rPr lang="de-DE" sz="2200" dirty="0">
                <a:sym typeface="Wingdings" panose="05000000000000000000" pitchFamily="2" charset="2"/>
              </a:rPr>
              <a:t> bspw. im Kugelstoßen)</a:t>
            </a:r>
          </a:p>
          <a:p>
            <a:pPr marL="457200" indent="-457200" algn="ctr">
              <a:buFont typeface="+mj-lt"/>
              <a:buAutoNum type="arabicPeriod"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457200" indent="-457200" algn="ctr">
              <a:buFont typeface="+mj-lt"/>
              <a:buAutoNum type="arabicPeriod"/>
            </a:pPr>
            <a:endParaRPr lang="de-DE" sz="2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DBAB46-2516-4B5F-A838-8B757DF8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CC0-DFC2-4B74-AE76-01568AE01DDB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EC17A2-DDAB-42B7-8B5E-4B27C600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Roth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A329D-D612-40CB-AF1F-0E0ABDF6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564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7C2BFD-464D-4088-9093-51B9B336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08" y="1118587"/>
            <a:ext cx="5864810" cy="5299968"/>
          </a:xfrm>
        </p:spPr>
        <p:txBody>
          <a:bodyPr/>
          <a:lstStyle/>
          <a:p>
            <a:pPr marL="0" indent="0">
              <a:buNone/>
            </a:pPr>
            <a:r>
              <a:rPr lang="de-DE" sz="3600" dirty="0"/>
              <a:t>Du hast diese Sektion beendet. 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/>
              <a:t>Kehre wieder zurück zur Übersicht und bearbeite das nächste Thema.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D7ECA4-45AD-4020-8FCD-D92338BD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26D6-E695-406D-BEC0-1DC5D8C9C0C0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B63060-BD6B-4828-ACD4-FFAAE005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Roth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5932C7-E148-47EB-ACB8-33AE7D2B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 descr="Häkchen">
            <a:extLst>
              <a:ext uri="{FF2B5EF4-FFF2-40B4-BE49-F238E27FC236}">
                <a16:creationId xmlns:a16="http://schemas.microsoft.com/office/drawing/2014/main" id="{A7C2CD1D-77C1-409B-AC6F-F60F85B7C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3613" y="1933112"/>
            <a:ext cx="914400" cy="914400"/>
          </a:xfrm>
          <a:prstGeom prst="rect">
            <a:avLst/>
          </a:prstGeom>
        </p:spPr>
      </p:pic>
      <p:sp>
        <p:nvSpPr>
          <p:cNvPr id="9" name="Interaktive Schaltfläche: Zur Startseite wechseln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449F80C-4504-44C9-82A6-2CB434905341}"/>
              </a:ext>
            </a:extLst>
          </p:cNvPr>
          <p:cNvSpPr/>
          <p:nvPr/>
        </p:nvSpPr>
        <p:spPr>
          <a:xfrm>
            <a:off x="5202315" y="4678532"/>
            <a:ext cx="1624613" cy="1482571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AF4265FF-A5C1-47CD-8C44-0785968392AD}"/>
              </a:ext>
            </a:extLst>
          </p:cNvPr>
          <p:cNvSpPr/>
          <p:nvPr/>
        </p:nvSpPr>
        <p:spPr>
          <a:xfrm>
            <a:off x="3773010" y="5104660"/>
            <a:ext cx="772357" cy="443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157B9F3-6F74-477C-8F20-239033DA7413}"/>
              </a:ext>
            </a:extLst>
          </p:cNvPr>
          <p:cNvSpPr txBox="1"/>
          <p:nvPr/>
        </p:nvSpPr>
        <p:spPr>
          <a:xfrm>
            <a:off x="2539013" y="5141936"/>
            <a:ext cx="115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Klicke hier</a:t>
            </a:r>
          </a:p>
        </p:txBody>
      </p:sp>
    </p:spTree>
    <p:extLst>
      <p:ext uri="{BB962C8B-B14F-4D97-AF65-F5344CB8AC3E}">
        <p14:creationId xmlns:p14="http://schemas.microsoft.com/office/powerpoint/2010/main" val="5949946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EE7E5-0813-4D6C-BF20-7633CE52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2436"/>
            <a:ext cx="9144000" cy="1081596"/>
          </a:xfrm>
        </p:spPr>
        <p:txBody>
          <a:bodyPr/>
          <a:lstStyle/>
          <a:p>
            <a:r>
              <a:rPr lang="de-DE" dirty="0"/>
              <a:t>Der </a:t>
            </a:r>
            <a:r>
              <a:rPr lang="de-DE" dirty="0" err="1"/>
              <a:t>Drehwurf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8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E3BA-594A-4F2B-97B0-F5655383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Drehwurf</a:t>
            </a:r>
            <a:r>
              <a:rPr lang="de-DE" dirty="0"/>
              <a:t> - Hauptaktion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843CD5-7599-4AA2-B14A-4CFB5BAF4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u="sng" dirty="0"/>
              <a:t>Armschleudern (Armkreisen)</a:t>
            </a:r>
            <a:endParaRPr lang="de-DE" sz="3600" dirty="0"/>
          </a:p>
          <a:p>
            <a:pPr marL="457200" indent="-457200" algn="ctr">
              <a:buFont typeface="+mj-lt"/>
              <a:buAutoNum type="arabicPeriod"/>
            </a:pPr>
            <a:r>
              <a:rPr lang="de-DE" sz="2400" u="sng" dirty="0"/>
              <a:t>beschleunigend</a:t>
            </a:r>
            <a:br>
              <a:rPr lang="de-DE" sz="2400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sz="2200" dirty="0">
                <a:sym typeface="Wingdings" panose="05000000000000000000" pitchFamily="2" charset="2"/>
              </a:rPr>
              <a:t>Um eine </a:t>
            </a:r>
            <a:r>
              <a:rPr lang="de-DE" sz="2200" u="sng" dirty="0">
                <a:sym typeface="Wingdings" panose="05000000000000000000" pitchFamily="2" charset="2"/>
              </a:rPr>
              <a:t>maximale/situationsangemessene Abwurfgeschwindigkeit</a:t>
            </a:r>
            <a:r>
              <a:rPr lang="de-DE" sz="2200" dirty="0">
                <a:sym typeface="Wingdings" panose="05000000000000000000" pitchFamily="2" charset="2"/>
              </a:rPr>
              <a:t> bei </a:t>
            </a:r>
            <a:r>
              <a:rPr lang="de-DE" sz="2200" u="sng" dirty="0">
                <a:sym typeface="Wingdings" panose="05000000000000000000" pitchFamily="2" charset="2"/>
              </a:rPr>
              <a:t>optimalem Abwurfwinkel</a:t>
            </a:r>
            <a:r>
              <a:rPr lang="de-DE" sz="2200" dirty="0">
                <a:sym typeface="Wingdings" panose="05000000000000000000" pitchFamily="2" charset="2"/>
              </a:rPr>
              <a:t> zu erreichen</a:t>
            </a:r>
            <a:br>
              <a:rPr lang="de-DE" sz="2200" dirty="0">
                <a:sym typeface="Wingdings" panose="05000000000000000000" pitchFamily="2" charset="2"/>
              </a:rPr>
            </a:br>
            <a:endParaRPr lang="de-DE" sz="2200" dirty="0"/>
          </a:p>
          <a:p>
            <a:pPr marL="457200" indent="-457200" algn="ctr">
              <a:buFont typeface="+mj-lt"/>
              <a:buAutoNum type="arabicPeriod"/>
            </a:pPr>
            <a:r>
              <a:rPr lang="de-DE" sz="2400" dirty="0">
                <a:sym typeface="Wingdings" panose="05000000000000000000" pitchFamily="2" charset="2"/>
              </a:rPr>
              <a:t>Ellenbogen </a:t>
            </a:r>
            <a:r>
              <a:rPr lang="de-DE" sz="2400" u="sng" dirty="0">
                <a:sym typeface="Wingdings" panose="05000000000000000000" pitchFamily="2" charset="2"/>
              </a:rPr>
              <a:t>gestreckt</a:t>
            </a:r>
            <a:r>
              <a:rPr lang="de-DE" sz="2400" dirty="0">
                <a:sym typeface="Wingdings" panose="05000000000000000000" pitchFamily="2" charset="2"/>
              </a:rPr>
              <a:t> lassen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200" dirty="0">
                <a:sym typeface="Wingdings" panose="05000000000000000000" pitchFamily="2" charset="2"/>
              </a:rPr>
              <a:t>durch </a:t>
            </a:r>
            <a:r>
              <a:rPr lang="de-DE" sz="2200" u="sng" dirty="0">
                <a:sym typeface="Wingdings" panose="05000000000000000000" pitchFamily="2" charset="2"/>
              </a:rPr>
              <a:t>größeren Abstand von der Drehachse zur Wurfhand </a:t>
            </a:r>
            <a:r>
              <a:rPr lang="de-DE" sz="2200" dirty="0">
                <a:sym typeface="Wingdings" panose="05000000000000000000" pitchFamily="2" charset="2"/>
              </a:rPr>
              <a:t>werden </a:t>
            </a:r>
            <a:r>
              <a:rPr lang="de-DE" sz="2200" u="sng" dirty="0">
                <a:sym typeface="Wingdings" panose="05000000000000000000" pitchFamily="2" charset="2"/>
              </a:rPr>
              <a:t>größere Bahngeschwindigkeiten </a:t>
            </a:r>
            <a:r>
              <a:rPr lang="de-DE" sz="2200" dirty="0">
                <a:sym typeface="Wingdings" panose="05000000000000000000" pitchFamily="2" charset="2"/>
              </a:rPr>
              <a:t>erreicht</a:t>
            </a:r>
            <a:br>
              <a:rPr lang="de-DE" sz="2200" dirty="0">
                <a:sym typeface="Wingdings" panose="05000000000000000000" pitchFamily="2" charset="2"/>
              </a:rPr>
            </a:br>
            <a:endParaRPr lang="de-DE" sz="2200" dirty="0">
              <a:sym typeface="Wingdings" panose="05000000000000000000" pitchFamily="2" charset="2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de-DE" sz="2400" dirty="0"/>
              <a:t>Ggf. </a:t>
            </a:r>
            <a:r>
              <a:rPr lang="de-DE" sz="2400" u="sng" dirty="0"/>
              <a:t>mehrfaches</a:t>
            </a:r>
            <a:r>
              <a:rPr lang="de-DE" sz="2400" dirty="0"/>
              <a:t> Armkreisen</a:t>
            </a:r>
            <a:br>
              <a:rPr lang="de-DE" sz="2400" dirty="0"/>
            </a:b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200" dirty="0">
                <a:sym typeface="Wingdings" panose="05000000000000000000" pitchFamily="2" charset="2"/>
              </a:rPr>
              <a:t>um </a:t>
            </a:r>
            <a:r>
              <a:rPr lang="de-DE" sz="2200" u="sng" dirty="0">
                <a:sym typeface="Wingdings" panose="05000000000000000000" pitchFamily="2" charset="2"/>
              </a:rPr>
              <a:t>noch längeren Beschleunigungsweg </a:t>
            </a:r>
            <a:r>
              <a:rPr lang="de-DE" sz="2200" dirty="0">
                <a:sym typeface="Wingdings" panose="05000000000000000000" pitchFamily="2" charset="2"/>
              </a:rPr>
              <a:t>nutzen zu können</a:t>
            </a:r>
          </a:p>
          <a:p>
            <a:pPr marL="457200" indent="-457200" algn="ctr">
              <a:buFont typeface="+mj-lt"/>
              <a:buAutoNum type="arabicPeriod"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457200" indent="-457200" algn="ctr">
              <a:buFont typeface="+mj-lt"/>
              <a:buAutoNum type="arabicPeriod"/>
            </a:pPr>
            <a:endParaRPr lang="de-DE" sz="2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DBAB46-2516-4B5F-A838-8B757DF8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DA27-4B49-4F08-B083-132F916E275D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EC17A2-DDAB-42B7-8B5E-4B27C600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Roth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7A329D-D612-40CB-AF1F-0E0ABDF6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5315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7C2BFD-464D-4088-9093-51B9B336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08" y="1118587"/>
            <a:ext cx="5864810" cy="5299968"/>
          </a:xfrm>
        </p:spPr>
        <p:txBody>
          <a:bodyPr/>
          <a:lstStyle/>
          <a:p>
            <a:pPr marL="0" indent="0">
              <a:buNone/>
            </a:pPr>
            <a:r>
              <a:rPr lang="de-DE" sz="3600" dirty="0"/>
              <a:t>Du hast diese Sektion beendet. </a:t>
            </a:r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/>
              <a:t>Kehre wieder zurück zur Übersicht und bearbeite das nächste Thema.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D7ECA4-45AD-4020-8FCD-D92338BD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26D6-E695-406D-BEC0-1DC5D8C9C0C0}" type="datetime3">
              <a:rPr lang="de-DE" smtClean="0"/>
              <a:t>08/03/21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B63060-BD6B-4828-ACD4-FFAAE005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Roth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5932C7-E148-47EB-ACB8-33AE7D2B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24B5-F174-462A-B32D-7E602597046A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 descr="Häkchen">
            <a:extLst>
              <a:ext uri="{FF2B5EF4-FFF2-40B4-BE49-F238E27FC236}">
                <a16:creationId xmlns:a16="http://schemas.microsoft.com/office/drawing/2014/main" id="{A7C2CD1D-77C1-409B-AC6F-F60F85B7C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3613" y="1933112"/>
            <a:ext cx="914400" cy="914400"/>
          </a:xfrm>
          <a:prstGeom prst="rect">
            <a:avLst/>
          </a:prstGeom>
        </p:spPr>
      </p:pic>
      <p:sp>
        <p:nvSpPr>
          <p:cNvPr id="9" name="Interaktive Schaltfläche: Zur Startseite wechseln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449F80C-4504-44C9-82A6-2CB434905341}"/>
              </a:ext>
            </a:extLst>
          </p:cNvPr>
          <p:cNvSpPr/>
          <p:nvPr/>
        </p:nvSpPr>
        <p:spPr>
          <a:xfrm>
            <a:off x="5202315" y="4678532"/>
            <a:ext cx="1624613" cy="1482571"/>
          </a:xfrm>
          <a:prstGeom prst="actionButtonHom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AF4265FF-A5C1-47CD-8C44-0785968392AD}"/>
              </a:ext>
            </a:extLst>
          </p:cNvPr>
          <p:cNvSpPr/>
          <p:nvPr/>
        </p:nvSpPr>
        <p:spPr>
          <a:xfrm>
            <a:off x="3773010" y="5104660"/>
            <a:ext cx="772357" cy="443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157B9F3-6F74-477C-8F20-239033DA7413}"/>
              </a:ext>
            </a:extLst>
          </p:cNvPr>
          <p:cNvSpPr txBox="1"/>
          <p:nvPr/>
        </p:nvSpPr>
        <p:spPr>
          <a:xfrm>
            <a:off x="2539013" y="5141936"/>
            <a:ext cx="115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Klicke hier</a:t>
            </a:r>
          </a:p>
        </p:txBody>
      </p:sp>
    </p:spTree>
    <p:extLst>
      <p:ext uri="{BB962C8B-B14F-4D97-AF65-F5344CB8AC3E}">
        <p14:creationId xmlns:p14="http://schemas.microsoft.com/office/powerpoint/2010/main" val="115758812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Breitbild</PresentationFormat>
  <Paragraphs>103</Paragraphs>
  <Slides>15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</vt:lpstr>
      <vt:lpstr>Selbstlernpräsentation zu den Biomechanischen Ansichten des Wurfes</vt:lpstr>
      <vt:lpstr>Wie funktioniert das?</vt:lpstr>
      <vt:lpstr>Übersicht der Themen</vt:lpstr>
      <vt:lpstr>Der Druckwurf</vt:lpstr>
      <vt:lpstr>Druckwurf - Hauptaktion</vt:lpstr>
      <vt:lpstr>PowerPoint-Präsentation</vt:lpstr>
      <vt:lpstr>Der Drehwurf</vt:lpstr>
      <vt:lpstr>Drehwurf - Hauptaktion</vt:lpstr>
      <vt:lpstr>PowerPoint-Präsentation</vt:lpstr>
      <vt:lpstr>Der Schlagwurf</vt:lpstr>
      <vt:lpstr>Schlagwurf - Hauptaktion</vt:lpstr>
      <vt:lpstr>Das Go-and-Stop-Prinzip nach Göhner</vt:lpstr>
      <vt:lpstr>PowerPoint-Präsentation</vt:lpstr>
      <vt:lpstr>Selbsttest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ms468195</dc:creator>
  <cp:lastModifiedBy>ms468195</cp:lastModifiedBy>
  <cp:revision>37</cp:revision>
  <dcterms:created xsi:type="dcterms:W3CDTF">2021-02-22T15:48:20Z</dcterms:created>
  <dcterms:modified xsi:type="dcterms:W3CDTF">2021-03-08T22:27:17Z</dcterms:modified>
</cp:coreProperties>
</file>