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9" r:id="rId2"/>
    <p:sldMasterId id="2147483662" r:id="rId3"/>
    <p:sldMasterId id="2147483650" r:id="rId4"/>
  </p:sldMasterIdLst>
  <p:notesMasterIdLst>
    <p:notesMasterId r:id="rId15"/>
  </p:notesMasterIdLst>
  <p:sldIdLst>
    <p:sldId id="256" r:id="rId5"/>
    <p:sldId id="294" r:id="rId6"/>
    <p:sldId id="292" r:id="rId7"/>
    <p:sldId id="293" r:id="rId8"/>
    <p:sldId id="295" r:id="rId9"/>
    <p:sldId id="296" r:id="rId10"/>
    <p:sldId id="297" r:id="rId11"/>
    <p:sldId id="298" r:id="rId12"/>
    <p:sldId id="299" r:id="rId13"/>
    <p:sldId id="266" r:id="rId14"/>
  </p:sldIdLst>
  <p:sldSz cx="9144000" cy="5143500" type="screen16x9"/>
  <p:notesSz cx="6797675" cy="9929813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ra Sans" panose="020B0503050000020004" pitchFamily="34" charset="0"/>
      <p:regular r:id="rId20"/>
      <p:bold r:id="rId21"/>
      <p:italic r:id="rId22"/>
      <p:boldItalic r:id="rId23"/>
    </p:embeddedFont>
    <p:embeddedFont>
      <p:font typeface="Fira Sans Condensed" panose="020B0503050000020004" pitchFamily="34" charset="0"/>
      <p:regular r:id="rId24"/>
      <p:bold r:id="rId25"/>
      <p:italic r:id="rId26"/>
      <p:boldItalic r:id="rId27"/>
    </p:embeddedFont>
    <p:embeddedFont>
      <p:font typeface="Fira Sans Medium" panose="020B0603050000020004" pitchFamily="34" charset="0"/>
      <p:regular r:id="rId28"/>
      <p:italic r:id="rId29"/>
    </p:embeddedFont>
    <p:embeddedFont>
      <p:font typeface="Fira Sans SemiBold" panose="020B0603050000020004" pitchFamily="34" charset="0"/>
      <p:bold r:id="rId30"/>
      <p:boldItalic r:id="rId31"/>
    </p:embeddedFont>
    <p:embeddedFont>
      <p:font typeface="Quicksand" pitchFamily="2" charset="0"/>
      <p:regular r:id="rId32"/>
      <p:bold r:id="rId33"/>
    </p:embeddedFont>
    <p:embeddedFont>
      <p:font typeface="Quicksand SemiBold" panose="020B0604020202020204" charset="0"/>
      <p:regular r:id="rId34"/>
      <p:bold r:id="rId3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78211" autoAdjust="0"/>
  </p:normalViewPr>
  <p:slideViewPr>
    <p:cSldViewPr showGuides="1">
      <p:cViewPr varScale="1">
        <p:scale>
          <a:sx n="70" d="100"/>
          <a:sy n="70" d="100"/>
        </p:scale>
        <p:origin x="1316" y="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6DFB8-654A-4675-9B2A-36288A49661E}" type="datetimeFigureOut">
              <a:rPr lang="de-DE" smtClean="0"/>
              <a:t>15.12.2021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CB89A-93E9-4B8D-AC25-2FA6F80863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7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997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34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8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1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29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53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54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23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B89A-93E9-4B8D-AC25-2FA6F808638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06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325652" cy="172819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Thema der</a:t>
            </a:r>
            <a:br>
              <a:rPr lang="de-DE" dirty="0"/>
            </a:br>
            <a:r>
              <a:rPr lang="de-DE" dirty="0"/>
              <a:t>Präsentation</a:t>
            </a:r>
            <a:br>
              <a:rPr lang="de-DE" dirty="0"/>
            </a:br>
            <a:r>
              <a:rPr lang="de-DE" dirty="0"/>
              <a:t>in Kurzform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2283718"/>
            <a:ext cx="4320480" cy="1368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3385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6372200" y="1419622"/>
            <a:ext cx="2314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endParaRPr lang="de-DE" dirty="0"/>
          </a:p>
        </p:txBody>
      </p:sp>
      <p:sp>
        <p:nvSpPr>
          <p:cNvPr id="9" name="Tabellenplatzhalter 8"/>
          <p:cNvSpPr>
            <a:spLocks noGrp="1"/>
          </p:cNvSpPr>
          <p:nvPr>
            <p:ph type="tbl" sz="quarter" idx="13"/>
          </p:nvPr>
        </p:nvSpPr>
        <p:spPr>
          <a:xfrm>
            <a:off x="455787" y="1419622"/>
            <a:ext cx="5700389" cy="316825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2A744E23-79DB-44C5-9F9D-907F4D0A6A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F0191F9-8C39-4500-A4AF-12719FFD86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485A4B91-CD3F-4E43-8977-6E0BF6F886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3BEDF69-1960-4C4C-9316-720BDB3B7664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2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2067694"/>
            <a:ext cx="4690864" cy="252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endParaRPr lang="de-DE" dirty="0"/>
          </a:p>
          <a:p>
            <a:pPr lvl="0"/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4690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364088" y="1419225"/>
            <a:ext cx="3311600" cy="31686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2AD00F36-53CC-49B2-969C-43F039544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50428CD-B441-4347-8C2D-1FD427D2B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43D847A-D71E-4175-AAFE-F56AB840E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B0D94282-94C1-49E4-8496-E064D381A0C5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2817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5787" y="2067695"/>
            <a:ext cx="4692277" cy="252028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01A94CB-6567-4167-BD3D-C943A00218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4690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5F242638-C878-4056-B4F5-07A4C16C4F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4088" y="1419225"/>
            <a:ext cx="3311600" cy="31686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09B4991C-3FC9-4FFF-8F50-28E7914F01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0B3AF6BE-429A-46E4-A748-B7FDF0AF23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6209F4DD-273B-492D-9FD4-868776FAA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B980A00E-E75B-4EE4-BBBF-7ABD2C2F46D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2441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40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3598"/>
            <a:ext cx="8229600" cy="339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dolorePunkt</a:t>
            </a:r>
            <a:r>
              <a:rPr lang="de-DE" dirty="0"/>
              <a:t> 2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41151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654C26E-4513-481A-A43D-62F9F91F5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8C3BC280-01F6-413E-AF32-84DC2E12B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C35E2F7C-A457-49BD-AC97-D5030B5FD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B093951-CC61-418C-BB53-AA804C591422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185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203598"/>
            <a:ext cx="8229600" cy="3391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18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dolorePunkt</a:t>
            </a:r>
            <a:r>
              <a:rPr lang="de-DE" dirty="0"/>
              <a:t> 2</a:t>
            </a:r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41151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654C26E-4513-481A-A43D-62F9F91F5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8C3BC280-01F6-413E-AF32-84DC2E12B7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C35E2F7C-A457-49BD-AC97-D5030B5FD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0B093951-CC61-418C-BB53-AA804C591422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89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973724" cy="136815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 SemiBold" pitchFamily="2" charset="0"/>
              </a:defRPr>
            </a:lvl1pPr>
          </a:lstStyle>
          <a:p>
            <a:r>
              <a:rPr lang="de-DE" dirty="0"/>
              <a:t>Dankeschön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787774"/>
            <a:ext cx="3600400" cy="1944216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52876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86508" y="411510"/>
            <a:ext cx="4973724" cy="136815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Dankeschön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1300549D-0225-4BD7-B80F-D0ECB9882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3075806"/>
            <a:ext cx="3600400" cy="165618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de-DE" dirty="0"/>
              <a:t>Untertitel bzw. ausformulierte Thematik oder Fragestellung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55293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87624" y="411510"/>
            <a:ext cx="6984776" cy="1368152"/>
          </a:xfrm>
          <a:prstGeom prst="rect">
            <a:avLst/>
          </a:prstGeom>
        </p:spPr>
        <p:txBody>
          <a:bodyPr/>
          <a:lstStyle>
            <a:lvl1pPr>
              <a:defRPr b="0">
                <a:latin typeface="Quicksand SemiBold" pitchFamily="2" charset="0"/>
              </a:defRPr>
            </a:lvl1pPr>
          </a:lstStyle>
          <a:p>
            <a:r>
              <a:rPr lang="de-DE" dirty="0"/>
              <a:t>Opener Seite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11163"/>
            <a:ext cx="792783" cy="129698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Quicksand SemiBold" pitchFamily="2" charset="0"/>
              </a:defRPr>
            </a:lvl1pPr>
          </a:lstStyle>
          <a:p>
            <a:pPr lvl="0"/>
            <a:r>
              <a:rPr lang="de-DE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8912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  <a:latin typeface="Quicksand SemiBold" pitchFamily="2" charset="0"/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419622"/>
            <a:ext cx="8208912" cy="3168352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CB253FF1-CED8-4C7E-9E0F-9F5F32840CE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39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67545" y="1131888"/>
            <a:ext cx="8208144" cy="79179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995489"/>
            <a:ext cx="8207375" cy="2592485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8C8B2C83-6AA0-477D-829D-65305D8540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C3D63D52-277F-4313-859D-6DC2910391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194E1D19-28DF-410B-B63D-D7963F605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495FB27F-ED49-4AE7-8557-A22302170018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604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is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3" y="1419622"/>
            <a:ext cx="8207375" cy="3168352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/>
              <a:t>Punkt 2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59F2900-496B-4A95-9AC5-88EE9A326C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568D7733-6CC2-4205-BFC8-D1032E8722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4C72112F-078C-460D-9AF1-C504CB8A08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7819A493-EAE5-4DFE-A001-FEAAB5DDA501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77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2067694"/>
            <a:ext cx="8229600" cy="252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8" name="Textplatzhalter 2"/>
          <p:cNvSpPr>
            <a:spLocks noGrp="1"/>
          </p:cNvSpPr>
          <p:nvPr>
            <p:ph idx="13" hasCustomPrompt="1"/>
          </p:nvPr>
        </p:nvSpPr>
        <p:spPr>
          <a:xfrm>
            <a:off x="457200" y="141962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200" baseline="0">
                <a:latin typeface="Fira Sans Medium" panose="020B06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7E8B8E7-6F81-40EF-95A3-430E59A64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3631ADB0-0ED1-40FE-B5DE-D3E500650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F7C0F8D-B5D2-4C6D-8DCC-5E9C3ACE3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E772EDFF-BBBC-40D3-BD3A-6DB14EB872B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91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13A8F"/>
                </a:solidFill>
              </a:defRPr>
            </a:lvl1pPr>
          </a:lstStyle>
          <a:p>
            <a:r>
              <a:rPr lang="de-DE" dirty="0"/>
              <a:t>Themen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idx="1" hasCustomPrompt="1"/>
          </p:nvPr>
        </p:nvSpPr>
        <p:spPr>
          <a:xfrm>
            <a:off x="457200" y="1419622"/>
            <a:ext cx="822960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 baseline="0">
                <a:latin typeface="Fira Sans Condensed" panose="020B0503050000020004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37E8B8E7-6F81-40EF-95A3-430E59A64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87" y="4732338"/>
            <a:ext cx="273526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3631ADB0-0ED1-40FE-B5DE-D3E500650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918" y="4731990"/>
            <a:ext cx="3023022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r>
              <a:rPr lang="de-DE" dirty="0"/>
              <a:t>Thema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9F7C0F8D-B5D2-4C6D-8DCC-5E9C3ACE3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863" y="4731990"/>
            <a:ext cx="2160241" cy="2873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213A8F"/>
                </a:solidFill>
                <a:latin typeface="Fira Sans SemiBold" panose="020B0603050000020004" pitchFamily="34" charset="0"/>
              </a:defRPr>
            </a:lvl1pPr>
          </a:lstStyle>
          <a:p>
            <a:pPr lvl="0"/>
            <a:fld id="{E772EDFF-BBBC-40D3-BD3A-6DB14EB872B3}" type="datetime1">
              <a:rPr lang="de-DE" smtClean="0"/>
              <a:t>21.01.2021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148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pic>
        <p:nvPicPr>
          <p:cNvPr id="6" name="Picture 2" descr="Loge der Koordinierungsstelle Chancengleichheit Sachsen">
            <a:extLst>
              <a:ext uri="{FF2B5EF4-FFF2-40B4-BE49-F238E27FC236}">
                <a16:creationId xmlns:a16="http://schemas.microsoft.com/office/drawing/2014/main" id="{3EFF0EDC-6B8B-4F73-87AD-FFBD1B5AB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84736"/>
            <a:ext cx="2229240" cy="4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sp>
        <p:nvSpPr>
          <p:cNvPr id="8" name="Textplatzhalter 6" descr="Diese Maßnahme wird mitfinanziert mit Steuermitteln auf Grundlage des vom Sächsischen Landtag beschlossenen Haushalts.">
            <a:extLst>
              <a:ext uri="{FF2B5EF4-FFF2-40B4-BE49-F238E27FC236}">
                <a16:creationId xmlns:a16="http://schemas.microsoft.com/office/drawing/2014/main" id="{5536112E-2728-4739-925B-081277D94267}"/>
              </a:ext>
            </a:extLst>
          </p:cNvPr>
          <p:cNvSpPr txBox="1">
            <a:spLocks/>
          </p:cNvSpPr>
          <p:nvPr userDrawn="1"/>
        </p:nvSpPr>
        <p:spPr>
          <a:xfrm>
            <a:off x="6377372" y="4299942"/>
            <a:ext cx="1872208" cy="46805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b="0"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/>
              <a:t>Diese Maßnahme wird mitfinanziert mit Steuermitteln auf Grundlage des vom Sächsischen Landtag beschlossenen Haushalts.</a:t>
            </a:r>
          </a:p>
        </p:txBody>
      </p:sp>
      <p:pic>
        <p:nvPicPr>
          <p:cNvPr id="9" name="Grafik 8" descr="Wappen Freistaat Sachsen&#10;">
            <a:extLst>
              <a:ext uri="{FF2B5EF4-FFF2-40B4-BE49-F238E27FC236}">
                <a16:creationId xmlns:a16="http://schemas.microsoft.com/office/drawing/2014/main" id="{180D55D0-BA1E-45AA-BE46-90458FCC44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08" y="4299942"/>
            <a:ext cx="303832" cy="468052"/>
          </a:xfrm>
          <a:prstGeom prst="rect">
            <a:avLst/>
          </a:prstGeom>
        </p:spPr>
      </p:pic>
      <p:pic>
        <p:nvPicPr>
          <p:cNvPr id="7" name="Picture 2" descr="Logo der Koordinierungsstelle Chancengleichheit Sachsen">
            <a:extLst>
              <a:ext uri="{FF2B5EF4-FFF2-40B4-BE49-F238E27FC236}">
                <a16:creationId xmlns:a16="http://schemas.microsoft.com/office/drawing/2014/main" id="{1AA72512-9914-4207-B5C9-A3369AFE4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72" y="3651870"/>
            <a:ext cx="2229240" cy="4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 txBox="1">
            <a:spLocks/>
          </p:cNvSpPr>
          <p:nvPr userDrawn="1"/>
        </p:nvSpPr>
        <p:spPr>
          <a:xfrm>
            <a:off x="1763688" y="3507854"/>
            <a:ext cx="4325652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3200" b="1" i="0" u="none" strike="noStrike" kern="1200" baseline="0" smtClean="0">
                <a:solidFill>
                  <a:schemeClr val="bg1"/>
                </a:solidFill>
                <a:latin typeface="Quicksand" pitchFamily="50" charset="0"/>
                <a:ea typeface="+mj-ea"/>
                <a:cs typeface="+mj-cs"/>
              </a:defRPr>
            </a:lvl1pPr>
          </a:lstStyle>
          <a:p>
            <a:endParaRPr lang="de-DE" sz="1800" b="0" dirty="0">
              <a:latin typeface="Fira Sans Condensed" panose="020B05030500000200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92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de-DE" sz="3200" b="1" i="0" u="none" strike="noStrike" kern="1200" baseline="0" smtClean="0">
          <a:solidFill>
            <a:schemeClr val="bg1"/>
          </a:solidFill>
          <a:latin typeface="Quicksan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Themengebiete</a:t>
            </a:r>
          </a:p>
        </p:txBody>
      </p:sp>
    </p:spTree>
    <p:extLst>
      <p:ext uri="{BB962C8B-B14F-4D97-AF65-F5344CB8AC3E}">
        <p14:creationId xmlns:p14="http://schemas.microsoft.com/office/powerpoint/2010/main" val="372364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5" r:id="rId3"/>
    <p:sldLayoutId id="2147483656" r:id="rId4"/>
    <p:sldLayoutId id="2147483668" r:id="rId5"/>
    <p:sldLayoutId id="2147483661" r:id="rId6"/>
    <p:sldLayoutId id="2147483657" r:id="rId7"/>
    <p:sldLayoutId id="2147483664" r:id="rId8"/>
    <p:sldLayoutId id="2147483658" r:id="rId9"/>
    <p:sldLayoutId id="2147483655" r:id="rId10"/>
    <p:sldLayoutId id="214748366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13A8F"/>
          </a:solidFill>
          <a:latin typeface="Quicksand SemiBol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ira Sans Condensed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691680" y="1059582"/>
            <a:ext cx="5117740" cy="1728192"/>
          </a:xfrm>
        </p:spPr>
        <p:txBody>
          <a:bodyPr/>
          <a:lstStyle/>
          <a:p>
            <a:r>
              <a:rPr lang="de-DE" dirty="0"/>
              <a:t>Inklusion und Barrierefreiheit in der Lehre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1695072" y="2597790"/>
            <a:ext cx="4680520" cy="1368425"/>
          </a:xfrm>
        </p:spPr>
        <p:txBody>
          <a:bodyPr/>
          <a:lstStyle/>
          <a:p>
            <a:r>
              <a:rPr lang="de-DE" dirty="0"/>
              <a:t>Nachteilsausgleich </a:t>
            </a:r>
          </a:p>
          <a:p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15AC8D-D683-4017-B05F-E9A51456F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die</a:t>
            </a:r>
            <a:br>
              <a:rPr lang="de-DE" dirty="0"/>
            </a:br>
            <a:r>
              <a:rPr lang="de-DE" dirty="0"/>
              <a:t>Aufmerksamkeit!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251520" y="2787774"/>
            <a:ext cx="3600400" cy="1944216"/>
          </a:xfrm>
          <a:prstGeom prst="rect">
            <a:avLst/>
          </a:prstGeom>
        </p:spPr>
        <p:txBody>
          <a:bodyPr anchor="b"/>
          <a:lstStyle/>
          <a:p>
            <a:r>
              <a:rPr lang="de-DE" b="1" dirty="0"/>
              <a:t>Dr.</a:t>
            </a:r>
            <a:r>
              <a:rPr lang="de-DE" b="1" baseline="30000" dirty="0"/>
              <a:t>in</a:t>
            </a:r>
            <a:r>
              <a:rPr lang="de-DE" b="1" dirty="0"/>
              <a:t> Stefanie Dreiack</a:t>
            </a:r>
          </a:p>
          <a:p>
            <a:pPr>
              <a:lnSpc>
                <a:spcPct val="150000"/>
              </a:lnSpc>
            </a:pPr>
            <a:r>
              <a:rPr lang="de-DE" b="1" dirty="0"/>
              <a:t>Telefon</a:t>
            </a:r>
          </a:p>
          <a:p>
            <a:r>
              <a:rPr lang="de-DE" dirty="0"/>
              <a:t>0341 9730152</a:t>
            </a:r>
          </a:p>
          <a:p>
            <a:pPr>
              <a:lnSpc>
                <a:spcPct val="150000"/>
              </a:lnSpc>
            </a:pPr>
            <a:r>
              <a:rPr lang="de-DE" b="1" dirty="0"/>
              <a:t>E-Mail</a:t>
            </a:r>
          </a:p>
          <a:p>
            <a:r>
              <a:rPr lang="de-DE" dirty="0"/>
              <a:t>stefanie.dreiack@kc-sachsen.de</a:t>
            </a:r>
          </a:p>
        </p:txBody>
      </p:sp>
    </p:spTree>
    <p:extLst>
      <p:ext uri="{BB962C8B-B14F-4D97-AF65-F5344CB8AC3E}">
        <p14:creationId xmlns:p14="http://schemas.microsoft.com/office/powerpoint/2010/main" val="305558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36250-0128-4FE6-9BD5-DBBAAF92D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Nachteilsausgleich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F814EF-5DA3-437E-B80B-AAE8D609F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BCFCFE-B65E-49F5-A9A7-7A5ACFD67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183A7-20D8-490E-8E1A-016DECFE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Nachteilsausgleich in Lehrveranstaltungen und Prüfungen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306088-3E3A-484E-8819-B7E05A5970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Nachteilsausgleiche dienen der Herstellung chancengleicher Bedingungen bei konkreten leistungsrelevanten Nachteilen</a:t>
            </a:r>
          </a:p>
          <a:p>
            <a:r>
              <a:rPr lang="de-DE" dirty="0"/>
              <a:t>Diagnose oder ein bestimmter Grad der Behinderung stellen noch keinen konkreten Nachteil dar</a:t>
            </a:r>
          </a:p>
          <a:p>
            <a:r>
              <a:rPr lang="de-DE" dirty="0"/>
              <a:t>Beeinträchtigungen, die zu mangelnder Darstellungsfähigkeit führen, können ausgeglichen werden</a:t>
            </a:r>
          </a:p>
          <a:p>
            <a:r>
              <a:rPr lang="de-DE" dirty="0"/>
              <a:t>Maßnahmen sollen vorhandene Nachteile nach Möglichkeit vollständig ausgleichen, so dass im Vergleich zu anderen Studierenden ohne solche Nachteile chancengleiche Bedingungen hergestellt werden.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B7C503-237A-4124-9D75-FD9374DF1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972AC9-E2E6-4CB9-A682-E978817A3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94A72C1-61C2-4B30-AA3C-E688C0CD63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A73786-317C-45C3-80FD-C925D3A52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24"/>
    </mc:Choice>
    <mc:Fallback xmlns="">
      <p:transition spd="slow" advTm="15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FA777-9AB1-4A61-B55E-B3E4C235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Nachteilsausgleich in Lehrveranstaltungen und Prüfungen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4E79C7-0E7B-49B7-9B86-AF8085F433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Nachteilsaugleich ≠ Veränderung des Bewertungsmaßstabs oder des Prüfungsgegenstandes</a:t>
            </a:r>
          </a:p>
          <a:p>
            <a:r>
              <a:rPr lang="de-DE" dirty="0"/>
              <a:t>Nachteilsausgleich ≠ Unter- oder Überkompensation von Nachteilen (Grundsatz der Chancengleichheit) </a:t>
            </a:r>
          </a:p>
          <a:p>
            <a:r>
              <a:rPr lang="de-DE" dirty="0"/>
              <a:t>Grundlegende Anforderungen und Kompetenzziele müssen gleich bleiben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5E42A7-9740-4B9C-B14A-4B0050F10A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69E501-C306-4742-A4FC-CBDF206B1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CF62C61-2D68-46F5-93E1-30677D329E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05E32F-16F1-4918-B766-3E453FC13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65"/>
    </mc:Choice>
    <mc:Fallback xmlns="">
      <p:transition spd="slow" advTm="9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A4AA3-A17F-4C50-904C-2C8E04B0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Voraussetzungen für einen Nachteilsausgleich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F6353A-9A7B-48C4-9933-831093981D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Vorliegen einer länger andauernden gesundheitlichen Beeinträchtigung</a:t>
            </a:r>
          </a:p>
          <a:p>
            <a:r>
              <a:rPr lang="de-DE" dirty="0"/>
              <a:t>Nachteile, die entstehen falls die Leistungen unter den vorgesehenen Bedingungen absolviert werden müssen</a:t>
            </a:r>
          </a:p>
          <a:p>
            <a:r>
              <a:rPr lang="de-DE" dirty="0"/>
              <a:t>Beeinträchtigungen bzw. damit zusammenhängende Nachteile sind inhaltlich nicht prüfungsrelevant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854D00-68D8-455B-A73E-8233AF0A6F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F741AB-B7B5-40F8-A630-FE529A36B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13B4A2-9CAD-4542-9D15-BB7DC84E4B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1E11D3-8224-491F-A39F-F9544074F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2"/>
    </mc:Choice>
    <mc:Fallback xmlns="">
      <p:transition spd="slow" advTm="7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87B9E-A08C-47D9-9BAC-9C0A4B2B1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Nachteilsausgleich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16C6EA-7752-416C-B325-D75CB78B7B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Verlängerung der Schreibzeit bei Klausuren, der Vorbereitungszeit bei mündlichen Prüfungen, der Prüfungszeit aufgrund anfallender und notwendiger Pausen, der Bearbeitungszeit von Haus-, Projekt- oder Abschlussarbeiten</a:t>
            </a:r>
          </a:p>
          <a:p>
            <a:r>
              <a:rPr lang="de-DE" dirty="0"/>
              <a:t>Verlegung der Prüfung in einen separaten Raum</a:t>
            </a:r>
          </a:p>
          <a:p>
            <a:r>
              <a:rPr lang="de-DE" dirty="0"/>
              <a:t>Änderung einer Prüfungsform (bspw. statt einer Klausur eine mündliche Prüfung)</a:t>
            </a:r>
          </a:p>
          <a:p>
            <a:r>
              <a:rPr lang="de-DE" dirty="0"/>
              <a:t>Unterteilung von Leistungen in Teilleistungen</a:t>
            </a:r>
          </a:p>
          <a:p>
            <a:r>
              <a:rPr lang="de-DE" dirty="0"/>
              <a:t>Möglichkeit zur Nutzung von Hilfsmitteln und/oder Assistenzen (bspw. Notebooks)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1FFDB4-04DB-47E1-9EB6-B74428F08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E6D921-69CE-4D45-857E-DA0B96910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EE7BBB1-C3C2-4F29-B077-E3672994D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B36DE6-E195-4E64-8194-1303822F4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7"/>
    </mc:Choice>
    <mc:Fallback xmlns="">
      <p:transition spd="slow" advTm="10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125A5-0731-4F54-B2C9-14BA57FF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Nachteilsausgleiche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5123CF-617B-426F-9AC7-7D53794968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Adaption von Prüfungsunterlagen (bspw. barrierefreie digitale Dokumente oder in Großdruck)</a:t>
            </a:r>
          </a:p>
          <a:p>
            <a:r>
              <a:rPr lang="de-DE" dirty="0"/>
              <a:t>Nichtbewertung von Rechtschreibfehlern in Klausuren</a:t>
            </a:r>
          </a:p>
          <a:p>
            <a:r>
              <a:rPr lang="de-DE" dirty="0"/>
              <a:t>Änderung von Ort oder Zeitpunkt der Prüfung sowie bei Präsenzprüfungen ggf. Einflussnahme auf den Sitzplatz oder die Aufsicht</a:t>
            </a:r>
          </a:p>
          <a:p>
            <a:r>
              <a:rPr lang="de-DE" dirty="0"/>
              <a:t>Nichtwertung von Prüfungsrücktritten aufgrund der Beeinträchtigung</a:t>
            </a:r>
          </a:p>
          <a:p>
            <a:r>
              <a:rPr lang="de-DE" dirty="0"/>
              <a:t>Verlängerung der Abmeldefristen von Modulen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DC8D95-737A-4C38-B628-816EE6197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FC0A4AC-0023-40B1-90DA-46DFF8C819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1A9CEC-2986-436F-BA7A-4B1926D1D8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CF4FCA-A268-4241-98E1-C366571D3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60"/>
    </mc:Choice>
    <mc:Fallback xmlns="">
      <p:transition spd="slow" advTm="9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CB54E-1091-43C4-9D57-8714F2D6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können Sie als Lehrende tun?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B21798-82A5-4CC3-BDB1-F6EB5B6BAE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Verweisberatung</a:t>
            </a:r>
          </a:p>
          <a:p>
            <a:r>
              <a:rPr lang="de-DE" dirty="0"/>
              <a:t>Kenntnis über Prozesse und Handreichungen der eigenen Hochschule zu diesem Thema</a:t>
            </a:r>
          </a:p>
          <a:p>
            <a:r>
              <a:rPr lang="de-DE" dirty="0"/>
              <a:t>An der Umsetzung mitwirken</a:t>
            </a:r>
          </a:p>
          <a:p>
            <a:r>
              <a:rPr lang="de-DE" dirty="0"/>
              <a:t>Sensibler und datenschutzkonformer Umgang</a:t>
            </a:r>
          </a:p>
          <a:p>
            <a:r>
              <a:rPr lang="de-DE" dirty="0"/>
              <a:t>Barrieren von vornherein vermeiden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2D6639-0AAB-4D46-837A-48CF7828CF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1EE02-01C0-4A10-AF48-31BD623592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276C59A-51EC-472E-9A7D-ECC538777F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E24495-C5B8-4A21-9D20-09F2273E4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04"/>
    </mc:Choice>
    <mc:Fallback xmlns="">
      <p:transition spd="slow" advTm="14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52943-7CE8-45B2-8AE2-39C55679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Barrierefrei prüfen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16EAED-AFF6-4EFA-8622-D917860D7B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fontAlgn="t"/>
            <a:r>
              <a:rPr lang="de-DE" dirty="0"/>
              <a:t>Proaktives Herstellen chancengleicher Prüfungsbedingungen für alle Studierenden</a:t>
            </a:r>
          </a:p>
          <a:p>
            <a:pPr fontAlgn="t"/>
            <a:r>
              <a:rPr lang="de-DE" dirty="0"/>
              <a:t>Prüfungen werden von allen unter vorgesehenen Bedingungen absolviert</a:t>
            </a:r>
          </a:p>
          <a:p>
            <a:pPr fontAlgn="t"/>
            <a:r>
              <a:rPr lang="de-DE" dirty="0"/>
              <a:t>Keine Nachteilsausgleiche/angemessenen Vorkehrungen notwendig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A23D3D-46A9-495E-A3AB-3D76CD92B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B812F7-9E87-4CD7-8B9E-A8E7A1C91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2689A2-F45E-4BE7-8C40-2E85BFD77D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ABB5C7-16BF-4924-92F3-1D4B49384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1"/>
    </mc:Choice>
    <mc:Fallback xmlns="">
      <p:transition spd="slow" advTm="4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Bildschirmpräsentation (16:9)</PresentationFormat>
  <Paragraphs>54</Paragraphs>
  <Slides>10</Slides>
  <Notes>10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10</vt:i4>
      </vt:variant>
    </vt:vector>
  </HeadingPairs>
  <TitlesOfParts>
    <vt:vector size="22" baseType="lpstr">
      <vt:lpstr>Fira Sans</vt:lpstr>
      <vt:lpstr>Arial</vt:lpstr>
      <vt:lpstr>Fira Sans Medium</vt:lpstr>
      <vt:lpstr>Calibri</vt:lpstr>
      <vt:lpstr>Quicksand SemiBold</vt:lpstr>
      <vt:lpstr>Quicksand</vt:lpstr>
      <vt:lpstr>Fira Sans SemiBold</vt:lpstr>
      <vt:lpstr>Fira Sans Condensed</vt:lpstr>
      <vt:lpstr>Larissa</vt:lpstr>
      <vt:lpstr>2_Larissa</vt:lpstr>
      <vt:lpstr>3_Larissa</vt:lpstr>
      <vt:lpstr>1_Larissa</vt:lpstr>
      <vt:lpstr>Inklusion und Barrierefreiheit in der Lehre</vt:lpstr>
      <vt:lpstr>Nachteilsausgleich</vt:lpstr>
      <vt:lpstr>Nachteilsausgleich in Lehrveranstaltungen und Prüfungen</vt:lpstr>
      <vt:lpstr>Nachteilsausgleich in Lehrveranstaltungen und Prüfungen</vt:lpstr>
      <vt:lpstr>Voraussetzungen für einen Nachteilsausgleich</vt:lpstr>
      <vt:lpstr>Nachteilsausgleich</vt:lpstr>
      <vt:lpstr>Nachteilsausgleiche</vt:lpstr>
      <vt:lpstr>Was können Sie als Lehrende tun?</vt:lpstr>
      <vt:lpstr>Barrierefrei prüfen</vt:lpstr>
      <vt:lpstr>Vielen Dank für die Aufmerksamkeit!</vt:lpstr>
    </vt:vector>
  </TitlesOfParts>
  <Company>MyCompany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Customer</dc:creator>
  <cp:lastModifiedBy>Dreiack, Stefanie</cp:lastModifiedBy>
  <cp:revision>115</cp:revision>
  <cp:lastPrinted>2021-03-08T12:55:56Z</cp:lastPrinted>
  <dcterms:created xsi:type="dcterms:W3CDTF">2021-01-04T12:08:57Z</dcterms:created>
  <dcterms:modified xsi:type="dcterms:W3CDTF">2021-12-15T09:47:23Z</dcterms:modified>
</cp:coreProperties>
</file>