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6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EF112-2F4C-47E6-B46D-E7E219A91660}" type="datetimeFigureOut">
              <a:rPr lang="de-DE" smtClean="0"/>
              <a:t>12.11.2022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ACFCB-9126-44A2-8F88-6F431A390F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23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+mn-lt"/>
              </a:defRPr>
            </a:lvl1pPr>
          </a:lstStyle>
          <a:p>
            <a:r>
              <a:rPr lang="de-DE" dirty="0" smtClean="0"/>
              <a:t>Wortarten: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45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smtClean="0"/>
              <a:t>Verben und Substantive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1535-22C8-4CDD-8FE9-952CF27C7A3A}" type="datetime1">
              <a:rPr lang="de-DE" smtClean="0"/>
              <a:t>12.11.2022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Anna Hagedorn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97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66894-35F4-43B2-B8D7-D5220B9E33D0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4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EB298-0688-44C2-AD5A-715B568E9909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2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FBFBE-3CA3-4C48-9B80-8DFDCF79A59C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50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6BC1C-BDE1-4B9F-9C98-E0E9C5F6E360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94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A3C39-A15B-4E79-B5D9-62A09A925BF3}" type="datetime1">
              <a:rPr lang="de-DE" smtClean="0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4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1953-D57B-4991-B7AC-4C679A7445FD}" type="datetime1">
              <a:rPr lang="de-DE" smtClean="0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12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7C763-CA0F-4F25-BE42-1F9965521653}" type="datetime1">
              <a:rPr lang="de-DE" smtClean="0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08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CEB49-783D-444E-9C12-9045EE34A7EF}" type="datetime1">
              <a:rPr lang="de-DE" smtClean="0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6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03777-A660-4E99-8ADC-846CBCFAE8B5}" type="datetime1">
              <a:rPr lang="de-DE" smtClean="0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3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E6E-40CF-4982-8AAA-0799EBB84FE6}" type="datetime1">
              <a:rPr lang="de-DE" smtClean="0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7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2CBA3-1472-4AE7-B043-7D767894C880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608F7-DCA2-4595-9867-5C4E7B366129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Pfeil nach links 6">
            <a:hlinkClick r:id="" action="ppaction://hlinkshowjump?jump=previousslide"/>
          </p:cNvPr>
          <p:cNvSpPr/>
          <p:nvPr userDrawn="1"/>
        </p:nvSpPr>
        <p:spPr>
          <a:xfrm>
            <a:off x="515983" y="5480753"/>
            <a:ext cx="644434" cy="464140"/>
          </a:xfrm>
          <a:prstGeom prst="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>
            <a:hlinkClick r:id="" action="ppaction://hlinkshowjump?jump=nextslide"/>
          </p:cNvPr>
          <p:cNvSpPr/>
          <p:nvPr userDrawn="1"/>
        </p:nvSpPr>
        <p:spPr>
          <a:xfrm>
            <a:off x="11020697" y="5480753"/>
            <a:ext cx="655320" cy="4641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38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Wortarten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Verben und Substantive</a:t>
            </a:r>
            <a:endParaRPr lang="de-D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84C9-453A-465D-8E99-E127AF05C460}" type="datetime1">
              <a:rPr lang="de-DE" smtClean="0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 dirty="0"/>
          </a:p>
        </p:txBody>
      </p:sp>
      <p:sp>
        <p:nvSpPr>
          <p:cNvPr id="9" name="ProBar1"/>
          <p:cNvSpPr/>
          <p:nvPr/>
        </p:nvSpPr>
        <p:spPr>
          <a:xfrm>
            <a:off x="457200" y="6229350"/>
            <a:ext cx="18796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1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Erklärung zur Bedienung der Präsentation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7F39A-4060-4B5C-AE8D-97849B0EAF90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2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21079" y="4319452"/>
            <a:ext cx="2242457" cy="11321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Auf den linken Pfeil klicken, um zur vorherigen Seite zu gelangen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852023" y="4319452"/>
            <a:ext cx="2333897" cy="111469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Auf den rechten Pfeil klicken, um zur nächsten Seite zu gelangen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8852023" y="1690686"/>
            <a:ext cx="2464527" cy="1419497"/>
            <a:chOff x="8749936" y="1653041"/>
            <a:chExt cx="2464527" cy="1419497"/>
          </a:xfrm>
        </p:grpSpPr>
        <p:sp>
          <p:nvSpPr>
            <p:cNvPr id="10" name="Rechteck 9"/>
            <p:cNvSpPr/>
            <p:nvPr/>
          </p:nvSpPr>
          <p:spPr>
            <a:xfrm>
              <a:off x="8749936" y="1653041"/>
              <a:ext cx="2464527" cy="14194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Auf das Lautsprechersymbol und dann     klicken, um die Audioaufnahme abzuspielen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12" name="Gleichschenkliges Dreieck 11"/>
            <p:cNvSpPr/>
            <p:nvPr/>
          </p:nvSpPr>
          <p:spPr>
            <a:xfrm rot="5400000">
              <a:off x="9823027" y="2298853"/>
              <a:ext cx="178766" cy="143930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Rechteck 14"/>
          <p:cNvSpPr/>
          <p:nvPr/>
        </p:nvSpPr>
        <p:spPr>
          <a:xfrm>
            <a:off x="4675776" y="4587944"/>
            <a:ext cx="2840447" cy="1428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Der grüne Balken am unteren Rand ist die Lernfortschrittsanzeige und zeigt dir an, wie viel du schon geschafft hast.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7" name="Erklär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8657" y="587805"/>
            <a:ext cx="880201" cy="880201"/>
          </a:xfrm>
          <a:prstGeom prst="rect">
            <a:avLst/>
          </a:prstGeom>
        </p:spPr>
      </p:pic>
      <p:sp>
        <p:nvSpPr>
          <p:cNvPr id="19" name="ProBar2"/>
          <p:cNvSpPr/>
          <p:nvPr/>
        </p:nvSpPr>
        <p:spPr>
          <a:xfrm>
            <a:off x="465909" y="6229350"/>
            <a:ext cx="37592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81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9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Verb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Das Benennen von Tätigkeiten, Vorgängen und Zuständen.</a:t>
            </a:r>
          </a:p>
          <a:p>
            <a:r>
              <a:rPr lang="de-DE" dirty="0" smtClean="0"/>
              <a:t>Merkmale: </a:t>
            </a:r>
            <a:endParaRPr lang="de-DE" dirty="0"/>
          </a:p>
          <a:p>
            <a:pPr lvl="1"/>
            <a:r>
              <a:rPr lang="de-DE" dirty="0" smtClean="0"/>
              <a:t>Verben bestehen aus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Wortstamm</a:t>
            </a:r>
            <a:r>
              <a:rPr lang="de-DE" dirty="0" smtClean="0"/>
              <a:t> +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</a:rPr>
              <a:t>Endung</a:t>
            </a:r>
            <a:r>
              <a:rPr lang="de-DE" dirty="0" smtClean="0"/>
              <a:t> ( -en, -n)</a:t>
            </a:r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dirty="0" smtClean="0">
                <a:sym typeface="Wingdings" panose="05000000000000000000" pitchFamily="2" charset="2"/>
              </a:rPr>
              <a:t> Beispiele: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flieg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lauf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schwimm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segel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blinzel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bastel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de-DE" dirty="0" smtClean="0"/>
              <a:t>Verben haben eine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Grundform</a:t>
            </a:r>
            <a:r>
              <a:rPr lang="de-DE" dirty="0" smtClean="0"/>
              <a:t> und eine </a:t>
            </a:r>
            <a:r>
              <a:rPr lang="de-DE" dirty="0" smtClean="0">
                <a:solidFill>
                  <a:srgbClr val="92D050"/>
                </a:solidFill>
              </a:rPr>
              <a:t>Personalform</a:t>
            </a:r>
          </a:p>
          <a:p>
            <a:pPr lvl="2"/>
            <a:r>
              <a:rPr lang="de-DE" dirty="0" smtClean="0"/>
              <a:t>Grundform: Verben enden auf -en, -n 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  Beispiele: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Sing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handel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n</a:t>
            </a:r>
            <a:endParaRPr lang="de-DE" dirty="0" smtClean="0"/>
          </a:p>
          <a:p>
            <a:pPr lvl="2">
              <a:lnSpc>
                <a:spcPct val="100000"/>
              </a:lnSpc>
            </a:pPr>
            <a:r>
              <a:rPr lang="de-DE" dirty="0" smtClean="0">
                <a:sym typeface="Wingdings" panose="05000000000000000000" pitchFamily="2" charset="2"/>
              </a:rPr>
              <a:t>Personalform: Die Verben werden gebeugt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de-DE" dirty="0" smtClean="0">
                <a:sym typeface="Wingdings" panose="05000000000000000000" pitchFamily="2" charset="2"/>
              </a:rPr>
              <a:t>      Beispiel: ich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, du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st</a:t>
            </a:r>
            <a:r>
              <a:rPr lang="de-DE" dirty="0" smtClean="0">
                <a:sym typeface="Wingdings" panose="05000000000000000000" pitchFamily="2" charset="2"/>
              </a:rPr>
              <a:t>, er/sie/es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t</a:t>
            </a:r>
            <a:r>
              <a:rPr lang="de-DE" dirty="0" smtClean="0">
                <a:sym typeface="Wingdings" panose="05000000000000000000" pitchFamily="2" charset="2"/>
              </a:rPr>
              <a:t>, wir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en</a:t>
            </a:r>
            <a:r>
              <a:rPr lang="de-DE" dirty="0" smtClean="0">
                <a:sym typeface="Wingdings" panose="05000000000000000000" pitchFamily="2" charset="2"/>
              </a:rPr>
              <a:t>, ihr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t</a:t>
            </a:r>
            <a:r>
              <a:rPr lang="de-DE" dirty="0" smtClean="0">
                <a:sym typeface="Wingdings" panose="05000000000000000000" pitchFamily="2" charset="2"/>
              </a:rPr>
              <a:t>, sie sing</a:t>
            </a:r>
            <a:r>
              <a:rPr lang="de-DE" dirty="0" smtClean="0">
                <a:solidFill>
                  <a:srgbClr val="92D050"/>
                </a:solidFill>
                <a:sym typeface="Wingdings" panose="05000000000000000000" pitchFamily="2" charset="2"/>
              </a:rPr>
              <a:t>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BEAA-F2FA-4B36-8091-BC3B423C359D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Anna Hagedorn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3</a:t>
            </a:fld>
            <a:endParaRPr lang="de-DE"/>
          </a:p>
        </p:txBody>
      </p:sp>
      <p:pic>
        <p:nvPicPr>
          <p:cNvPr id="8" name="Wortart: Ver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3490" y="538345"/>
            <a:ext cx="660310" cy="660310"/>
          </a:xfrm>
          <a:prstGeom prst="rect">
            <a:avLst/>
          </a:prstGeom>
        </p:spPr>
      </p:pic>
      <p:sp>
        <p:nvSpPr>
          <p:cNvPr id="10" name="ProBar3"/>
          <p:cNvSpPr/>
          <p:nvPr/>
        </p:nvSpPr>
        <p:spPr>
          <a:xfrm>
            <a:off x="457200" y="6203156"/>
            <a:ext cx="56388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85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Artikel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Begleiter des Substantivs</a:t>
            </a:r>
          </a:p>
          <a:p>
            <a:r>
              <a:rPr lang="de-DE" dirty="0" smtClean="0"/>
              <a:t>Formen: Es gibt bestimmte und unbestimmte Artikel.</a:t>
            </a:r>
          </a:p>
          <a:p>
            <a:pPr lvl="1"/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Bestimmte</a:t>
            </a:r>
            <a:r>
              <a:rPr lang="de-DE" dirty="0" smtClean="0"/>
              <a:t> Artikel: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der, die, das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  </a:t>
            </a:r>
            <a:r>
              <a:rPr lang="de-DE" dirty="0" smtClean="0">
                <a:sym typeface="Wingdings" panose="05000000000000000000" pitchFamily="2" charset="2"/>
              </a:rPr>
              <a:t> Einzahl:   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der</a:t>
            </a:r>
            <a:r>
              <a:rPr lang="de-DE" dirty="0" smtClean="0">
                <a:sym typeface="Wingdings" panose="05000000000000000000" pitchFamily="2" charset="2"/>
              </a:rPr>
              <a:t> Apfel,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Blume,  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das</a:t>
            </a:r>
            <a:r>
              <a:rPr lang="de-DE" dirty="0" smtClean="0">
                <a:sym typeface="Wingdings" panose="05000000000000000000" pitchFamily="2" charset="2"/>
              </a:rPr>
              <a:t> Auto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 Mehrzahl: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Äpfel, 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Blumen,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Autos (Die Mehrzahl wird immer mit    							 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die</a:t>
            </a:r>
            <a:r>
              <a:rPr lang="de-DE" dirty="0" smtClean="0">
                <a:sym typeface="Wingdings" panose="05000000000000000000" pitchFamily="2" charset="2"/>
              </a:rPr>
              <a:t> gebildet)</a:t>
            </a:r>
            <a:endParaRPr lang="de-DE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Unbestimmte</a:t>
            </a:r>
            <a:r>
              <a:rPr lang="de-DE" dirty="0" smtClean="0"/>
              <a:t> Artikel: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ein, eine</a:t>
            </a:r>
          </a:p>
          <a:p>
            <a:pPr marL="457200" lvl="1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 Ein</a:t>
            </a:r>
            <a:r>
              <a:rPr lang="de-DE" dirty="0" smtClean="0">
                <a:sym typeface="Wingdings" panose="05000000000000000000" pitchFamily="2" charset="2"/>
              </a:rPr>
              <a:t> Haus,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eine</a:t>
            </a:r>
            <a:r>
              <a:rPr lang="de-DE" dirty="0" smtClean="0">
                <a:sym typeface="Wingdings" panose="05000000000000000000" pitchFamily="2" charset="2"/>
              </a:rPr>
              <a:t> Lampe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8B61-A49B-40C2-A495-E50815952251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4</a:t>
            </a:fld>
            <a:endParaRPr lang="de-DE"/>
          </a:p>
        </p:txBody>
      </p:sp>
      <p:pic>
        <p:nvPicPr>
          <p:cNvPr id="8" name="Wortart: Artike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6479" y="458538"/>
            <a:ext cx="697321" cy="697321"/>
          </a:xfrm>
          <a:prstGeom prst="rect">
            <a:avLst/>
          </a:prstGeom>
        </p:spPr>
      </p:pic>
      <p:sp>
        <p:nvSpPr>
          <p:cNvPr id="10" name="ProBar4"/>
          <p:cNvSpPr/>
          <p:nvPr/>
        </p:nvSpPr>
        <p:spPr>
          <a:xfrm>
            <a:off x="457200" y="6229350"/>
            <a:ext cx="75184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37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3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Substantiv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dirty="0" smtClean="0"/>
              <a:t>Funktion: Benennen der Namen von Menschen, Tieren, Pflanzen und Gegenständen</a:t>
            </a:r>
          </a:p>
          <a:p>
            <a:pPr>
              <a:lnSpc>
                <a:spcPct val="80000"/>
              </a:lnSpc>
            </a:pPr>
            <a:r>
              <a:rPr lang="de-DE" dirty="0" smtClean="0"/>
              <a:t>Merkmale: </a:t>
            </a:r>
          </a:p>
          <a:p>
            <a:pPr lvl="1"/>
            <a:r>
              <a:rPr lang="de-DE" dirty="0" smtClean="0"/>
              <a:t>Substantive werden </a:t>
            </a:r>
            <a:r>
              <a:rPr lang="de-DE" dirty="0" smtClean="0">
                <a:solidFill>
                  <a:schemeClr val="accent2"/>
                </a:solidFill>
              </a:rPr>
              <a:t>groß</a:t>
            </a:r>
            <a:r>
              <a:rPr lang="de-DE" dirty="0" smtClean="0"/>
              <a:t> geschrieben (</a:t>
            </a:r>
            <a:r>
              <a:rPr lang="de-DE" dirty="0" smtClean="0">
                <a:solidFill>
                  <a:schemeClr val="accent2"/>
                </a:solidFill>
              </a:rPr>
              <a:t>K</a:t>
            </a:r>
            <a:r>
              <a:rPr lang="de-DE" dirty="0" smtClean="0"/>
              <a:t>atze, </a:t>
            </a:r>
            <a:r>
              <a:rPr lang="de-DE" dirty="0" smtClean="0">
                <a:solidFill>
                  <a:schemeClr val="accent2"/>
                </a:solidFill>
              </a:rPr>
              <a:t>R</a:t>
            </a:r>
            <a:r>
              <a:rPr lang="de-DE" dirty="0" smtClean="0"/>
              <a:t>ose)</a:t>
            </a:r>
          </a:p>
          <a:p>
            <a:pPr lvl="1"/>
            <a:r>
              <a:rPr lang="de-DE" dirty="0" smtClean="0"/>
              <a:t>Substantive haben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Artikel</a:t>
            </a:r>
            <a:r>
              <a:rPr lang="de-DE" dirty="0" smtClean="0"/>
              <a:t> 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(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DER</a:t>
            </a:r>
            <a:r>
              <a:rPr lang="de-DE" dirty="0" smtClean="0"/>
              <a:t> Apfel,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r>
              <a:rPr lang="de-DE" dirty="0" smtClean="0"/>
              <a:t> Maus,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r>
              <a:rPr lang="de-DE" dirty="0" smtClean="0"/>
              <a:t> Auto,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EIN</a:t>
            </a:r>
            <a:r>
              <a:rPr lang="de-DE" dirty="0" smtClean="0"/>
              <a:t> Eis,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EINE</a:t>
            </a:r>
            <a:r>
              <a:rPr lang="de-DE" dirty="0" smtClean="0"/>
              <a:t> Nuss)</a:t>
            </a:r>
          </a:p>
          <a:p>
            <a:pPr lvl="1"/>
            <a:r>
              <a:rPr lang="de-DE" dirty="0" smtClean="0"/>
              <a:t>Es gibt Einzahl und </a:t>
            </a:r>
            <a:r>
              <a:rPr lang="de-DE" dirty="0" smtClean="0">
                <a:solidFill>
                  <a:srgbClr val="C00000"/>
                </a:solidFill>
              </a:rPr>
              <a:t>Mehrzahl</a:t>
            </a:r>
            <a:r>
              <a:rPr lang="de-DE" dirty="0" smtClean="0"/>
              <a:t> bei Substantiven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 (der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Hund</a:t>
            </a:r>
            <a:r>
              <a:rPr lang="de-DE" dirty="0" smtClean="0">
                <a:sym typeface="Wingdings" panose="05000000000000000000" pitchFamily="2" charset="2"/>
              </a:rPr>
              <a:t>,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Hund</a:t>
            </a:r>
            <a:r>
              <a:rPr lang="de-DE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;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Tasse</a:t>
            </a:r>
            <a:r>
              <a:rPr lang="de-DE" dirty="0" smtClean="0">
                <a:sym typeface="Wingdings" panose="05000000000000000000" pitchFamily="2" charset="2"/>
              </a:rPr>
              <a:t>, die </a:t>
            </a:r>
            <a:r>
              <a:rPr lang="de-DE" dirty="0" smtClean="0">
                <a:solidFill>
                  <a:srgbClr val="C00000"/>
                </a:solidFill>
                <a:sym typeface="Wingdings" panose="05000000000000000000" pitchFamily="2" charset="2"/>
              </a:rPr>
              <a:t>Tass</a:t>
            </a:r>
            <a:r>
              <a:rPr lang="de-DE" dirty="0">
                <a:solidFill>
                  <a:srgbClr val="C00000"/>
                </a:solidFill>
                <a:sym typeface="Wingdings" panose="05000000000000000000" pitchFamily="2" charset="2"/>
              </a:rPr>
              <a:t>e</a:t>
            </a:r>
            <a:r>
              <a:rPr lang="de-DE" u="sng" dirty="0" smtClean="0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  <a:endParaRPr lang="de-DE" dirty="0" smtClean="0"/>
          </a:p>
          <a:p>
            <a:pPr lvl="1"/>
            <a:r>
              <a:rPr lang="de-DE" dirty="0" smtClean="0">
                <a:sym typeface="Wingdings" panose="05000000000000000000" pitchFamily="2" charset="2"/>
              </a:rPr>
              <a:t>Es gibt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Verkleinerungsformen</a:t>
            </a:r>
            <a:r>
              <a:rPr lang="de-DE" dirty="0" smtClean="0">
                <a:sym typeface="Wingdings" panose="05000000000000000000" pitchFamily="2" charset="2"/>
              </a:rPr>
              <a:t> von Substantiven (-</a:t>
            </a:r>
            <a:r>
              <a:rPr lang="de-DE" dirty="0" err="1" smtClean="0">
                <a:sym typeface="Wingdings" panose="05000000000000000000" pitchFamily="2" charset="2"/>
              </a:rPr>
              <a:t>chen</a:t>
            </a:r>
            <a:r>
              <a:rPr lang="de-DE" dirty="0" smtClean="0">
                <a:sym typeface="Wingdings" panose="05000000000000000000" pitchFamily="2" charset="2"/>
              </a:rPr>
              <a:t>, -lein)</a:t>
            </a:r>
            <a:endParaRPr lang="de-DE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(das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Pferd</a:t>
            </a:r>
            <a:r>
              <a:rPr lang="de-DE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chen</a:t>
            </a:r>
            <a:r>
              <a:rPr lang="de-DE" dirty="0" smtClean="0">
                <a:sym typeface="Wingdings" panose="05000000000000000000" pitchFamily="2" charset="2"/>
              </a:rPr>
              <a:t>, das </a:t>
            </a:r>
            <a:r>
              <a:rPr lang="de-DE" dirty="0" smtClean="0">
                <a:solidFill>
                  <a:srgbClr val="7030A0"/>
                </a:solidFill>
                <a:sym typeface="Wingdings" panose="05000000000000000000" pitchFamily="2" charset="2"/>
              </a:rPr>
              <a:t>Ent</a:t>
            </a:r>
            <a:r>
              <a:rPr lang="de-DE" u="sng" dirty="0" smtClean="0">
                <a:solidFill>
                  <a:srgbClr val="7030A0"/>
                </a:solidFill>
                <a:sym typeface="Wingdings" panose="05000000000000000000" pitchFamily="2" charset="2"/>
              </a:rPr>
              <a:t>lein</a:t>
            </a:r>
            <a:r>
              <a:rPr lang="de-DE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AD19-5038-4E1B-A795-59FCA3C632AE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5</a:t>
            </a:fld>
            <a:endParaRPr lang="de-DE"/>
          </a:p>
        </p:txBody>
      </p:sp>
      <p:pic>
        <p:nvPicPr>
          <p:cNvPr id="9" name="Wortart: Substantiv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39826" y="519497"/>
            <a:ext cx="627947" cy="627947"/>
          </a:xfrm>
          <a:prstGeom prst="rect">
            <a:avLst/>
          </a:prstGeom>
        </p:spPr>
      </p:pic>
      <p:sp>
        <p:nvSpPr>
          <p:cNvPr id="11" name="ProBar5"/>
          <p:cNvSpPr/>
          <p:nvPr/>
        </p:nvSpPr>
        <p:spPr>
          <a:xfrm>
            <a:off x="448492" y="6229350"/>
            <a:ext cx="93980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32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7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Wortart: Adjektive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Funktion: Kennzeichnen von Eigenschaften oder Merkmalen</a:t>
            </a:r>
          </a:p>
          <a:p>
            <a:pPr lvl="1"/>
            <a:r>
              <a:rPr lang="de-DE" dirty="0" smtClean="0"/>
              <a:t>Eigenschaftswort/ Wie-Wort (Erfragen des Adjektivs mit „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</a:rPr>
              <a:t>Wie?</a:t>
            </a:r>
            <a:r>
              <a:rPr lang="de-DE" dirty="0" smtClean="0"/>
              <a:t>“)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Beispiel: Der Berg ist groß. --&gt; </a:t>
            </a:r>
            <a:r>
              <a:rPr lang="de-DE" dirty="0" smtClean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Wie</a:t>
            </a:r>
            <a:r>
              <a:rPr lang="de-DE" dirty="0" smtClean="0">
                <a:sym typeface="Wingdings" panose="05000000000000000000" pitchFamily="2" charset="2"/>
              </a:rPr>
              <a:t> ist der Berg? --&gt; groß</a:t>
            </a:r>
            <a:endParaRPr lang="de-DE" dirty="0" smtClean="0"/>
          </a:p>
          <a:p>
            <a:r>
              <a:rPr lang="de-DE" dirty="0" smtClean="0"/>
              <a:t>Stellung im Satz: Das Adjektiv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</a:rPr>
              <a:t>steht vor dem Substantiv </a:t>
            </a:r>
            <a:r>
              <a:rPr lang="de-DE" dirty="0" smtClean="0"/>
              <a:t>ODER das Adjektiv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</a:rPr>
              <a:t>steht allein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Steht vor dem Substantiv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Ein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schnell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es</a:t>
            </a:r>
            <a:r>
              <a:rPr lang="de-DE" dirty="0" smtClean="0">
                <a:sym typeface="Wingdings" panose="05000000000000000000" pitchFamily="2" charset="2"/>
              </a:rPr>
              <a:t> Auto, ein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bunt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es</a:t>
            </a:r>
            <a:r>
              <a:rPr lang="de-DE" dirty="0" smtClean="0">
                <a:sym typeface="Wingdings" panose="05000000000000000000" pitchFamily="2" charset="2"/>
              </a:rPr>
              <a:t> Fahrrad, eine 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lustig</a:t>
            </a:r>
            <a:r>
              <a:rPr lang="de-DE" u="sng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</a:t>
            </a:r>
            <a:r>
              <a:rPr lang="de-DE" dirty="0" smtClean="0">
                <a:sym typeface="Wingdings" panose="05000000000000000000" pitchFamily="2" charset="2"/>
              </a:rPr>
              <a:t> Reise (Das Adjektiv wird angepasst)</a:t>
            </a:r>
            <a:endParaRPr lang="de-DE" dirty="0" smtClean="0"/>
          </a:p>
          <a:p>
            <a:pPr lvl="1"/>
            <a:r>
              <a:rPr lang="de-DE" dirty="0" smtClean="0"/>
              <a:t>Steht allein</a:t>
            </a:r>
          </a:p>
          <a:p>
            <a:pPr marL="9144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Das Flugzeug ist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laut</a:t>
            </a:r>
            <a:r>
              <a:rPr lang="de-DE" dirty="0" smtClean="0">
                <a:sym typeface="Wingdings" panose="05000000000000000000" pitchFamily="2" charset="2"/>
              </a:rPr>
              <a:t>. Die Sonne ist </a:t>
            </a:r>
            <a:r>
              <a:rPr lang="de-DE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warm</a:t>
            </a:r>
            <a:r>
              <a:rPr lang="de-DE" dirty="0" smtClean="0">
                <a:sym typeface="Wingdings" panose="05000000000000000000" pitchFamily="2" charset="2"/>
              </a:rPr>
              <a:t>. (Das Adjektiv wird nicht angepasst)</a:t>
            </a: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7FC2-F184-4D04-8A2F-516968AC7800}" type="datetime1">
              <a:rPr lang="de-DE" smtClean="0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Anna Hagedorn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608F7-DCA2-4595-9867-5C4E7B366129}" type="slidenum">
              <a:rPr lang="de-DE" smtClean="0"/>
              <a:t>6</a:t>
            </a:fld>
            <a:endParaRPr lang="de-DE"/>
          </a:p>
        </p:txBody>
      </p:sp>
      <p:pic>
        <p:nvPicPr>
          <p:cNvPr id="9" name="Wortart: Adjektiv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75145" y="528206"/>
            <a:ext cx="647451" cy="647451"/>
          </a:xfrm>
          <a:prstGeom prst="rect">
            <a:avLst/>
          </a:prstGeom>
        </p:spPr>
      </p:pic>
      <p:sp>
        <p:nvSpPr>
          <p:cNvPr id="11" name="ProBar6"/>
          <p:cNvSpPr/>
          <p:nvPr/>
        </p:nvSpPr>
        <p:spPr>
          <a:xfrm>
            <a:off x="457200" y="6229350"/>
            <a:ext cx="11277600" cy="127000"/>
          </a:xfrm>
          <a:prstGeom prst="rect">
            <a:avLst/>
          </a:prstGeom>
          <a:solidFill>
            <a:srgbClr val="5482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70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Breitbild</PresentationFormat>
  <Paragraphs>63</Paragraphs>
  <Slides>6</Slides>
  <Notes>0</Notes>
  <HiddenSlides>0</HiddenSlides>
  <MMClips>5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</vt:lpstr>
      <vt:lpstr>Wortarten</vt:lpstr>
      <vt:lpstr>Erklärung zur Bedienung der Präsentation</vt:lpstr>
      <vt:lpstr>Wortart: Verb</vt:lpstr>
      <vt:lpstr>Wortart: Artikel</vt:lpstr>
      <vt:lpstr>Wortart: Substantiv</vt:lpstr>
      <vt:lpstr>Wortart: Adjektive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Anna</dc:creator>
  <cp:lastModifiedBy>Anna</cp:lastModifiedBy>
  <cp:revision>29</cp:revision>
  <dcterms:created xsi:type="dcterms:W3CDTF">2022-11-10T13:54:39Z</dcterms:created>
  <dcterms:modified xsi:type="dcterms:W3CDTF">2022-11-12T13:59:44Z</dcterms:modified>
</cp:coreProperties>
</file>