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8"/>
  </p:notesMasterIdLst>
  <p:handoutMasterIdLst>
    <p:handoutMasterId r:id="rId9"/>
  </p:handoutMasterIdLst>
  <p:sldIdLst>
    <p:sldId id="271" r:id="rId2"/>
    <p:sldId id="401" r:id="rId3"/>
    <p:sldId id="405" r:id="rId4"/>
    <p:sldId id="406" r:id="rId5"/>
    <p:sldId id="399" r:id="rId6"/>
    <p:sldId id="357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mbria Math" panose="02040503050406030204" pitchFamily="18" charset="0"/>
      <p:regular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  <p:cmAuthor id="2" name="Jonathan Mädler" initials="JM" lastIdx="6" clrIdx="1">
    <p:extLst>
      <p:ext uri="{19B8F6BF-5375-455C-9EA6-DF929625EA0E}">
        <p15:presenceInfo xmlns:p15="http://schemas.microsoft.com/office/powerpoint/2012/main" userId="Jonathan Mäd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D00"/>
    <a:srgbClr val="565A5B"/>
    <a:srgbClr val="FFFFFF"/>
    <a:srgbClr val="13A983"/>
    <a:srgbClr val="009BA4"/>
    <a:srgbClr val="93C356"/>
    <a:srgbClr val="BCCF02"/>
    <a:srgbClr val="28618C"/>
    <a:srgbClr val="539DC5"/>
    <a:srgbClr val="02A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1348" autoAdjust="0"/>
  </p:normalViewPr>
  <p:slideViewPr>
    <p:cSldViewPr snapToGrid="0" snapToObjects="1">
      <p:cViewPr varScale="1">
        <p:scale>
          <a:sx n="58" d="100"/>
          <a:sy n="58" d="100"/>
        </p:scale>
        <p:origin x="102" y="996"/>
      </p:cViewPr>
      <p:guideLst/>
    </p:cSldViewPr>
  </p:slideViewPr>
  <p:outlineViewPr>
    <p:cViewPr>
      <p:scale>
        <a:sx n="33" d="100"/>
        <a:sy n="33" d="100"/>
      </p:scale>
      <p:origin x="0" y="-85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15.05.2020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46446-04BC-43CB-815A-5BADDDEFDB7E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7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46446-04BC-43CB-815A-5BADDDEFDB7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43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46446-04BC-43CB-815A-5BADDDEFDB7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93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46446-04BC-43CB-815A-5BADDDEFDB7E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71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F770C3AA-244C-A141-BC22-D074823F4293}"/>
              </a:ext>
            </a:extLst>
          </p:cNvPr>
          <p:cNvSpPr/>
          <p:nvPr userDrawn="1"/>
        </p:nvSpPr>
        <p:spPr>
          <a:xfrm>
            <a:off x="0" y="1025525"/>
            <a:ext cx="12192000" cy="5832475"/>
          </a:xfrm>
          <a:prstGeom prst="rect">
            <a:avLst/>
          </a:prstGeom>
          <a:gradFill>
            <a:gsLst>
              <a:gs pos="1400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F785FA-BB6E-6347-A8C6-9846216D4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" y="1024775"/>
            <a:ext cx="12187501" cy="583322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12" name="Grafik 11" hidden="1">
            <a:extLst>
              <a:ext uri="{FF2B5EF4-FFF2-40B4-BE49-F238E27FC236}">
                <a16:creationId xmlns:a16="http://schemas.microsoft.com/office/drawing/2014/main" id="{CFC0D4A5-64CF-6D49-98B1-9FF6119E60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52084" y="202721"/>
            <a:ext cx="2894492" cy="74963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2ECE872-F4EF-2A49-BA96-6065BC99D7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68" y="202723"/>
            <a:ext cx="2907508" cy="75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14881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FD770378-5F2D-DE46-8D66-09007E946AD3}"/>
              </a:ext>
            </a:extLst>
          </p:cNvPr>
          <p:cNvSpPr/>
          <p:nvPr userDrawn="1"/>
        </p:nvSpPr>
        <p:spPr>
          <a:xfrm>
            <a:off x="0" y="0"/>
            <a:ext cx="12192000" cy="6129338"/>
          </a:xfrm>
          <a:prstGeom prst="rect">
            <a:avLst/>
          </a:prstGeom>
          <a:gradFill>
            <a:gsLst>
              <a:gs pos="1400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FE30B28-5777-FC40-9C3F-81738D289A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448" cy="61293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634399"/>
            <a:ext cx="10148892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Abschlussfloskel hinzufügen</a:t>
            </a:r>
          </a:p>
        </p:txBody>
      </p:sp>
      <p:sp>
        <p:nvSpPr>
          <p:cNvPr id="6" name="Textplatzhalter 25">
            <a:extLst>
              <a:ext uri="{FF2B5EF4-FFF2-40B4-BE49-F238E27FC236}">
                <a16:creationId xmlns:a16="http://schemas.microsoft.com/office/drawing/2014/main" id="{A625CB76-33FD-F742-81DB-F571E1D398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298166"/>
            <a:ext cx="10012865" cy="1198491"/>
          </a:xfrm>
          <a:ln>
            <a:noFill/>
          </a:ln>
        </p:spPr>
        <p:txBody>
          <a:bodyPr anchor="ctr" anchorCtr="0"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 Name, Kontaktdaten</a:t>
            </a:r>
            <a:br>
              <a:rPr lang="de-DE" dirty="0"/>
            </a:br>
            <a:r>
              <a:rPr lang="de-DE" dirty="0"/>
              <a:t>Vorname Name, Kontaktdaten</a:t>
            </a:r>
            <a:br>
              <a:rPr lang="de-DE" dirty="0"/>
            </a:br>
            <a:r>
              <a:rPr lang="de-DE" dirty="0"/>
              <a:t>Vorname Name, Kontaktdaten</a:t>
            </a:r>
            <a:br>
              <a:rPr lang="de-DE" dirty="0"/>
            </a:br>
            <a:r>
              <a:rPr lang="de-DE" dirty="0"/>
              <a:t>Vorname Name, Kontaktdaten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BFAE0AD-6B6F-7D46-B734-E35EC976BB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24" y="628101"/>
            <a:ext cx="5433480" cy="140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24A56C48-CA8D-D349-89CC-35C3A65DC4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025525"/>
            <a:ext cx="12192000" cy="583247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E77FCEF-52F5-324B-A583-005ABCE0E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25524"/>
            <a:ext cx="12192000" cy="172800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84F96E3-FAED-E24A-9E01-BBA4824F0E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68" y="202723"/>
            <a:ext cx="2907508" cy="75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3872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foli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2447D286-D9F9-E84F-9173-2C8D2D2068E1}"/>
              </a:ext>
            </a:extLst>
          </p:cNvPr>
          <p:cNvSpPr/>
          <p:nvPr userDrawn="1"/>
        </p:nvSpPr>
        <p:spPr>
          <a:xfrm>
            <a:off x="0" y="0"/>
            <a:ext cx="12192000" cy="6129338"/>
          </a:xfrm>
          <a:prstGeom prst="rect">
            <a:avLst/>
          </a:prstGeom>
          <a:gradFill>
            <a:gsLst>
              <a:gs pos="14000">
                <a:schemeClr val="bg1">
                  <a:lumMod val="95000"/>
                  <a:alpha val="40000"/>
                </a:schemeClr>
              </a:gs>
              <a:gs pos="100000">
                <a:schemeClr val="bg2">
                  <a:lumMod val="20000"/>
                  <a:lumOff val="80000"/>
                  <a:alpha val="40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4DBCC79-CA26-C240-B119-9127A62CDB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448" cy="61293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004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FD770378-5F2D-DE46-8D66-09007E946AD3}"/>
              </a:ext>
            </a:extLst>
          </p:cNvPr>
          <p:cNvSpPr/>
          <p:nvPr userDrawn="1"/>
        </p:nvSpPr>
        <p:spPr>
          <a:xfrm>
            <a:off x="0" y="0"/>
            <a:ext cx="12192000" cy="6129338"/>
          </a:xfrm>
          <a:prstGeom prst="rect">
            <a:avLst/>
          </a:prstGeom>
          <a:gradFill>
            <a:gsLst>
              <a:gs pos="14000">
                <a:srgbClr val="565A5B"/>
              </a:gs>
              <a:gs pos="100000">
                <a:schemeClr val="bg1">
                  <a:lumMod val="50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FE30B28-5777-FC40-9C3F-81738D289A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448" cy="61293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3"/>
            <a:r>
              <a:rPr lang="de-DE" dirty="0"/>
              <a:t>Dritte Textebene für Aufzählungen(14pt)</a:t>
            </a:r>
          </a:p>
          <a:p>
            <a:pPr lvl="4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4273550" y="6319797"/>
            <a:ext cx="44894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Einführung in die Systemverfahrenstechnik</a:t>
            </a:r>
            <a:br>
              <a:rPr lang="de-DE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</a:br>
            <a:r>
              <a:rPr lang="de-DE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PLT/SVT / Prof. Dr.-Ing. habil. Leon Urbas</a:t>
            </a:r>
            <a:endParaRPr lang="de-DE" sz="800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Lehrveranstaltung Systemverfahrenstechnik (c) Urbas</a:t>
            </a:r>
            <a:r>
              <a:rPr lang="de-DE" sz="800" baseline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2015-2020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299662" y="6399910"/>
            <a:ext cx="1385642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12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12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2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55" y="6336430"/>
            <a:ext cx="770373" cy="3506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DC3CACD-C7C8-274E-BCD4-043370996A4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23" y="6267374"/>
            <a:ext cx="1721697" cy="44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4" r:id="rId2"/>
    <p:sldLayoutId id="2147483894" r:id="rId3"/>
    <p:sldLayoutId id="2147483906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1" r:id="rId10"/>
    <p:sldLayoutId id="2147483902" r:id="rId11"/>
    <p:sldLayoutId id="2147483903" r:id="rId12"/>
    <p:sldLayoutId id="2147483907" r:id="rId13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Lehrveranstaltung Systemverfahrenstechnik</a:t>
            </a:r>
            <a:r>
              <a:rPr lang="de-DE"/>
              <a:t>, 2020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Prof. Dr.-Ing. habil. Leon Urbas</a:t>
            </a:r>
          </a:p>
          <a:p>
            <a:r>
              <a:rPr lang="de-DE" dirty="0"/>
              <a:t>Professur für Prozessleittechnik &amp; Arbeitsgruppe Systemverfahrenstechnik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und Ausblick</a:t>
            </a:r>
            <a:br>
              <a:rPr lang="de-DE" dirty="0"/>
            </a:br>
            <a:r>
              <a:rPr lang="de-DE" b="0" dirty="0"/>
              <a:t>4. Optimierung – Ableitungsbehaftete Suchverfahren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021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6645026" cy="4344987"/>
          </a:xfrm>
        </p:spPr>
        <p:txBody>
          <a:bodyPr/>
          <a:lstStyle/>
          <a:p>
            <a:r>
              <a:rPr lang="de-DE" b="1" dirty="0"/>
              <a:t>Grundbegriffe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Taylorreihe-Approximation: Approximation der Zielfunktion anhand ihrer Ableitungen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Partielle Ableitung erster Ordnung: Gradient und Jacobi-Matrix – Richtung des steilsten Abstiegs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Partielle Ableitung zweiter Ordnung: Hesse-Matrix – Krümmung der Zielfunktion</a:t>
            </a:r>
          </a:p>
          <a:p>
            <a:endParaRPr lang="de-DE" dirty="0"/>
          </a:p>
          <a:p>
            <a:r>
              <a:rPr lang="de-DE" b="1" dirty="0"/>
              <a:t>Verfahren des steilsten Abstiegs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Dieses scheinbar effektivste Optimierungsverfahren erweist sich in der Praxis häufig als wenig performant, da die Richtung des steilsten Abstiegs eine lokale Eigenschaft 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Ungeeignet für Funktionen mit flachen Gebieten.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endParaRPr lang="de-DE" dirty="0"/>
          </a:p>
        </p:txBody>
      </p:sp>
      <p:pic>
        <p:nvPicPr>
          <p:cNvPr id="1028" name="Picture 4" descr="C:\Users\vkhaydarov\AppData\Local\Temp\ConnectorClipboard7791005025400520000\image158930167175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77" y="4163792"/>
            <a:ext cx="1633454" cy="31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737" y="3256633"/>
            <a:ext cx="2480736" cy="2055749"/>
          </a:xfrm>
          <a:prstGeom prst="rect">
            <a:avLst/>
          </a:prstGeom>
        </p:spPr>
      </p:pic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031" y="4284508"/>
            <a:ext cx="3107969" cy="1808168"/>
          </a:xfrm>
          <a:prstGeom prst="rect">
            <a:avLst/>
          </a:prstGeom>
        </p:spPr>
      </p:pic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935" y="920102"/>
            <a:ext cx="2429540" cy="1045500"/>
          </a:xfrm>
          <a:prstGeom prst="rect">
            <a:avLst/>
          </a:prstGeom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14" y="2069397"/>
            <a:ext cx="3027811" cy="12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0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254500" cy="4344987"/>
          </a:xfrm>
        </p:spPr>
        <p:txBody>
          <a:bodyPr/>
          <a:lstStyle/>
          <a:p>
            <a:r>
              <a:rPr lang="de-DE" b="1" dirty="0"/>
              <a:t>Marquardt-Verfahren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Kombination aus Abstiegs- und Newton-Verfahren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für große </a:t>
            </a:r>
            <a:r>
              <a:rPr lang="el-GR" dirty="0"/>
              <a:t>α</a:t>
            </a:r>
            <a:r>
              <a:rPr lang="de-DE" dirty="0"/>
              <a:t> entspricht das dem Abstiegsverfahren (konvergiert schnell bei großer Entfernung zur Lösung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für kleine </a:t>
            </a:r>
            <a:r>
              <a:rPr lang="el-GR" dirty="0"/>
              <a:t>α</a:t>
            </a:r>
            <a:r>
              <a:rPr lang="de-DE" dirty="0"/>
              <a:t> entspricht das dem Newton-Verfahren (konvergiert schnell in der Nähe der Lösung)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pic>
        <p:nvPicPr>
          <p:cNvPr id="2054" name="Picture 6" descr="C:\Users\vkhaydarov\AppData\Local\Temp\ConnectorClipboard7791005025400520000\image158930248863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69" y="2238124"/>
            <a:ext cx="3014161" cy="32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vkhaydarov\AppData\Local\Temp\ConnectorClipboard7791005025400520000\image158930253978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69" y="3016751"/>
            <a:ext cx="4122058" cy="29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vkhaydarov\AppData\Local\Temp\ConnectorClipboard7791005025400520000\image1589302593157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69" y="3770562"/>
            <a:ext cx="4013223" cy="2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48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  <a:endParaRPr lang="de-DE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874711" y="1484313"/>
                <a:ext cx="10254500" cy="4344987"/>
              </a:xfrm>
            </p:spPr>
            <p:txBody>
              <a:bodyPr/>
              <a:lstStyle/>
              <a:p>
                <a:r>
                  <a:rPr lang="de-DE" b="1" dirty="0"/>
                  <a:t>Nullstellensuche</a:t>
                </a:r>
              </a:p>
              <a:p>
                <a:r>
                  <a:rPr lang="de-DE" dirty="0"/>
                  <a:t>Problem der Form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b="1" dirty="0"/>
                  <a:t>Newton-</a:t>
                </a:r>
                <a:r>
                  <a:rPr lang="de-DE" b="1" dirty="0" err="1"/>
                  <a:t>Raphson</a:t>
                </a:r>
                <a:r>
                  <a:rPr lang="de-DE" b="1" dirty="0"/>
                  <a:t>-Verfahren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b="1" dirty="0" err="1"/>
                  <a:t>Bisektionsverfahren</a:t>
                </a:r>
                <a:r>
                  <a:rPr lang="de-DE" b="1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b="1" dirty="0"/>
                  <a:t>Regula-</a:t>
                </a:r>
                <a:r>
                  <a:rPr lang="de-DE" b="1" dirty="0" err="1"/>
                  <a:t>Falsi</a:t>
                </a:r>
                <a:r>
                  <a:rPr lang="de-DE" b="1" dirty="0"/>
                  <a:t>-Verfahren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b="1" dirty="0"/>
                  <a:t>Differenzenquotienten</a:t>
                </a:r>
              </a:p>
              <a:p>
                <a:pPr marL="681692" lvl="1" indent="-285750"/>
                <a:r>
                  <a:rPr lang="de-DE" dirty="0"/>
                  <a:t>Zur numerischen Berechnung von Ableitungen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874711" y="1484313"/>
                <a:ext cx="10254500" cy="4344987"/>
              </a:xfrm>
              <a:blipFill>
                <a:blip r:embed="rId3"/>
                <a:stretch>
                  <a:fillRect l="-1188" t="-14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vkhaydarov\AppData\Local\Temp\ConnectorClipboard7791005025400520000\image1589302749509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857" y="2522453"/>
            <a:ext cx="1733174" cy="55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khaydarov\AppData\Local\Temp\ConnectorClipboard7791005025400520000\image158930311818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79" y="4988927"/>
            <a:ext cx="2577159" cy="55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vkhaydarov\AppData\Local\Temp\ConnectorClipboard7791005025400520000\image1589303125837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237" y="4988926"/>
            <a:ext cx="2577160" cy="55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vkhaydarov\AppData\Local\Temp\ConnectorClipboard7791005025400520000\image1589303125837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84" y="4976518"/>
            <a:ext cx="2634505" cy="57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47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</a:t>
            </a: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2600009" cy="4344987"/>
          </a:xfrm>
        </p:spPr>
        <p:txBody>
          <a:bodyPr/>
          <a:lstStyle/>
          <a:p>
            <a:r>
              <a:rPr lang="de-DE" dirty="0"/>
              <a:t>Beschränkte </a:t>
            </a:r>
            <a:r>
              <a:rPr lang="de-DE" dirty="0" smtClean="0"/>
              <a:t>Optimierung (mit Nebenbedingungen)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Grundbegriffe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Linear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Nichtlinear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EFCDFAB-B999-4AF9-99E4-58D86A884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13" y="1484313"/>
            <a:ext cx="5779291" cy="389016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101389" y="5374474"/>
            <a:ext cx="374182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(Dutta, 2016)</a:t>
            </a:r>
          </a:p>
        </p:txBody>
      </p:sp>
    </p:spTree>
    <p:extLst>
      <p:ext uri="{BB962C8B-B14F-4D97-AF65-F5344CB8AC3E}">
        <p14:creationId xmlns:p14="http://schemas.microsoft.com/office/powerpoint/2010/main" val="400017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Prof. Dr.-Ing. habil. Leon Urbas</a:t>
            </a:r>
          </a:p>
          <a:p>
            <a:r>
              <a:rPr lang="de-DE" dirty="0"/>
              <a:t>Email: 	leon.urbas@tu-dresden.de</a:t>
            </a:r>
          </a:p>
          <a:p>
            <a:r>
              <a:rPr lang="de-DE" dirty="0"/>
              <a:t>Telefon: 	0351 463 </a:t>
            </a:r>
            <a:r>
              <a:rPr lang="en-US" dirty="0"/>
              <a:t>39614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217773"/>
      </p:ext>
    </p:extLst>
  </p:cSld>
  <p:clrMapOvr>
    <a:masterClrMapping/>
  </p:clrMapOvr>
</p:sld>
</file>

<file path=ppt/theme/theme1.xml><?xml version="1.0" encoding="utf-8"?>
<a:theme xmlns:a="http://schemas.openxmlformats.org/drawingml/2006/main" name="PCSPSE_2018_16zu9">
  <a:themeElements>
    <a:clrScheme name="Benutzerdefiniert 5">
      <a:dk1>
        <a:srgbClr val="363832"/>
      </a:dk1>
      <a:lt1>
        <a:srgbClr val="FFFFFF"/>
      </a:lt1>
      <a:dk2>
        <a:srgbClr val="0069B3"/>
      </a:dk2>
      <a:lt2>
        <a:srgbClr val="727879"/>
      </a:lt2>
      <a:accent1>
        <a:srgbClr val="82CBF2"/>
      </a:accent1>
      <a:accent2>
        <a:srgbClr val="307CC0"/>
      </a:accent2>
      <a:accent3>
        <a:srgbClr val="98BF33"/>
      </a:accent3>
      <a:accent4>
        <a:srgbClr val="379545"/>
      </a:accent4>
      <a:accent5>
        <a:srgbClr val="F1DE1E"/>
      </a:accent5>
      <a:accent6>
        <a:srgbClr val="E89124"/>
      </a:accent6>
      <a:hlink>
        <a:srgbClr val="82CBF2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45BA4B19-4808-4B92-851A-5BFF7B2E701F}" vid="{F694F112-992D-4121-B1B7-7CFCFD2297A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20181108_PCS_PSE_Vorlage_16_9_reduced</Template>
  <TotalTime>0</TotalTime>
  <Words>202</Words>
  <Application>Microsoft Office PowerPoint</Application>
  <PresentationFormat>Breitbild</PresentationFormat>
  <Paragraphs>47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Calibri</vt:lpstr>
      <vt:lpstr>Cambria Math</vt:lpstr>
      <vt:lpstr>Symbol</vt:lpstr>
      <vt:lpstr>Arial</vt:lpstr>
      <vt:lpstr>Wingdings</vt:lpstr>
      <vt:lpstr>Open Sans</vt:lpstr>
      <vt:lpstr>PCSPSE_2018_16zu9</vt:lpstr>
      <vt:lpstr>Zusammenfassung und Ausblick 4. Optimierung – Ableitungsbehaftete Suchverfahren</vt:lpstr>
      <vt:lpstr>Zusammenfassung</vt:lpstr>
      <vt:lpstr>Zusammenfassung</vt:lpstr>
      <vt:lpstr>Zusammenfassung</vt:lpstr>
      <vt:lpstr>Ausblick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Jonathan Mädler</dc:creator>
  <cp:lastModifiedBy>Windows-Benutzer</cp:lastModifiedBy>
  <cp:revision>263</cp:revision>
  <cp:lastPrinted>2018-09-13T17:09:39Z</cp:lastPrinted>
  <dcterms:created xsi:type="dcterms:W3CDTF">2019-03-19T17:20:52Z</dcterms:created>
  <dcterms:modified xsi:type="dcterms:W3CDTF">2020-05-15T14:10:28Z</dcterms:modified>
</cp:coreProperties>
</file>