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C111B1-69D9-414D-B984-52CEF98E4751}" v="742" dt="2024-11-15T12:59:51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1" autoAdjust="0"/>
    <p:restoredTop sz="94660"/>
  </p:normalViewPr>
  <p:slideViewPr>
    <p:cSldViewPr snapToGrid="0">
      <p:cViewPr varScale="1">
        <p:scale>
          <a:sx n="93" d="100"/>
          <a:sy n="93" d="100"/>
        </p:scale>
        <p:origin x="62" y="1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6F492-A818-4487-9EE4-FBB1541A1739}" type="datetimeFigureOut">
              <a:rPr lang="de-DE" smtClean="0"/>
              <a:t>08. Dez. 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D399A-41B4-4AB9-BC96-2942E4E4A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620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3DA226-FAE0-4A94-4F3C-7BBBE3355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A8F2016-B254-5BC1-F298-988632E79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C37EDF-86F1-C0E0-6E04-CA4060A15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6DA70-97D0-42CC-B097-BD28FDB712B1}" type="datetime1">
              <a:rPr lang="de-DE" smtClean="0"/>
              <a:t>08. Dez. 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9D9BDE-6678-80A7-1FDA-AF7EF381F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EFD246-1E72-1A65-5213-8E301CC8A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322AEAAC-0780-0392-694D-ACEB7294EB02}"/>
              </a:ext>
            </a:extLst>
          </p:cNvPr>
          <p:cNvCxnSpPr>
            <a:cxnSpLocks/>
          </p:cNvCxnSpPr>
          <p:nvPr userDrawn="1"/>
        </p:nvCxnSpPr>
        <p:spPr>
          <a:xfrm>
            <a:off x="2019058" y="3548091"/>
            <a:ext cx="815388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50630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4333C0-41C7-7C5C-A251-A5BE9E36D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BE49E2-E32F-CDE8-CB4B-8CE032CE4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2AF71A-1A04-4028-8619-4D2B17173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2401-C8CA-4A52-B87A-22E6354E7C1D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8BE3BE-9137-9FCA-454E-328DAD89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ABB036-6E83-98A6-0EFE-30A5B31BF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5943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5C914C-97A7-BABD-DC08-CFBE97906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A2DB8E8-A826-693C-32B7-3F24C3AEC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3AE50D-189E-45C9-7155-708ACB772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304B5-2629-46AA-88C7-40A02E4356D8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158D99-ABCA-CCE1-B0F9-8EDD5CA78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6D8D45-F3EF-9C9D-2AEE-C8398C964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37847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2A97F6-1858-5D20-0E7A-6C7707ABE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1E9507-06C8-A346-40D9-88CD3419D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4401"/>
            <a:ext cx="10515600" cy="37147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0D9D8A-05EF-BCA9-121A-EDFA11F08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CB71-5F11-435E-85F2-28DD532FADBA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BD3D17-9B31-440E-76DC-479ABA012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9B66C8-054F-5FA5-999F-F43AAF640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5DFB024A-F5C1-BA24-DD73-E2984F7195F5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06600"/>
            <a:ext cx="105156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93816EC3-DF9E-2053-8F70-E7DF32A5846D}"/>
              </a:ext>
            </a:extLst>
          </p:cNvPr>
          <p:cNvSpPr txBox="1"/>
          <p:nvPr userDrawn="1"/>
        </p:nvSpPr>
        <p:spPr>
          <a:xfrm>
            <a:off x="838199" y="136525"/>
            <a:ext cx="5897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767676"/>
                </a:solidFill>
              </a:rPr>
              <a:t>Physik\Klasse 8\Energie\Einführung\kinetische &amp; potentielle Energie</a:t>
            </a:r>
          </a:p>
        </p:txBody>
      </p:sp>
      <p:sp>
        <p:nvSpPr>
          <p:cNvPr id="14" name="Flussdiagramm: Auszug 13">
            <a:extLst>
              <a:ext uri="{FF2B5EF4-FFF2-40B4-BE49-F238E27FC236}">
                <a16:creationId xmlns:a16="http://schemas.microsoft.com/office/drawing/2014/main" id="{59E92219-1131-8381-5AA0-016E0A3D35BA}"/>
              </a:ext>
            </a:extLst>
          </p:cNvPr>
          <p:cNvSpPr/>
          <p:nvPr userDrawn="1"/>
        </p:nvSpPr>
        <p:spPr>
          <a:xfrm rot="5400000">
            <a:off x="707910" y="211946"/>
            <a:ext cx="145335" cy="121113"/>
          </a:xfrm>
          <a:prstGeom prst="flowChartExtra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9956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8A8A76-DD61-EFA8-367E-62B1D2675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E66C89-4019-3922-2580-689447DB9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590DB2-AB9E-BC03-ED4B-3B0E71837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387C-8C22-47F9-BEC0-9403880691FE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4D08AF-E180-0D7F-28DE-CFDAE2EB0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2F97D6-064B-3AE6-3415-27266A7F2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47098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9DF9D-ACD9-75D1-A18A-5158C15A6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DC8211-58EA-4D04-CE51-29912EDA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DBBE0C0-C934-900A-4E56-5F2710516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87F6F4-6640-9DF6-DBC4-E0C2EF017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F65-3A20-479E-A067-69D16CF1F231}" type="datetime1">
              <a:rPr lang="de-DE" smtClean="0"/>
              <a:t>08. Dez. 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048E42-4F96-CF3C-FD84-EC7485DD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137130-D11E-C3BB-FE24-19F58743D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137F040-7DAD-9101-0F4A-3F64580AD829}"/>
              </a:ext>
            </a:extLst>
          </p:cNvPr>
          <p:cNvSpPr txBox="1"/>
          <p:nvPr userDrawn="1"/>
        </p:nvSpPr>
        <p:spPr>
          <a:xfrm>
            <a:off x="838199" y="136525"/>
            <a:ext cx="5897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767676"/>
                </a:solidFill>
              </a:rPr>
              <a:t>Physik\Klasse 8\Energie\Einführung\kinetische &amp; potenzielle Energie</a:t>
            </a:r>
          </a:p>
        </p:txBody>
      </p:sp>
      <p:sp>
        <p:nvSpPr>
          <p:cNvPr id="9" name="Flussdiagramm: Auszug 8">
            <a:extLst>
              <a:ext uri="{FF2B5EF4-FFF2-40B4-BE49-F238E27FC236}">
                <a16:creationId xmlns:a16="http://schemas.microsoft.com/office/drawing/2014/main" id="{A4411A1E-5FA2-E8DB-40F3-FDB1B3C1C396}"/>
              </a:ext>
            </a:extLst>
          </p:cNvPr>
          <p:cNvSpPr/>
          <p:nvPr userDrawn="1"/>
        </p:nvSpPr>
        <p:spPr>
          <a:xfrm rot="5400000">
            <a:off x="707910" y="211946"/>
            <a:ext cx="145335" cy="121113"/>
          </a:xfrm>
          <a:prstGeom prst="flowChartExtra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70376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2E0C9A-B4D3-A419-B912-B1F72ABD8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3210EC-B1A1-F433-9E49-262181C31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B8E44D-5ED1-246B-6D25-4C254375F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9F4691D-F740-9237-9CD9-BE873DF5D0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CE4319F-419A-DECA-A207-70C2AF0B06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E82CF85-240D-220F-D222-CCCB8BBC9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6F2D0-4CB7-4BC8-8D6F-7DB05220FDBE}" type="datetime1">
              <a:rPr lang="de-DE" smtClean="0"/>
              <a:t>08. Dez. 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984E4AD-E4E2-648B-A124-93250946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07742A-B029-70B8-8D67-3D000D4A4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D6AD7C3-D0B1-0361-049A-AFC41C6FD4FA}"/>
              </a:ext>
            </a:extLst>
          </p:cNvPr>
          <p:cNvSpPr txBox="1"/>
          <p:nvPr userDrawn="1"/>
        </p:nvSpPr>
        <p:spPr>
          <a:xfrm>
            <a:off x="838199" y="136525"/>
            <a:ext cx="5897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767676"/>
                </a:solidFill>
              </a:rPr>
              <a:t>Physik\Klasse 8\Energie\Einführung\kinetische &amp; potenzielle Energie</a:t>
            </a:r>
          </a:p>
        </p:txBody>
      </p:sp>
      <p:sp>
        <p:nvSpPr>
          <p:cNvPr id="11" name="Flussdiagramm: Auszug 10">
            <a:extLst>
              <a:ext uri="{FF2B5EF4-FFF2-40B4-BE49-F238E27FC236}">
                <a16:creationId xmlns:a16="http://schemas.microsoft.com/office/drawing/2014/main" id="{A8D46CD3-2FD1-C0E5-1D84-6DCE915D9ED0}"/>
              </a:ext>
            </a:extLst>
          </p:cNvPr>
          <p:cNvSpPr/>
          <p:nvPr userDrawn="1"/>
        </p:nvSpPr>
        <p:spPr>
          <a:xfrm rot="5400000">
            <a:off x="707910" y="211946"/>
            <a:ext cx="145335" cy="121113"/>
          </a:xfrm>
          <a:prstGeom prst="flowChartExtra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06098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05680D-C0FC-73E5-C88C-6F0D67BCB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35BAA1A-B4AC-9F7B-9386-0D45FB1D9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0071-FDE5-4419-89C1-E2710BF05ADB}" type="datetime1">
              <a:rPr lang="de-DE" smtClean="0"/>
              <a:t>08. Dez. 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2C3865C-AAC6-DD7B-450C-2C25E34FF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DC78FC2-B41F-05AC-884B-B9082CC3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63BAA92-78AF-7957-4CF0-AB89BB4A5171}"/>
              </a:ext>
            </a:extLst>
          </p:cNvPr>
          <p:cNvSpPr txBox="1"/>
          <p:nvPr userDrawn="1"/>
        </p:nvSpPr>
        <p:spPr>
          <a:xfrm>
            <a:off x="838199" y="136525"/>
            <a:ext cx="5897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767676"/>
                </a:solidFill>
              </a:rPr>
              <a:t>Physik\Klasse 8\Energie\Einführung\kinetische &amp; potenzielle Energie</a:t>
            </a:r>
          </a:p>
        </p:txBody>
      </p:sp>
      <p:sp>
        <p:nvSpPr>
          <p:cNvPr id="7" name="Flussdiagramm: Auszug 6">
            <a:extLst>
              <a:ext uri="{FF2B5EF4-FFF2-40B4-BE49-F238E27FC236}">
                <a16:creationId xmlns:a16="http://schemas.microsoft.com/office/drawing/2014/main" id="{6186492E-634C-BE56-A874-D25EC8F6318E}"/>
              </a:ext>
            </a:extLst>
          </p:cNvPr>
          <p:cNvSpPr/>
          <p:nvPr userDrawn="1"/>
        </p:nvSpPr>
        <p:spPr>
          <a:xfrm rot="5400000">
            <a:off x="707910" y="211946"/>
            <a:ext cx="145335" cy="121113"/>
          </a:xfrm>
          <a:prstGeom prst="flowChartExtra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89995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34F3B5D-9D84-1EA4-2234-B7A61433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C1344-7BA1-4F03-AA1A-EAEA4C199137}" type="datetime1">
              <a:rPr lang="de-DE" smtClean="0"/>
              <a:t>08. Dez. 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05FEFC2-6C66-8D14-1FCF-3A0800595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961F18-E90C-BC3E-4442-E31DBD00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9130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B5327A-4AFC-8BEC-AD55-7520C6D6E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C5785D-B727-8E05-ADB6-4ED831572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7B97BB-8F43-C261-8293-DD8F9178C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71A6CE-7BC4-1E04-89D0-B8198019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A892-4948-4177-9031-56CDD798E4AB}" type="datetime1">
              <a:rPr lang="de-DE" smtClean="0"/>
              <a:t>08. Dez. 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DA7394-0FE9-A61D-8B27-6B5F3BCFA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C03993-5A6E-3F81-BBA6-D4567177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591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0B0A9-D2CE-F5FE-3FFE-970CCC99C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0520A19-0BA4-C67F-62C8-73630D2CCE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D1114E-2D73-CE6B-F130-A8D7C23F8A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70A061F-5C67-9AA3-673A-6B78AA1E1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D693-7A93-4C90-AEEE-1DFD7F68C510}" type="datetime1">
              <a:rPr lang="de-DE" smtClean="0"/>
              <a:t>08. Dez. 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82FE81-7B34-BE78-6D76-0403EB41A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DA9E12-05A4-32DD-E843-831C5559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6843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30EFC6C-9E83-89BB-F1FF-481E63162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F0A425-0B97-386B-0EDF-56F7747D9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4399"/>
            <a:ext cx="10515600" cy="3754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393C45-B7C6-9364-4610-8EEDF4B87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5934" y="610319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AA2643-EFA8-4FE2-AF9A-EB6F7990F56F}" type="datetime1">
              <a:rPr lang="de-DE" smtClean="0"/>
              <a:t>08. Dez. 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8978CB-6AAA-A17C-8037-4A6507DA4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2543" y="610319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A733FB-ED5A-C566-79CD-378EF82FF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40752" y="610319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84CA27-8C63-417B-B07D-06BFB47BBF52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Interaktive Schaltfläche: Nächste(r) oder Weiter 6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889AF792-41F0-7EDE-8F95-C0E1ECF5B4AE}"/>
              </a:ext>
            </a:extLst>
          </p:cNvPr>
          <p:cNvSpPr/>
          <p:nvPr userDrawn="1"/>
        </p:nvSpPr>
        <p:spPr>
          <a:xfrm flipH="1">
            <a:off x="142525" y="6103192"/>
            <a:ext cx="360000" cy="360000"/>
          </a:xfrm>
          <a:custGeom>
            <a:avLst/>
            <a:gdLst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  <a:gd name="connsiteX5" fmla="*/ 315000 w 360000"/>
              <a:gd name="connsiteY5" fmla="*/ 180000 h 360000"/>
              <a:gd name="connsiteX6" fmla="*/ 45000 w 360000"/>
              <a:gd name="connsiteY6" fmla="*/ 45000 h 360000"/>
              <a:gd name="connsiteX7" fmla="*/ 45000 w 360000"/>
              <a:gd name="connsiteY7" fmla="*/ 315000 h 360000"/>
              <a:gd name="connsiteX8" fmla="*/ 315000 w 360000"/>
              <a:gd name="connsiteY8" fmla="*/ 180000 h 360000"/>
              <a:gd name="connsiteX0" fmla="*/ 315000 w 360000"/>
              <a:gd name="connsiteY0" fmla="*/ 180000 h 360000"/>
              <a:gd name="connsiteX1" fmla="*/ 45000 w 360000"/>
              <a:gd name="connsiteY1" fmla="*/ 45000 h 360000"/>
              <a:gd name="connsiteX2" fmla="*/ 45000 w 360000"/>
              <a:gd name="connsiteY2" fmla="*/ 315000 h 360000"/>
              <a:gd name="connsiteX3" fmla="*/ 315000 w 360000"/>
              <a:gd name="connsiteY3" fmla="*/ 180000 h 360000"/>
              <a:gd name="connsiteX0" fmla="*/ 315000 w 360000"/>
              <a:gd name="connsiteY0" fmla="*/ 180000 h 360000"/>
              <a:gd name="connsiteX1" fmla="*/ 45000 w 360000"/>
              <a:gd name="connsiteY1" fmla="*/ 315000 h 360000"/>
              <a:gd name="connsiteX2" fmla="*/ 45000 w 360000"/>
              <a:gd name="connsiteY2" fmla="*/ 45000 h 360000"/>
              <a:gd name="connsiteX3" fmla="*/ 315000 w 360000"/>
              <a:gd name="connsiteY3" fmla="*/ 180000 h 360000"/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00" h="360000" stroke="0" extrusionOk="0">
                <a:moveTo>
                  <a:pt x="0" y="0"/>
                </a:moveTo>
                <a:cubicBezTo>
                  <a:pt x="83560" y="3979"/>
                  <a:pt x="275075" y="1041"/>
                  <a:pt x="360000" y="0"/>
                </a:cubicBezTo>
                <a:cubicBezTo>
                  <a:pt x="376819" y="134048"/>
                  <a:pt x="371169" y="217262"/>
                  <a:pt x="360000" y="360000"/>
                </a:cubicBezTo>
                <a:cubicBezTo>
                  <a:pt x="214367" y="357640"/>
                  <a:pt x="169863" y="354435"/>
                  <a:pt x="0" y="360000"/>
                </a:cubicBezTo>
                <a:cubicBezTo>
                  <a:pt x="-4590" y="255257"/>
                  <a:pt x="-13060" y="151605"/>
                  <a:pt x="0" y="0"/>
                </a:cubicBezTo>
                <a:close/>
                <a:moveTo>
                  <a:pt x="315000" y="180000"/>
                </a:moveTo>
                <a:cubicBezTo>
                  <a:pt x="244716" y="130919"/>
                  <a:pt x="160997" y="94505"/>
                  <a:pt x="45000" y="45000"/>
                </a:cubicBezTo>
                <a:cubicBezTo>
                  <a:pt x="57728" y="175488"/>
                  <a:pt x="53917" y="237378"/>
                  <a:pt x="45000" y="315000"/>
                </a:cubicBezTo>
                <a:cubicBezTo>
                  <a:pt x="167084" y="256878"/>
                  <a:pt x="227648" y="235875"/>
                  <a:pt x="315000" y="180000"/>
                </a:cubicBezTo>
                <a:close/>
              </a:path>
              <a:path w="360000" h="360000" fill="darken" stroke="0" extrusionOk="0">
                <a:moveTo>
                  <a:pt x="315000" y="180000"/>
                </a:moveTo>
                <a:cubicBezTo>
                  <a:pt x="192239" y="114746"/>
                  <a:pt x="149184" y="88817"/>
                  <a:pt x="45000" y="45000"/>
                </a:cubicBezTo>
                <a:cubicBezTo>
                  <a:pt x="41669" y="179147"/>
                  <a:pt x="38331" y="255032"/>
                  <a:pt x="45000" y="315000"/>
                </a:cubicBezTo>
                <a:cubicBezTo>
                  <a:pt x="99130" y="275092"/>
                  <a:pt x="254008" y="205299"/>
                  <a:pt x="315000" y="180000"/>
                </a:cubicBezTo>
                <a:close/>
              </a:path>
              <a:path w="360000" h="360000" fill="none" extrusionOk="0">
                <a:moveTo>
                  <a:pt x="315000" y="180000"/>
                </a:moveTo>
                <a:cubicBezTo>
                  <a:pt x="234145" y="236291"/>
                  <a:pt x="154681" y="243760"/>
                  <a:pt x="45000" y="315000"/>
                </a:cubicBezTo>
                <a:cubicBezTo>
                  <a:pt x="42993" y="252062"/>
                  <a:pt x="57854" y="126449"/>
                  <a:pt x="45000" y="45000"/>
                </a:cubicBezTo>
                <a:cubicBezTo>
                  <a:pt x="127835" y="97588"/>
                  <a:pt x="197793" y="116963"/>
                  <a:pt x="315000" y="180000"/>
                </a:cubicBezTo>
                <a:close/>
              </a:path>
              <a:path w="360000" h="360000" fill="none" extrusionOk="0">
                <a:moveTo>
                  <a:pt x="0" y="0"/>
                </a:moveTo>
                <a:cubicBezTo>
                  <a:pt x="178776" y="1496"/>
                  <a:pt x="234559" y="6478"/>
                  <a:pt x="360000" y="0"/>
                </a:cubicBezTo>
                <a:cubicBezTo>
                  <a:pt x="358888" y="168116"/>
                  <a:pt x="366839" y="287716"/>
                  <a:pt x="360000" y="360000"/>
                </a:cubicBezTo>
                <a:cubicBezTo>
                  <a:pt x="226138" y="360418"/>
                  <a:pt x="79374" y="354920"/>
                  <a:pt x="0" y="360000"/>
                </a:cubicBezTo>
                <a:cubicBezTo>
                  <a:pt x="214" y="266016"/>
                  <a:pt x="-14096" y="81082"/>
                  <a:pt x="0" y="0"/>
                </a:cubicBezTo>
                <a:close/>
              </a:path>
              <a:path w="360000" h="360000" fill="none" stroke="0" extrusionOk="0">
                <a:moveTo>
                  <a:pt x="315000" y="180000"/>
                </a:moveTo>
                <a:cubicBezTo>
                  <a:pt x="197320" y="225148"/>
                  <a:pt x="123683" y="287677"/>
                  <a:pt x="45000" y="315000"/>
                </a:cubicBezTo>
                <a:cubicBezTo>
                  <a:pt x="54348" y="247526"/>
                  <a:pt x="46693" y="150269"/>
                  <a:pt x="45000" y="45000"/>
                </a:cubicBezTo>
                <a:cubicBezTo>
                  <a:pt x="102268" y="88023"/>
                  <a:pt x="203327" y="140775"/>
                  <a:pt x="315000" y="180000"/>
                </a:cubicBezTo>
                <a:close/>
              </a:path>
              <a:path w="360000" h="360000" fill="none" stroke="0" extrusionOk="0">
                <a:moveTo>
                  <a:pt x="0" y="0"/>
                </a:moveTo>
                <a:cubicBezTo>
                  <a:pt x="120091" y="5022"/>
                  <a:pt x="251903" y="2869"/>
                  <a:pt x="360000" y="0"/>
                </a:cubicBezTo>
                <a:cubicBezTo>
                  <a:pt x="374806" y="139767"/>
                  <a:pt x="343914" y="282624"/>
                  <a:pt x="360000" y="360000"/>
                </a:cubicBezTo>
                <a:cubicBezTo>
                  <a:pt x="206337" y="342542"/>
                  <a:pt x="108288" y="373756"/>
                  <a:pt x="0" y="360000"/>
                </a:cubicBezTo>
                <a:cubicBezTo>
                  <a:pt x="-4156" y="181725"/>
                  <a:pt x="7824" y="144849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919232722">
                  <a:prstGeom prst="actionButtonForwardNex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Interaktive Schaltfläche: Nächste(r) oder Weiter 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B2E28C9-0B47-493D-7288-DF21396C5263}"/>
              </a:ext>
            </a:extLst>
          </p:cNvPr>
          <p:cNvSpPr/>
          <p:nvPr userDrawn="1"/>
        </p:nvSpPr>
        <p:spPr>
          <a:xfrm>
            <a:off x="11677361" y="6103192"/>
            <a:ext cx="360000" cy="360000"/>
          </a:xfrm>
          <a:custGeom>
            <a:avLst/>
            <a:gdLst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  <a:gd name="connsiteX5" fmla="*/ 315000 w 360000"/>
              <a:gd name="connsiteY5" fmla="*/ 180000 h 360000"/>
              <a:gd name="connsiteX6" fmla="*/ 45000 w 360000"/>
              <a:gd name="connsiteY6" fmla="*/ 45000 h 360000"/>
              <a:gd name="connsiteX7" fmla="*/ 45000 w 360000"/>
              <a:gd name="connsiteY7" fmla="*/ 315000 h 360000"/>
              <a:gd name="connsiteX8" fmla="*/ 315000 w 360000"/>
              <a:gd name="connsiteY8" fmla="*/ 180000 h 360000"/>
              <a:gd name="connsiteX0" fmla="*/ 315000 w 360000"/>
              <a:gd name="connsiteY0" fmla="*/ 180000 h 360000"/>
              <a:gd name="connsiteX1" fmla="*/ 45000 w 360000"/>
              <a:gd name="connsiteY1" fmla="*/ 45000 h 360000"/>
              <a:gd name="connsiteX2" fmla="*/ 45000 w 360000"/>
              <a:gd name="connsiteY2" fmla="*/ 315000 h 360000"/>
              <a:gd name="connsiteX3" fmla="*/ 315000 w 360000"/>
              <a:gd name="connsiteY3" fmla="*/ 180000 h 360000"/>
              <a:gd name="connsiteX0" fmla="*/ 315000 w 360000"/>
              <a:gd name="connsiteY0" fmla="*/ 180000 h 360000"/>
              <a:gd name="connsiteX1" fmla="*/ 45000 w 360000"/>
              <a:gd name="connsiteY1" fmla="*/ 315000 h 360000"/>
              <a:gd name="connsiteX2" fmla="*/ 45000 w 360000"/>
              <a:gd name="connsiteY2" fmla="*/ 45000 h 360000"/>
              <a:gd name="connsiteX3" fmla="*/ 315000 w 360000"/>
              <a:gd name="connsiteY3" fmla="*/ 180000 h 360000"/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00" h="360000" stroke="0" extrusionOk="0">
                <a:moveTo>
                  <a:pt x="0" y="0"/>
                </a:moveTo>
                <a:cubicBezTo>
                  <a:pt x="123417" y="5065"/>
                  <a:pt x="245515" y="-14001"/>
                  <a:pt x="360000" y="0"/>
                </a:cubicBezTo>
                <a:cubicBezTo>
                  <a:pt x="343576" y="112606"/>
                  <a:pt x="342237" y="237685"/>
                  <a:pt x="360000" y="360000"/>
                </a:cubicBezTo>
                <a:cubicBezTo>
                  <a:pt x="253138" y="374125"/>
                  <a:pt x="134163" y="354031"/>
                  <a:pt x="0" y="360000"/>
                </a:cubicBezTo>
                <a:cubicBezTo>
                  <a:pt x="-7084" y="216194"/>
                  <a:pt x="8025" y="96642"/>
                  <a:pt x="0" y="0"/>
                </a:cubicBezTo>
                <a:close/>
                <a:moveTo>
                  <a:pt x="315000" y="180000"/>
                </a:moveTo>
                <a:cubicBezTo>
                  <a:pt x="200958" y="112436"/>
                  <a:pt x="153180" y="106319"/>
                  <a:pt x="45000" y="45000"/>
                </a:cubicBezTo>
                <a:cubicBezTo>
                  <a:pt x="54095" y="136610"/>
                  <a:pt x="38027" y="256729"/>
                  <a:pt x="45000" y="315000"/>
                </a:cubicBezTo>
                <a:cubicBezTo>
                  <a:pt x="145598" y="257612"/>
                  <a:pt x="248521" y="204172"/>
                  <a:pt x="315000" y="180000"/>
                </a:cubicBezTo>
                <a:close/>
              </a:path>
              <a:path w="360000" h="360000" fill="darken" stroke="0" extrusionOk="0">
                <a:moveTo>
                  <a:pt x="315000" y="180000"/>
                </a:moveTo>
                <a:cubicBezTo>
                  <a:pt x="247541" y="150540"/>
                  <a:pt x="152451" y="102492"/>
                  <a:pt x="45000" y="45000"/>
                </a:cubicBezTo>
                <a:cubicBezTo>
                  <a:pt x="57002" y="107493"/>
                  <a:pt x="36511" y="235652"/>
                  <a:pt x="45000" y="315000"/>
                </a:cubicBezTo>
                <a:cubicBezTo>
                  <a:pt x="117370" y="264815"/>
                  <a:pt x="199877" y="226102"/>
                  <a:pt x="315000" y="180000"/>
                </a:cubicBezTo>
                <a:close/>
              </a:path>
              <a:path w="360000" h="360000" fill="none" extrusionOk="0">
                <a:moveTo>
                  <a:pt x="315000" y="180000"/>
                </a:moveTo>
                <a:cubicBezTo>
                  <a:pt x="224813" y="233778"/>
                  <a:pt x="151496" y="265466"/>
                  <a:pt x="45000" y="315000"/>
                </a:cubicBezTo>
                <a:cubicBezTo>
                  <a:pt x="42107" y="207278"/>
                  <a:pt x="49398" y="154368"/>
                  <a:pt x="45000" y="45000"/>
                </a:cubicBezTo>
                <a:cubicBezTo>
                  <a:pt x="169233" y="92510"/>
                  <a:pt x="221520" y="128406"/>
                  <a:pt x="315000" y="180000"/>
                </a:cubicBezTo>
                <a:close/>
              </a:path>
              <a:path w="360000" h="360000" fill="none" extrusionOk="0">
                <a:moveTo>
                  <a:pt x="0" y="0"/>
                </a:moveTo>
                <a:cubicBezTo>
                  <a:pt x="138747" y="8966"/>
                  <a:pt x="214858" y="5131"/>
                  <a:pt x="360000" y="0"/>
                </a:cubicBezTo>
                <a:cubicBezTo>
                  <a:pt x="362099" y="150746"/>
                  <a:pt x="368487" y="280726"/>
                  <a:pt x="360000" y="360000"/>
                </a:cubicBezTo>
                <a:cubicBezTo>
                  <a:pt x="282234" y="375573"/>
                  <a:pt x="133920" y="349144"/>
                  <a:pt x="0" y="360000"/>
                </a:cubicBezTo>
                <a:cubicBezTo>
                  <a:pt x="-8577" y="268515"/>
                  <a:pt x="-16253" y="152873"/>
                  <a:pt x="0" y="0"/>
                </a:cubicBezTo>
                <a:close/>
              </a:path>
              <a:path w="360000" h="360000" fill="none" stroke="0" extrusionOk="0">
                <a:moveTo>
                  <a:pt x="315000" y="180000"/>
                </a:moveTo>
                <a:cubicBezTo>
                  <a:pt x="241959" y="222716"/>
                  <a:pt x="121116" y="266576"/>
                  <a:pt x="45000" y="315000"/>
                </a:cubicBezTo>
                <a:cubicBezTo>
                  <a:pt x="46543" y="241504"/>
                  <a:pt x="54263" y="141116"/>
                  <a:pt x="45000" y="45000"/>
                </a:cubicBezTo>
                <a:cubicBezTo>
                  <a:pt x="157125" y="94756"/>
                  <a:pt x="264130" y="146729"/>
                  <a:pt x="315000" y="180000"/>
                </a:cubicBezTo>
                <a:close/>
              </a:path>
              <a:path w="360000" h="360000" fill="none" stroke="0" extrusionOk="0">
                <a:moveTo>
                  <a:pt x="0" y="0"/>
                </a:moveTo>
                <a:cubicBezTo>
                  <a:pt x="97392" y="13085"/>
                  <a:pt x="262608" y="-15463"/>
                  <a:pt x="360000" y="0"/>
                </a:cubicBezTo>
                <a:cubicBezTo>
                  <a:pt x="374494" y="95531"/>
                  <a:pt x="343451" y="258645"/>
                  <a:pt x="360000" y="360000"/>
                </a:cubicBezTo>
                <a:cubicBezTo>
                  <a:pt x="180760" y="359772"/>
                  <a:pt x="159129" y="348697"/>
                  <a:pt x="0" y="360000"/>
                </a:cubicBezTo>
                <a:cubicBezTo>
                  <a:pt x="-823" y="189003"/>
                  <a:pt x="-16931" y="93581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2451403307">
                  <a:prstGeom prst="actionButtonForwardNex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084475B-9C52-72DC-2507-B2995EB41AB3}"/>
              </a:ext>
            </a:extLst>
          </p:cNvPr>
          <p:cNvSpPr/>
          <p:nvPr userDrawn="1"/>
        </p:nvSpPr>
        <p:spPr>
          <a:xfrm>
            <a:off x="0" y="6632575"/>
            <a:ext cx="12192000" cy="225425"/>
          </a:xfrm>
          <a:prstGeom prst="rect">
            <a:avLst/>
          </a:prstGeom>
          <a:ln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2050" name="Picture 2" descr="Physik - Kostenlose bildung-Icons">
            <a:extLst>
              <a:ext uri="{FF2B5EF4-FFF2-40B4-BE49-F238E27FC236}">
                <a16:creationId xmlns:a16="http://schemas.microsoft.com/office/drawing/2014/main" id="{C797063A-1417-CE4E-76DC-190C10D5D2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3952" y="60051"/>
            <a:ext cx="848293" cy="84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70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6A4D5-AEDF-3FCF-0899-2EF5538DD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Energie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6E55B6-AB7C-417A-CCDF-29E2FFB886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Einführung – kinetische &amp; potentielle Energie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896E1B-0841-85CB-514F-26A3C36A4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46E2-8297-4C8A-93F4-40A592C2EB99}" type="datetime1">
              <a:rPr lang="de-DE" smtClean="0"/>
              <a:t>08. Dez. 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64A9A1-269D-D6F9-BEC8-8125CBA3B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245381-B96B-CC83-1162-6BE21B58F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1</a:t>
            </a:fld>
            <a:endParaRPr lang="de-DE" dirty="0"/>
          </a:p>
        </p:txBody>
      </p:sp>
      <p:sp>
        <p:nvSpPr>
          <p:cNvPr id="7" name="Pfeil: Fünfeck 6">
            <a:extLst>
              <a:ext uri="{FF2B5EF4-FFF2-40B4-BE49-F238E27FC236}">
                <a16:creationId xmlns:a16="http://schemas.microsoft.com/office/drawing/2014/main" id="{FB47BD4D-9390-917B-08B4-5CB12D9A0B67}"/>
              </a:ext>
            </a:extLst>
          </p:cNvPr>
          <p:cNvSpPr/>
          <p:nvPr/>
        </p:nvSpPr>
        <p:spPr>
          <a:xfrm>
            <a:off x="0" y="6631757"/>
            <a:ext cx="1156447" cy="22624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42014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298034-881B-2DA3-D890-07940BDB2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Steuerung der Präsentation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136EA8-68A0-4E9A-3960-B4BCEC6A2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Folie enthält folgende Informationen:</a:t>
            </a:r>
          </a:p>
          <a:p>
            <a:pPr lvl="1"/>
            <a:r>
              <a:rPr lang="de-DE" dirty="0"/>
              <a:t>Name </a:t>
            </a:r>
          </a:p>
          <a:p>
            <a:pPr lvl="1"/>
            <a:r>
              <a:rPr lang="de-DE" dirty="0"/>
              <a:t>Datum</a:t>
            </a:r>
          </a:p>
          <a:p>
            <a:pPr lvl="1"/>
            <a:r>
              <a:rPr lang="de-DE" dirty="0"/>
              <a:t>Seitenzahl </a:t>
            </a:r>
          </a:p>
          <a:p>
            <a:pPr lvl="1"/>
            <a:r>
              <a:rPr lang="de-DE" dirty="0"/>
              <a:t>Thema</a:t>
            </a:r>
          </a:p>
          <a:p>
            <a:pPr lvl="1"/>
            <a:r>
              <a:rPr lang="de-DE" dirty="0"/>
              <a:t>Fortschrittsleiste</a:t>
            </a:r>
          </a:p>
          <a:p>
            <a:r>
              <a:rPr lang="de-DE" dirty="0"/>
              <a:t>Steuern könnt ihr über die Pfeilknöpfe</a:t>
            </a:r>
          </a:p>
          <a:p>
            <a:r>
              <a:rPr lang="de-DE" dirty="0"/>
              <a:t>mit blinkenden Elementen könnt ihr interagieren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921173-7C18-9F3E-C2A4-E2FA8408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CB71-5F11-435E-85F2-28DD532FADBA}" type="datetime1">
              <a:rPr lang="de-DE" smtClean="0"/>
              <a:t>08. Dez. 2024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14A5BB-74B0-29F4-FA01-FCBE1EDF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Leon Germershaus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922339-B8B7-BA5A-EBD6-55DD34AFA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2</a:t>
            </a:fld>
            <a:endParaRPr lang="de-DE" dirty="0"/>
          </a:p>
        </p:txBody>
      </p:sp>
      <p:sp>
        <p:nvSpPr>
          <p:cNvPr id="7" name="Pfeil: Fünfeck 6">
            <a:extLst>
              <a:ext uri="{FF2B5EF4-FFF2-40B4-BE49-F238E27FC236}">
                <a16:creationId xmlns:a16="http://schemas.microsoft.com/office/drawing/2014/main" id="{ED6D0440-2737-B840-BD0C-F1445619DD0D}"/>
              </a:ext>
            </a:extLst>
          </p:cNvPr>
          <p:cNvSpPr/>
          <p:nvPr/>
        </p:nvSpPr>
        <p:spPr>
          <a:xfrm>
            <a:off x="-10767060" y="6631747"/>
            <a:ext cx="11901141" cy="22625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Interaktive Schaltfläche: Nächste(r) oder Weiter 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B1066FE4-A03C-046A-EA7F-39C968AE7112}"/>
              </a:ext>
            </a:extLst>
          </p:cNvPr>
          <p:cNvSpPr/>
          <p:nvPr/>
        </p:nvSpPr>
        <p:spPr>
          <a:xfrm flipH="1">
            <a:off x="142525" y="6103192"/>
            <a:ext cx="360000" cy="360000"/>
          </a:xfrm>
          <a:custGeom>
            <a:avLst/>
            <a:gdLst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  <a:gd name="connsiteX5" fmla="*/ 315000 w 360000"/>
              <a:gd name="connsiteY5" fmla="*/ 180000 h 360000"/>
              <a:gd name="connsiteX6" fmla="*/ 45000 w 360000"/>
              <a:gd name="connsiteY6" fmla="*/ 45000 h 360000"/>
              <a:gd name="connsiteX7" fmla="*/ 45000 w 360000"/>
              <a:gd name="connsiteY7" fmla="*/ 315000 h 360000"/>
              <a:gd name="connsiteX8" fmla="*/ 315000 w 360000"/>
              <a:gd name="connsiteY8" fmla="*/ 180000 h 360000"/>
              <a:gd name="connsiteX0" fmla="*/ 315000 w 360000"/>
              <a:gd name="connsiteY0" fmla="*/ 180000 h 360000"/>
              <a:gd name="connsiteX1" fmla="*/ 45000 w 360000"/>
              <a:gd name="connsiteY1" fmla="*/ 45000 h 360000"/>
              <a:gd name="connsiteX2" fmla="*/ 45000 w 360000"/>
              <a:gd name="connsiteY2" fmla="*/ 315000 h 360000"/>
              <a:gd name="connsiteX3" fmla="*/ 315000 w 360000"/>
              <a:gd name="connsiteY3" fmla="*/ 180000 h 360000"/>
              <a:gd name="connsiteX0" fmla="*/ 315000 w 360000"/>
              <a:gd name="connsiteY0" fmla="*/ 180000 h 360000"/>
              <a:gd name="connsiteX1" fmla="*/ 45000 w 360000"/>
              <a:gd name="connsiteY1" fmla="*/ 315000 h 360000"/>
              <a:gd name="connsiteX2" fmla="*/ 45000 w 360000"/>
              <a:gd name="connsiteY2" fmla="*/ 45000 h 360000"/>
              <a:gd name="connsiteX3" fmla="*/ 315000 w 360000"/>
              <a:gd name="connsiteY3" fmla="*/ 180000 h 360000"/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00" h="360000" stroke="0" extrusionOk="0">
                <a:moveTo>
                  <a:pt x="0" y="0"/>
                </a:moveTo>
                <a:cubicBezTo>
                  <a:pt x="83560" y="3979"/>
                  <a:pt x="275075" y="1041"/>
                  <a:pt x="360000" y="0"/>
                </a:cubicBezTo>
                <a:cubicBezTo>
                  <a:pt x="376819" y="134048"/>
                  <a:pt x="371169" y="217262"/>
                  <a:pt x="360000" y="360000"/>
                </a:cubicBezTo>
                <a:cubicBezTo>
                  <a:pt x="214367" y="357640"/>
                  <a:pt x="169863" y="354435"/>
                  <a:pt x="0" y="360000"/>
                </a:cubicBezTo>
                <a:cubicBezTo>
                  <a:pt x="-4590" y="255257"/>
                  <a:pt x="-13060" y="151605"/>
                  <a:pt x="0" y="0"/>
                </a:cubicBezTo>
                <a:close/>
                <a:moveTo>
                  <a:pt x="315000" y="180000"/>
                </a:moveTo>
                <a:cubicBezTo>
                  <a:pt x="244716" y="130919"/>
                  <a:pt x="160997" y="94505"/>
                  <a:pt x="45000" y="45000"/>
                </a:cubicBezTo>
                <a:cubicBezTo>
                  <a:pt x="57728" y="175488"/>
                  <a:pt x="53917" y="237378"/>
                  <a:pt x="45000" y="315000"/>
                </a:cubicBezTo>
                <a:cubicBezTo>
                  <a:pt x="167084" y="256878"/>
                  <a:pt x="227648" y="235875"/>
                  <a:pt x="315000" y="180000"/>
                </a:cubicBezTo>
                <a:close/>
              </a:path>
              <a:path w="360000" h="360000" fill="darken" stroke="0" extrusionOk="0">
                <a:moveTo>
                  <a:pt x="315000" y="180000"/>
                </a:moveTo>
                <a:cubicBezTo>
                  <a:pt x="192239" y="114746"/>
                  <a:pt x="149184" y="88817"/>
                  <a:pt x="45000" y="45000"/>
                </a:cubicBezTo>
                <a:cubicBezTo>
                  <a:pt x="41669" y="179147"/>
                  <a:pt x="38331" y="255032"/>
                  <a:pt x="45000" y="315000"/>
                </a:cubicBezTo>
                <a:cubicBezTo>
                  <a:pt x="99130" y="275092"/>
                  <a:pt x="254008" y="205299"/>
                  <a:pt x="315000" y="180000"/>
                </a:cubicBezTo>
                <a:close/>
              </a:path>
              <a:path w="360000" h="360000" fill="none" extrusionOk="0">
                <a:moveTo>
                  <a:pt x="315000" y="180000"/>
                </a:moveTo>
                <a:cubicBezTo>
                  <a:pt x="234145" y="236291"/>
                  <a:pt x="154681" y="243760"/>
                  <a:pt x="45000" y="315000"/>
                </a:cubicBezTo>
                <a:cubicBezTo>
                  <a:pt x="42993" y="252062"/>
                  <a:pt x="57854" y="126449"/>
                  <a:pt x="45000" y="45000"/>
                </a:cubicBezTo>
                <a:cubicBezTo>
                  <a:pt x="127835" y="97588"/>
                  <a:pt x="197793" y="116963"/>
                  <a:pt x="315000" y="180000"/>
                </a:cubicBezTo>
                <a:close/>
              </a:path>
              <a:path w="360000" h="360000" fill="none" extrusionOk="0">
                <a:moveTo>
                  <a:pt x="0" y="0"/>
                </a:moveTo>
                <a:cubicBezTo>
                  <a:pt x="178776" y="1496"/>
                  <a:pt x="234559" y="6478"/>
                  <a:pt x="360000" y="0"/>
                </a:cubicBezTo>
                <a:cubicBezTo>
                  <a:pt x="358888" y="168116"/>
                  <a:pt x="366839" y="287716"/>
                  <a:pt x="360000" y="360000"/>
                </a:cubicBezTo>
                <a:cubicBezTo>
                  <a:pt x="226138" y="360418"/>
                  <a:pt x="79374" y="354920"/>
                  <a:pt x="0" y="360000"/>
                </a:cubicBezTo>
                <a:cubicBezTo>
                  <a:pt x="214" y="266016"/>
                  <a:pt x="-14096" y="81082"/>
                  <a:pt x="0" y="0"/>
                </a:cubicBezTo>
                <a:close/>
              </a:path>
              <a:path w="360000" h="360000" fill="none" stroke="0" extrusionOk="0">
                <a:moveTo>
                  <a:pt x="315000" y="180000"/>
                </a:moveTo>
                <a:cubicBezTo>
                  <a:pt x="197320" y="225148"/>
                  <a:pt x="123683" y="287677"/>
                  <a:pt x="45000" y="315000"/>
                </a:cubicBezTo>
                <a:cubicBezTo>
                  <a:pt x="54348" y="247526"/>
                  <a:pt x="46693" y="150269"/>
                  <a:pt x="45000" y="45000"/>
                </a:cubicBezTo>
                <a:cubicBezTo>
                  <a:pt x="102268" y="88023"/>
                  <a:pt x="203327" y="140775"/>
                  <a:pt x="315000" y="180000"/>
                </a:cubicBezTo>
                <a:close/>
              </a:path>
              <a:path w="360000" h="360000" fill="none" stroke="0" extrusionOk="0">
                <a:moveTo>
                  <a:pt x="0" y="0"/>
                </a:moveTo>
                <a:cubicBezTo>
                  <a:pt x="120091" y="5022"/>
                  <a:pt x="251903" y="2869"/>
                  <a:pt x="360000" y="0"/>
                </a:cubicBezTo>
                <a:cubicBezTo>
                  <a:pt x="374806" y="139767"/>
                  <a:pt x="343914" y="282624"/>
                  <a:pt x="360000" y="360000"/>
                </a:cubicBezTo>
                <a:cubicBezTo>
                  <a:pt x="206337" y="342542"/>
                  <a:pt x="108288" y="373756"/>
                  <a:pt x="0" y="360000"/>
                </a:cubicBezTo>
                <a:cubicBezTo>
                  <a:pt x="-4156" y="181725"/>
                  <a:pt x="7824" y="144849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919232722">
                  <a:prstGeom prst="actionButtonForwardNex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Interaktive Schaltfläche: Nächste(r) oder Weiter 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88B4981-EE9B-02E6-BEA9-803134241188}"/>
              </a:ext>
            </a:extLst>
          </p:cNvPr>
          <p:cNvSpPr/>
          <p:nvPr/>
        </p:nvSpPr>
        <p:spPr>
          <a:xfrm>
            <a:off x="11677361" y="6103192"/>
            <a:ext cx="360000" cy="360000"/>
          </a:xfrm>
          <a:custGeom>
            <a:avLst/>
            <a:gdLst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  <a:gd name="connsiteX5" fmla="*/ 315000 w 360000"/>
              <a:gd name="connsiteY5" fmla="*/ 180000 h 360000"/>
              <a:gd name="connsiteX6" fmla="*/ 45000 w 360000"/>
              <a:gd name="connsiteY6" fmla="*/ 45000 h 360000"/>
              <a:gd name="connsiteX7" fmla="*/ 45000 w 360000"/>
              <a:gd name="connsiteY7" fmla="*/ 315000 h 360000"/>
              <a:gd name="connsiteX8" fmla="*/ 315000 w 360000"/>
              <a:gd name="connsiteY8" fmla="*/ 180000 h 360000"/>
              <a:gd name="connsiteX0" fmla="*/ 315000 w 360000"/>
              <a:gd name="connsiteY0" fmla="*/ 180000 h 360000"/>
              <a:gd name="connsiteX1" fmla="*/ 45000 w 360000"/>
              <a:gd name="connsiteY1" fmla="*/ 45000 h 360000"/>
              <a:gd name="connsiteX2" fmla="*/ 45000 w 360000"/>
              <a:gd name="connsiteY2" fmla="*/ 315000 h 360000"/>
              <a:gd name="connsiteX3" fmla="*/ 315000 w 360000"/>
              <a:gd name="connsiteY3" fmla="*/ 180000 h 360000"/>
              <a:gd name="connsiteX0" fmla="*/ 315000 w 360000"/>
              <a:gd name="connsiteY0" fmla="*/ 180000 h 360000"/>
              <a:gd name="connsiteX1" fmla="*/ 45000 w 360000"/>
              <a:gd name="connsiteY1" fmla="*/ 315000 h 360000"/>
              <a:gd name="connsiteX2" fmla="*/ 45000 w 360000"/>
              <a:gd name="connsiteY2" fmla="*/ 45000 h 360000"/>
              <a:gd name="connsiteX3" fmla="*/ 315000 w 360000"/>
              <a:gd name="connsiteY3" fmla="*/ 180000 h 360000"/>
              <a:gd name="connsiteX0" fmla="*/ 0 w 360000"/>
              <a:gd name="connsiteY0" fmla="*/ 0 h 360000"/>
              <a:gd name="connsiteX1" fmla="*/ 360000 w 360000"/>
              <a:gd name="connsiteY1" fmla="*/ 0 h 360000"/>
              <a:gd name="connsiteX2" fmla="*/ 360000 w 360000"/>
              <a:gd name="connsiteY2" fmla="*/ 360000 h 360000"/>
              <a:gd name="connsiteX3" fmla="*/ 0 w 360000"/>
              <a:gd name="connsiteY3" fmla="*/ 360000 h 360000"/>
              <a:gd name="connsiteX4" fmla="*/ 0 w 360000"/>
              <a:gd name="connsiteY4" fmla="*/ 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00" h="360000" stroke="0" extrusionOk="0">
                <a:moveTo>
                  <a:pt x="0" y="0"/>
                </a:moveTo>
                <a:cubicBezTo>
                  <a:pt x="123417" y="5065"/>
                  <a:pt x="245515" y="-14001"/>
                  <a:pt x="360000" y="0"/>
                </a:cubicBezTo>
                <a:cubicBezTo>
                  <a:pt x="343576" y="112606"/>
                  <a:pt x="342237" y="237685"/>
                  <a:pt x="360000" y="360000"/>
                </a:cubicBezTo>
                <a:cubicBezTo>
                  <a:pt x="253138" y="374125"/>
                  <a:pt x="134163" y="354031"/>
                  <a:pt x="0" y="360000"/>
                </a:cubicBezTo>
                <a:cubicBezTo>
                  <a:pt x="-7084" y="216194"/>
                  <a:pt x="8025" y="96642"/>
                  <a:pt x="0" y="0"/>
                </a:cubicBezTo>
                <a:close/>
                <a:moveTo>
                  <a:pt x="315000" y="180000"/>
                </a:moveTo>
                <a:cubicBezTo>
                  <a:pt x="200958" y="112436"/>
                  <a:pt x="153180" y="106319"/>
                  <a:pt x="45000" y="45000"/>
                </a:cubicBezTo>
                <a:cubicBezTo>
                  <a:pt x="54095" y="136610"/>
                  <a:pt x="38027" y="256729"/>
                  <a:pt x="45000" y="315000"/>
                </a:cubicBezTo>
                <a:cubicBezTo>
                  <a:pt x="145598" y="257612"/>
                  <a:pt x="248521" y="204172"/>
                  <a:pt x="315000" y="180000"/>
                </a:cubicBezTo>
                <a:close/>
              </a:path>
              <a:path w="360000" h="360000" fill="darken" stroke="0" extrusionOk="0">
                <a:moveTo>
                  <a:pt x="315000" y="180000"/>
                </a:moveTo>
                <a:cubicBezTo>
                  <a:pt x="247541" y="150540"/>
                  <a:pt x="152451" y="102492"/>
                  <a:pt x="45000" y="45000"/>
                </a:cubicBezTo>
                <a:cubicBezTo>
                  <a:pt x="57002" y="107493"/>
                  <a:pt x="36511" y="235652"/>
                  <a:pt x="45000" y="315000"/>
                </a:cubicBezTo>
                <a:cubicBezTo>
                  <a:pt x="117370" y="264815"/>
                  <a:pt x="199877" y="226102"/>
                  <a:pt x="315000" y="180000"/>
                </a:cubicBezTo>
                <a:close/>
              </a:path>
              <a:path w="360000" h="360000" fill="none" extrusionOk="0">
                <a:moveTo>
                  <a:pt x="315000" y="180000"/>
                </a:moveTo>
                <a:cubicBezTo>
                  <a:pt x="224813" y="233778"/>
                  <a:pt x="151496" y="265466"/>
                  <a:pt x="45000" y="315000"/>
                </a:cubicBezTo>
                <a:cubicBezTo>
                  <a:pt x="42107" y="207278"/>
                  <a:pt x="49398" y="154368"/>
                  <a:pt x="45000" y="45000"/>
                </a:cubicBezTo>
                <a:cubicBezTo>
                  <a:pt x="169233" y="92510"/>
                  <a:pt x="221520" y="128406"/>
                  <a:pt x="315000" y="180000"/>
                </a:cubicBezTo>
                <a:close/>
              </a:path>
              <a:path w="360000" h="360000" fill="none" extrusionOk="0">
                <a:moveTo>
                  <a:pt x="0" y="0"/>
                </a:moveTo>
                <a:cubicBezTo>
                  <a:pt x="138747" y="8966"/>
                  <a:pt x="214858" y="5131"/>
                  <a:pt x="360000" y="0"/>
                </a:cubicBezTo>
                <a:cubicBezTo>
                  <a:pt x="362099" y="150746"/>
                  <a:pt x="368487" y="280726"/>
                  <a:pt x="360000" y="360000"/>
                </a:cubicBezTo>
                <a:cubicBezTo>
                  <a:pt x="282234" y="375573"/>
                  <a:pt x="133920" y="349144"/>
                  <a:pt x="0" y="360000"/>
                </a:cubicBezTo>
                <a:cubicBezTo>
                  <a:pt x="-8577" y="268515"/>
                  <a:pt x="-16253" y="152873"/>
                  <a:pt x="0" y="0"/>
                </a:cubicBezTo>
                <a:close/>
              </a:path>
              <a:path w="360000" h="360000" fill="none" stroke="0" extrusionOk="0">
                <a:moveTo>
                  <a:pt x="315000" y="180000"/>
                </a:moveTo>
                <a:cubicBezTo>
                  <a:pt x="241959" y="222716"/>
                  <a:pt x="121116" y="266576"/>
                  <a:pt x="45000" y="315000"/>
                </a:cubicBezTo>
                <a:cubicBezTo>
                  <a:pt x="46543" y="241504"/>
                  <a:pt x="54263" y="141116"/>
                  <a:pt x="45000" y="45000"/>
                </a:cubicBezTo>
                <a:cubicBezTo>
                  <a:pt x="157125" y="94756"/>
                  <a:pt x="264130" y="146729"/>
                  <a:pt x="315000" y="180000"/>
                </a:cubicBezTo>
                <a:close/>
              </a:path>
              <a:path w="360000" h="360000" fill="none" stroke="0" extrusionOk="0">
                <a:moveTo>
                  <a:pt x="0" y="0"/>
                </a:moveTo>
                <a:cubicBezTo>
                  <a:pt x="97392" y="13085"/>
                  <a:pt x="262608" y="-15463"/>
                  <a:pt x="360000" y="0"/>
                </a:cubicBezTo>
                <a:cubicBezTo>
                  <a:pt x="374494" y="95531"/>
                  <a:pt x="343451" y="258645"/>
                  <a:pt x="360000" y="360000"/>
                </a:cubicBezTo>
                <a:cubicBezTo>
                  <a:pt x="180760" y="359772"/>
                  <a:pt x="159129" y="348697"/>
                  <a:pt x="0" y="360000"/>
                </a:cubicBezTo>
                <a:cubicBezTo>
                  <a:pt x="-823" y="189003"/>
                  <a:pt x="-16931" y="93581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2451403307">
                  <a:prstGeom prst="actionButtonForwardNex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BF7D8325-8ECC-8318-ED89-2539501D8FE6}"/>
              </a:ext>
            </a:extLst>
          </p:cNvPr>
          <p:cNvCxnSpPr>
            <a:cxnSpLocks/>
          </p:cNvCxnSpPr>
          <p:nvPr/>
        </p:nvCxnSpPr>
        <p:spPr>
          <a:xfrm>
            <a:off x="929248" y="413997"/>
            <a:ext cx="462072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087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2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75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250"/>
                            </p:stCondLst>
                            <p:childTnLst>
                              <p:par>
                                <p:cTn id="23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25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75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250"/>
                            </p:stCondLst>
                            <p:childTnLst>
                              <p:par>
                                <p:cTn id="34" presetID="22" presetClass="exit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2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750"/>
                            </p:stCondLst>
                            <p:childTnLst>
                              <p:par>
                                <p:cTn id="42" presetID="63" presetClass="path" presetSubtype="0" accel="50000" decel="5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33333E-6 L 0.62383 0.00023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75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250"/>
                            </p:stCondLst>
                            <p:childTnLst>
                              <p:par>
                                <p:cTn id="49" presetID="27" presetClass="emph" presetSubtype="0" repeatCount="4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375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51" dur="375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2" dur="375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375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7" presetClass="emph" presetSubtype="0" repeatCount="4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375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56" dur="375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7" dur="375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375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25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allAtOnce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F03F42-CD4F-97E4-2CE4-68B61205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Energie?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1DACF0-12C0-1FC0-7DB5-3421EADB2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„Energie ist die Fähigkeit eines Systems, Arbeit zu verrichten oder Veränderungen herbeizuführen.“</a:t>
            </a:r>
          </a:p>
          <a:p>
            <a:r>
              <a:rPr lang="de-DE" dirty="0"/>
              <a:t>Energie = allgegenwärtig, in verschiedenen Formen (z.B. Bewegung, Licht, Wärme, Elektrizität)</a:t>
            </a:r>
          </a:p>
          <a:p>
            <a:r>
              <a:rPr lang="de-DE" dirty="0"/>
              <a:t>wichtige Energieformen:</a:t>
            </a:r>
          </a:p>
          <a:p>
            <a:pPr lvl="1"/>
            <a:r>
              <a:rPr lang="de-DE" dirty="0"/>
              <a:t>kinetische Energie (Bewegungsenergie)</a:t>
            </a:r>
          </a:p>
          <a:p>
            <a:pPr lvl="1"/>
            <a:r>
              <a:rPr lang="de-DE" dirty="0"/>
              <a:t>potentielle Energie (Lageenergie)</a:t>
            </a:r>
          </a:p>
          <a:p>
            <a:r>
              <a:rPr lang="de-DE" dirty="0"/>
              <a:t>Formelzeichen: E</a:t>
            </a:r>
          </a:p>
          <a:p>
            <a:r>
              <a:rPr lang="de-DE" dirty="0"/>
              <a:t>Einheit: [E]=J (Joule)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89F224-9EB7-6EC6-9080-24A9D603C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CB71-5F11-435E-85F2-28DD532FADBA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8D7820-BA94-A7FF-00F5-547EE9054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B8514D-A501-85AD-38D9-E106962C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3</a:t>
            </a:fld>
            <a:endParaRPr lang="de-DE"/>
          </a:p>
        </p:txBody>
      </p:sp>
      <p:sp>
        <p:nvSpPr>
          <p:cNvPr id="7" name="Pfeil: Fünfeck 6">
            <a:extLst>
              <a:ext uri="{FF2B5EF4-FFF2-40B4-BE49-F238E27FC236}">
                <a16:creationId xmlns:a16="http://schemas.microsoft.com/office/drawing/2014/main" id="{87212649-BDDF-312B-193E-8E65357FB58F}"/>
              </a:ext>
            </a:extLst>
          </p:cNvPr>
          <p:cNvSpPr/>
          <p:nvPr/>
        </p:nvSpPr>
        <p:spPr>
          <a:xfrm>
            <a:off x="-1" y="6631757"/>
            <a:ext cx="3600000" cy="22624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40054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F8B3FC-2220-51DD-39C8-1056A68E8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kinetische Energie?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Inhaltsplatzhalter 8">
                <a:extLst>
                  <a:ext uri="{FF2B5EF4-FFF2-40B4-BE49-F238E27FC236}">
                    <a16:creationId xmlns:a16="http://schemas.microsoft.com/office/drawing/2014/main" id="{FD239414-02B0-3691-0137-F1E9B77B27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sz="2400" dirty="0"/>
                  <a:t>„Kinetische Energie ist die Energie, die ein Objekt aufgrund seiner Bewegung besitzt.“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𝑘𝑖𝑛</m:t>
                        </m:r>
                      </m:sub>
                    </m:sSub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de-DE" sz="2400" b="0" dirty="0"/>
              </a:p>
              <a:p>
                <a:r>
                  <a:rPr lang="de-DE" sz="2400" dirty="0"/>
                  <a:t>m – Masse; v – Geschwindigkeit</a:t>
                </a:r>
              </a:p>
              <a:p>
                <a:r>
                  <a:rPr lang="de-DE" sz="2400" dirty="0"/>
                  <a:t>Beispiel: ein fahrendes Auto oder ein rollender Ball haben kinetische Energie</a:t>
                </a:r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9" name="Inhaltsplatzhalter 8">
                <a:extLst>
                  <a:ext uri="{FF2B5EF4-FFF2-40B4-BE49-F238E27FC236}">
                    <a16:creationId xmlns:a16="http://schemas.microsoft.com/office/drawing/2014/main" id="{FD239414-02B0-3691-0137-F1E9B77B27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29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049654-93DA-9CAC-44EE-E7B8713E0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CB71-5F11-435E-85F2-28DD532FADBA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FEE800-5852-036C-D4F1-09B9DBA4E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4BBFF1-8799-A486-F470-D2D2E0AC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4</a:t>
            </a:fld>
            <a:endParaRPr lang="de-DE"/>
          </a:p>
        </p:txBody>
      </p:sp>
      <p:sp>
        <p:nvSpPr>
          <p:cNvPr id="7" name="Pfeil: Fünfeck 6">
            <a:extLst>
              <a:ext uri="{FF2B5EF4-FFF2-40B4-BE49-F238E27FC236}">
                <a16:creationId xmlns:a16="http://schemas.microsoft.com/office/drawing/2014/main" id="{E7DC08E9-14FE-5801-E24B-CDB8DE5D1B4C}"/>
              </a:ext>
            </a:extLst>
          </p:cNvPr>
          <p:cNvSpPr/>
          <p:nvPr/>
        </p:nvSpPr>
        <p:spPr>
          <a:xfrm>
            <a:off x="-1" y="6631757"/>
            <a:ext cx="6120000" cy="22624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Würfel 10">
            <a:extLst>
              <a:ext uri="{FF2B5EF4-FFF2-40B4-BE49-F238E27FC236}">
                <a16:creationId xmlns:a16="http://schemas.microsoft.com/office/drawing/2014/main" id="{B69AD0EA-F1E1-E5A7-BEB7-4A1B2B707EBF}"/>
              </a:ext>
            </a:extLst>
          </p:cNvPr>
          <p:cNvSpPr/>
          <p:nvPr/>
        </p:nvSpPr>
        <p:spPr>
          <a:xfrm>
            <a:off x="-378020" y="5574627"/>
            <a:ext cx="13244274" cy="365125"/>
          </a:xfrm>
          <a:prstGeom prst="cube">
            <a:avLst>
              <a:gd name="adj" fmla="val 83746"/>
            </a:avLst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: nach rechts 18">
            <a:extLst>
              <a:ext uri="{FF2B5EF4-FFF2-40B4-BE49-F238E27FC236}">
                <a16:creationId xmlns:a16="http://schemas.microsoft.com/office/drawing/2014/main" id="{BFC71B96-1118-4A75-9C0F-8E3AD0CA823F}"/>
              </a:ext>
            </a:extLst>
          </p:cNvPr>
          <p:cNvSpPr/>
          <p:nvPr/>
        </p:nvSpPr>
        <p:spPr>
          <a:xfrm>
            <a:off x="-1806936" y="5119979"/>
            <a:ext cx="1404944" cy="473306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10" name="Flussdiagramm: Verbinder 9">
            <a:extLst>
              <a:ext uri="{FF2B5EF4-FFF2-40B4-BE49-F238E27FC236}">
                <a16:creationId xmlns:a16="http://schemas.microsoft.com/office/drawing/2014/main" id="{BCC3F590-E8DE-47CE-0F41-8819DA8C08FB}"/>
              </a:ext>
            </a:extLst>
          </p:cNvPr>
          <p:cNvSpPr/>
          <p:nvPr/>
        </p:nvSpPr>
        <p:spPr>
          <a:xfrm>
            <a:off x="-2204064" y="4943426"/>
            <a:ext cx="794259" cy="794259"/>
          </a:xfrm>
          <a:prstGeom prst="flowChartConnector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accent2"/>
                </a:solidFill>
              </a:rPr>
              <a:t>m</a:t>
            </a:r>
          </a:p>
        </p:txBody>
      </p:sp>
      <p:sp>
        <p:nvSpPr>
          <p:cNvPr id="16" name="Flussdiagramm: Alternativer Prozess 15">
            <a:extLst>
              <a:ext uri="{FF2B5EF4-FFF2-40B4-BE49-F238E27FC236}">
                <a16:creationId xmlns:a16="http://schemas.microsoft.com/office/drawing/2014/main" id="{4C7F9FC6-03A0-EF73-79AC-28C8CF2B76CB}"/>
              </a:ext>
            </a:extLst>
          </p:cNvPr>
          <p:cNvSpPr/>
          <p:nvPr/>
        </p:nvSpPr>
        <p:spPr>
          <a:xfrm>
            <a:off x="11550316" y="6056740"/>
            <a:ext cx="529389" cy="458029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BC30373-2398-352B-6A3B-245591ED6F45}"/>
              </a:ext>
            </a:extLst>
          </p:cNvPr>
          <p:cNvSpPr/>
          <p:nvPr/>
        </p:nvSpPr>
        <p:spPr>
          <a:xfrm>
            <a:off x="-2721251" y="4766041"/>
            <a:ext cx="1828630" cy="34826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E</a:t>
            </a:r>
            <a:r>
              <a:rPr lang="de-DE" sz="2000" b="1" baseline="-25000" dirty="0">
                <a:solidFill>
                  <a:schemeClr val="bg1"/>
                </a:solidFill>
              </a:rPr>
              <a:t>kin</a:t>
            </a:r>
            <a:r>
              <a:rPr lang="de-DE" sz="2000" b="1" dirty="0">
                <a:solidFill>
                  <a:schemeClr val="bg1"/>
                </a:solidFill>
              </a:rPr>
              <a:t>=0,5*m*v</a:t>
            </a:r>
          </a:p>
        </p:txBody>
      </p:sp>
      <p:sp>
        <p:nvSpPr>
          <p:cNvPr id="18" name="Interaktive Schaltfläche: Nächste(r) oder Weiter 1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BB9AE7A-81C3-72C0-1AB9-74E5D1D88FFC}"/>
              </a:ext>
            </a:extLst>
          </p:cNvPr>
          <p:cNvSpPr/>
          <p:nvPr/>
        </p:nvSpPr>
        <p:spPr>
          <a:xfrm>
            <a:off x="5692813" y="4602566"/>
            <a:ext cx="794261" cy="794261"/>
          </a:xfrm>
          <a:custGeom>
            <a:avLst/>
            <a:gdLst>
              <a:gd name="connsiteX0" fmla="*/ 0 w 794261"/>
              <a:gd name="connsiteY0" fmla="*/ 0 h 794261"/>
              <a:gd name="connsiteX1" fmla="*/ 381245 w 794261"/>
              <a:gd name="connsiteY1" fmla="*/ 0 h 794261"/>
              <a:gd name="connsiteX2" fmla="*/ 794261 w 794261"/>
              <a:gd name="connsiteY2" fmla="*/ 0 h 794261"/>
              <a:gd name="connsiteX3" fmla="*/ 794261 w 794261"/>
              <a:gd name="connsiteY3" fmla="*/ 397131 h 794261"/>
              <a:gd name="connsiteX4" fmla="*/ 794261 w 794261"/>
              <a:gd name="connsiteY4" fmla="*/ 794261 h 794261"/>
              <a:gd name="connsiteX5" fmla="*/ 397131 w 794261"/>
              <a:gd name="connsiteY5" fmla="*/ 794261 h 794261"/>
              <a:gd name="connsiteX6" fmla="*/ 0 w 794261"/>
              <a:gd name="connsiteY6" fmla="*/ 794261 h 794261"/>
              <a:gd name="connsiteX7" fmla="*/ 0 w 794261"/>
              <a:gd name="connsiteY7" fmla="*/ 405073 h 794261"/>
              <a:gd name="connsiteX8" fmla="*/ 0 w 794261"/>
              <a:gd name="connsiteY8" fmla="*/ 0 h 794261"/>
              <a:gd name="connsiteX9" fmla="*/ 694978 w 794261"/>
              <a:gd name="connsiteY9" fmla="*/ 397131 h 794261"/>
              <a:gd name="connsiteX10" fmla="*/ 99283 w 794261"/>
              <a:gd name="connsiteY10" fmla="*/ 99283 h 794261"/>
              <a:gd name="connsiteX11" fmla="*/ 99283 w 794261"/>
              <a:gd name="connsiteY11" fmla="*/ 694978 h 794261"/>
              <a:gd name="connsiteX12" fmla="*/ 694978 w 794261"/>
              <a:gd name="connsiteY12" fmla="*/ 397131 h 794261"/>
              <a:gd name="connsiteX0" fmla="*/ 694978 w 794261"/>
              <a:gd name="connsiteY0" fmla="*/ 397131 h 794261"/>
              <a:gd name="connsiteX1" fmla="*/ 99283 w 794261"/>
              <a:gd name="connsiteY1" fmla="*/ 99283 h 794261"/>
              <a:gd name="connsiteX2" fmla="*/ 99283 w 794261"/>
              <a:gd name="connsiteY2" fmla="*/ 694978 h 794261"/>
              <a:gd name="connsiteX3" fmla="*/ 694978 w 794261"/>
              <a:gd name="connsiteY3" fmla="*/ 397131 h 794261"/>
              <a:gd name="connsiteX0" fmla="*/ 694978 w 794261"/>
              <a:gd name="connsiteY0" fmla="*/ 397131 h 794261"/>
              <a:gd name="connsiteX1" fmla="*/ 99283 w 794261"/>
              <a:gd name="connsiteY1" fmla="*/ 694978 h 794261"/>
              <a:gd name="connsiteX2" fmla="*/ 99283 w 794261"/>
              <a:gd name="connsiteY2" fmla="*/ 99283 h 794261"/>
              <a:gd name="connsiteX3" fmla="*/ 694978 w 794261"/>
              <a:gd name="connsiteY3" fmla="*/ 397131 h 794261"/>
              <a:gd name="connsiteX0" fmla="*/ 0 w 794261"/>
              <a:gd name="connsiteY0" fmla="*/ 0 h 794261"/>
              <a:gd name="connsiteX1" fmla="*/ 397131 w 794261"/>
              <a:gd name="connsiteY1" fmla="*/ 0 h 794261"/>
              <a:gd name="connsiteX2" fmla="*/ 794261 w 794261"/>
              <a:gd name="connsiteY2" fmla="*/ 0 h 794261"/>
              <a:gd name="connsiteX3" fmla="*/ 794261 w 794261"/>
              <a:gd name="connsiteY3" fmla="*/ 389188 h 794261"/>
              <a:gd name="connsiteX4" fmla="*/ 794261 w 794261"/>
              <a:gd name="connsiteY4" fmla="*/ 794261 h 794261"/>
              <a:gd name="connsiteX5" fmla="*/ 397131 w 794261"/>
              <a:gd name="connsiteY5" fmla="*/ 794261 h 794261"/>
              <a:gd name="connsiteX6" fmla="*/ 0 w 794261"/>
              <a:gd name="connsiteY6" fmla="*/ 794261 h 794261"/>
              <a:gd name="connsiteX7" fmla="*/ 0 w 794261"/>
              <a:gd name="connsiteY7" fmla="*/ 420958 h 794261"/>
              <a:gd name="connsiteX8" fmla="*/ 0 w 794261"/>
              <a:gd name="connsiteY8" fmla="*/ 0 h 794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4261" h="794261" stroke="0" extrusionOk="0">
                <a:moveTo>
                  <a:pt x="0" y="0"/>
                </a:moveTo>
                <a:cubicBezTo>
                  <a:pt x="134122" y="-8897"/>
                  <a:pt x="241664" y="-1071"/>
                  <a:pt x="381245" y="0"/>
                </a:cubicBezTo>
                <a:cubicBezTo>
                  <a:pt x="520827" y="1071"/>
                  <a:pt x="710911" y="-17990"/>
                  <a:pt x="794261" y="0"/>
                </a:cubicBezTo>
                <a:cubicBezTo>
                  <a:pt x="804607" y="177508"/>
                  <a:pt x="781120" y="307302"/>
                  <a:pt x="794261" y="397131"/>
                </a:cubicBezTo>
                <a:cubicBezTo>
                  <a:pt x="807402" y="486960"/>
                  <a:pt x="795305" y="712199"/>
                  <a:pt x="794261" y="794261"/>
                </a:cubicBezTo>
                <a:cubicBezTo>
                  <a:pt x="708085" y="786516"/>
                  <a:pt x="482271" y="781306"/>
                  <a:pt x="397131" y="794261"/>
                </a:cubicBezTo>
                <a:cubicBezTo>
                  <a:pt x="311991" y="807217"/>
                  <a:pt x="197493" y="774893"/>
                  <a:pt x="0" y="794261"/>
                </a:cubicBezTo>
                <a:cubicBezTo>
                  <a:pt x="8052" y="714123"/>
                  <a:pt x="6952" y="590615"/>
                  <a:pt x="0" y="405073"/>
                </a:cubicBezTo>
                <a:cubicBezTo>
                  <a:pt x="-6952" y="219531"/>
                  <a:pt x="13554" y="148547"/>
                  <a:pt x="0" y="0"/>
                </a:cubicBezTo>
                <a:close/>
                <a:moveTo>
                  <a:pt x="694978" y="397131"/>
                </a:moveTo>
                <a:cubicBezTo>
                  <a:pt x="521699" y="294670"/>
                  <a:pt x="320777" y="244564"/>
                  <a:pt x="99283" y="99283"/>
                </a:cubicBezTo>
                <a:cubicBezTo>
                  <a:pt x="92031" y="278211"/>
                  <a:pt x="122753" y="569940"/>
                  <a:pt x="99283" y="694978"/>
                </a:cubicBezTo>
                <a:cubicBezTo>
                  <a:pt x="330186" y="582235"/>
                  <a:pt x="567170" y="454019"/>
                  <a:pt x="694978" y="397131"/>
                </a:cubicBezTo>
                <a:close/>
              </a:path>
              <a:path w="794261" h="794261" fill="darken" stroke="0" extrusionOk="0">
                <a:moveTo>
                  <a:pt x="694978" y="397131"/>
                </a:moveTo>
                <a:cubicBezTo>
                  <a:pt x="391031" y="270338"/>
                  <a:pt x="399591" y="220964"/>
                  <a:pt x="99283" y="99283"/>
                </a:cubicBezTo>
                <a:cubicBezTo>
                  <a:pt x="115705" y="364680"/>
                  <a:pt x="102402" y="520482"/>
                  <a:pt x="99283" y="694978"/>
                </a:cubicBezTo>
                <a:cubicBezTo>
                  <a:pt x="249224" y="636926"/>
                  <a:pt x="500754" y="516582"/>
                  <a:pt x="694978" y="397131"/>
                </a:cubicBezTo>
                <a:close/>
              </a:path>
              <a:path w="794261" h="794261" fill="none" extrusionOk="0">
                <a:moveTo>
                  <a:pt x="694978" y="397131"/>
                </a:moveTo>
                <a:cubicBezTo>
                  <a:pt x="511230" y="491724"/>
                  <a:pt x="245785" y="611072"/>
                  <a:pt x="99283" y="694978"/>
                </a:cubicBezTo>
                <a:cubicBezTo>
                  <a:pt x="85062" y="568648"/>
                  <a:pt x="83006" y="237105"/>
                  <a:pt x="99283" y="99283"/>
                </a:cubicBezTo>
                <a:cubicBezTo>
                  <a:pt x="236468" y="154814"/>
                  <a:pt x="392186" y="266913"/>
                  <a:pt x="694978" y="397131"/>
                </a:cubicBezTo>
                <a:close/>
              </a:path>
              <a:path w="794261" h="794261" fill="none" extrusionOk="0">
                <a:moveTo>
                  <a:pt x="0" y="0"/>
                </a:moveTo>
                <a:cubicBezTo>
                  <a:pt x="160581" y="7030"/>
                  <a:pt x="251964" y="3228"/>
                  <a:pt x="397131" y="0"/>
                </a:cubicBezTo>
                <a:cubicBezTo>
                  <a:pt x="542298" y="-3228"/>
                  <a:pt x="611482" y="19151"/>
                  <a:pt x="794261" y="0"/>
                </a:cubicBezTo>
                <a:cubicBezTo>
                  <a:pt x="799486" y="103170"/>
                  <a:pt x="792932" y="255864"/>
                  <a:pt x="794261" y="389188"/>
                </a:cubicBezTo>
                <a:cubicBezTo>
                  <a:pt x="795590" y="522512"/>
                  <a:pt x="808749" y="654025"/>
                  <a:pt x="794261" y="794261"/>
                </a:cubicBezTo>
                <a:cubicBezTo>
                  <a:pt x="672547" y="781363"/>
                  <a:pt x="561132" y="791989"/>
                  <a:pt x="397131" y="794261"/>
                </a:cubicBezTo>
                <a:cubicBezTo>
                  <a:pt x="233130" y="796534"/>
                  <a:pt x="153623" y="792097"/>
                  <a:pt x="0" y="794261"/>
                </a:cubicBezTo>
                <a:cubicBezTo>
                  <a:pt x="3892" y="658198"/>
                  <a:pt x="11010" y="504583"/>
                  <a:pt x="0" y="420958"/>
                </a:cubicBezTo>
                <a:cubicBezTo>
                  <a:pt x="-11010" y="337333"/>
                  <a:pt x="-6965" y="84348"/>
                  <a:pt x="0" y="0"/>
                </a:cubicBezTo>
                <a:close/>
              </a:path>
              <a:path w="794261" h="794261" fill="none" stroke="0" extrusionOk="0">
                <a:moveTo>
                  <a:pt x="694978" y="397131"/>
                </a:moveTo>
                <a:cubicBezTo>
                  <a:pt x="430752" y="532635"/>
                  <a:pt x="249178" y="585610"/>
                  <a:pt x="99283" y="694978"/>
                </a:cubicBezTo>
                <a:cubicBezTo>
                  <a:pt x="121144" y="405703"/>
                  <a:pt x="84527" y="275951"/>
                  <a:pt x="99283" y="99283"/>
                </a:cubicBezTo>
                <a:cubicBezTo>
                  <a:pt x="263480" y="154801"/>
                  <a:pt x="499481" y="329699"/>
                  <a:pt x="694978" y="397131"/>
                </a:cubicBezTo>
                <a:close/>
              </a:path>
              <a:path w="794261" h="794261" fill="none" stroke="0" extrusionOk="0">
                <a:moveTo>
                  <a:pt x="0" y="0"/>
                </a:moveTo>
                <a:cubicBezTo>
                  <a:pt x="75047" y="7378"/>
                  <a:pt x="219846" y="441"/>
                  <a:pt x="373303" y="0"/>
                </a:cubicBezTo>
                <a:cubicBezTo>
                  <a:pt x="526760" y="-441"/>
                  <a:pt x="679541" y="-14704"/>
                  <a:pt x="794261" y="0"/>
                </a:cubicBezTo>
                <a:cubicBezTo>
                  <a:pt x="788512" y="192379"/>
                  <a:pt x="776178" y="261285"/>
                  <a:pt x="794261" y="397131"/>
                </a:cubicBezTo>
                <a:cubicBezTo>
                  <a:pt x="812344" y="532977"/>
                  <a:pt x="803608" y="656433"/>
                  <a:pt x="794261" y="794261"/>
                </a:cubicBezTo>
                <a:cubicBezTo>
                  <a:pt x="696388" y="782330"/>
                  <a:pt x="561602" y="776017"/>
                  <a:pt x="420958" y="794261"/>
                </a:cubicBezTo>
                <a:cubicBezTo>
                  <a:pt x="280314" y="812505"/>
                  <a:pt x="180771" y="784412"/>
                  <a:pt x="0" y="794261"/>
                </a:cubicBezTo>
                <a:cubicBezTo>
                  <a:pt x="8383" y="699140"/>
                  <a:pt x="3080" y="470996"/>
                  <a:pt x="0" y="389188"/>
                </a:cubicBezTo>
                <a:cubicBezTo>
                  <a:pt x="-3080" y="307380"/>
                  <a:pt x="-2225" y="190102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2197995701">
                  <a:prstGeom prst="actionButtonForwardNex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20" name="Flussdiagramm: Verbinder 19">
            <a:extLst>
              <a:ext uri="{FF2B5EF4-FFF2-40B4-BE49-F238E27FC236}">
                <a16:creationId xmlns:a16="http://schemas.microsoft.com/office/drawing/2014/main" id="{2D88B487-6067-95A6-6DA3-E13AD9944ED5}"/>
              </a:ext>
            </a:extLst>
          </p:cNvPr>
          <p:cNvSpPr/>
          <p:nvPr/>
        </p:nvSpPr>
        <p:spPr>
          <a:xfrm>
            <a:off x="6682500" y="4543041"/>
            <a:ext cx="794261" cy="794262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0208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3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91667E-6 -3.7037E-6 L 1.20261 0.00324 " pathEditMode="relative" rAng="0" ptsTypes="AA">
                                      <p:cBhvr>
                                        <p:cTn id="22" dur="9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30" y="16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2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3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91667E-6 -3.7037E-7 L 1.20235 0.00579 " pathEditMode="relative" rAng="0" ptsTypes="AA">
                                      <p:cBhvr>
                                        <p:cTn id="26" dur="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17" y="27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4.79167E-6 1.48148E-6 L 1.20286 -0.00023 " pathEditMode="relative" rAng="0" ptsTypes="AA">
                                      <p:cBhvr>
                                        <p:cTn id="28" dur="9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14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10" grpId="0" animBg="1"/>
      <p:bldP spid="10" grpId="1" animBg="1"/>
      <p:bldP spid="16" grpId="0" animBg="1"/>
      <p:bldP spid="14" grpId="0" animBg="1"/>
      <p:bldP spid="18" grpId="0" animBg="1"/>
      <p:bldP spid="1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217A0-17E7-3AF3-7B3E-C2F0A74DA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A99BFD-6315-4D84-A2AB-D96F73D7C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potentielle Energie?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Inhaltsplatzhalter 8">
                <a:extLst>
                  <a:ext uri="{FF2B5EF4-FFF2-40B4-BE49-F238E27FC236}">
                    <a16:creationId xmlns:a16="http://schemas.microsoft.com/office/drawing/2014/main" id="{A6D7276D-C0E6-0DDD-BB71-9D7F07B4EA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84401"/>
                <a:ext cx="5844300" cy="371475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e-DE" sz="2400" dirty="0"/>
                  <a:t>„Potentielle Energie ist die gespeicherte Energie eines Objekts aufgrund seiner Position oder Lage.“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𝑝𝑜𝑡</m:t>
                        </m:r>
                      </m:sub>
                    </m:sSub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de-DE" sz="2400" b="0" dirty="0"/>
              </a:p>
              <a:p>
                <a:r>
                  <a:rPr lang="de-DE" sz="2400" dirty="0"/>
                  <a:t>m – Masse; g – Erdbeschleunigung, h - Höhe</a:t>
                </a:r>
              </a:p>
              <a:p>
                <a:r>
                  <a:rPr lang="de-DE" sz="2400" dirty="0"/>
                  <a:t>Beispiel: Buch wird auf Schrank gestellt, dabei erhöht sich seine potentielle Energie</a:t>
                </a:r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9" name="Inhaltsplatzhalter 8">
                <a:extLst>
                  <a:ext uri="{FF2B5EF4-FFF2-40B4-BE49-F238E27FC236}">
                    <a16:creationId xmlns:a16="http://schemas.microsoft.com/office/drawing/2014/main" id="{A6D7276D-C0E6-0DDD-BB71-9D7F07B4EA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84401"/>
                <a:ext cx="5844300" cy="3714750"/>
              </a:xfrm>
              <a:blipFill>
                <a:blip r:embed="rId2"/>
                <a:stretch>
                  <a:fillRect l="-1670" t="-2295" r="-14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B5D910-726C-55EE-FFFA-C0CC374E8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CB71-5F11-435E-85F2-28DD532FADBA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17AC6E-1C26-F33F-A9B6-45E6204FE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936D98-757D-941D-B723-EA3109CD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5</a:t>
            </a:fld>
            <a:endParaRPr lang="de-DE"/>
          </a:p>
        </p:txBody>
      </p:sp>
      <p:sp>
        <p:nvSpPr>
          <p:cNvPr id="7" name="Pfeil: Fünfeck 6">
            <a:extLst>
              <a:ext uri="{FF2B5EF4-FFF2-40B4-BE49-F238E27FC236}">
                <a16:creationId xmlns:a16="http://schemas.microsoft.com/office/drawing/2014/main" id="{9E4464B3-46E6-5B4A-C1F1-A1C806E39262}"/>
              </a:ext>
            </a:extLst>
          </p:cNvPr>
          <p:cNvSpPr/>
          <p:nvPr/>
        </p:nvSpPr>
        <p:spPr>
          <a:xfrm>
            <a:off x="-1" y="6631757"/>
            <a:ext cx="8640000" cy="22624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Würfel 27">
            <a:extLst>
              <a:ext uri="{FF2B5EF4-FFF2-40B4-BE49-F238E27FC236}">
                <a16:creationId xmlns:a16="http://schemas.microsoft.com/office/drawing/2014/main" id="{91787823-5E24-078C-F8D7-6686AF232D50}"/>
              </a:ext>
            </a:extLst>
          </p:cNvPr>
          <p:cNvSpPr/>
          <p:nvPr/>
        </p:nvSpPr>
        <p:spPr>
          <a:xfrm>
            <a:off x="6438550" y="5133392"/>
            <a:ext cx="5431872" cy="759908"/>
          </a:xfrm>
          <a:prstGeom prst="cube">
            <a:avLst>
              <a:gd name="adj" fmla="val 92893"/>
            </a:avLst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lussdiagramm: Alternativer Prozess 15">
            <a:extLst>
              <a:ext uri="{FF2B5EF4-FFF2-40B4-BE49-F238E27FC236}">
                <a16:creationId xmlns:a16="http://schemas.microsoft.com/office/drawing/2014/main" id="{1C684EDE-61B0-D2BE-6211-82548E17970D}"/>
              </a:ext>
            </a:extLst>
          </p:cNvPr>
          <p:cNvSpPr/>
          <p:nvPr/>
        </p:nvSpPr>
        <p:spPr>
          <a:xfrm>
            <a:off x="11550316" y="6056740"/>
            <a:ext cx="529389" cy="458029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lussdiagramm: Verbinder 19">
            <a:extLst>
              <a:ext uri="{FF2B5EF4-FFF2-40B4-BE49-F238E27FC236}">
                <a16:creationId xmlns:a16="http://schemas.microsoft.com/office/drawing/2014/main" id="{87E89884-92E1-9AD0-FA8B-742CC96829F9}"/>
              </a:ext>
            </a:extLst>
          </p:cNvPr>
          <p:cNvSpPr/>
          <p:nvPr/>
        </p:nvSpPr>
        <p:spPr>
          <a:xfrm>
            <a:off x="6682500" y="4543041"/>
            <a:ext cx="794261" cy="794262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Würfel 11">
            <a:extLst>
              <a:ext uri="{FF2B5EF4-FFF2-40B4-BE49-F238E27FC236}">
                <a16:creationId xmlns:a16="http://schemas.microsoft.com/office/drawing/2014/main" id="{6BD300D7-488A-EF69-CF04-5A8CC2031CEB}"/>
              </a:ext>
            </a:extLst>
          </p:cNvPr>
          <p:cNvSpPr/>
          <p:nvPr/>
        </p:nvSpPr>
        <p:spPr>
          <a:xfrm>
            <a:off x="7079630" y="5182466"/>
            <a:ext cx="1320321" cy="473115"/>
          </a:xfrm>
          <a:prstGeom prst="cube">
            <a:avLst>
              <a:gd name="adj" fmla="val 58191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2A24DE7-C1BF-3CD4-81FD-CF36441B2787}"/>
              </a:ext>
            </a:extLst>
          </p:cNvPr>
          <p:cNvGrpSpPr/>
          <p:nvPr/>
        </p:nvGrpSpPr>
        <p:grpSpPr>
          <a:xfrm>
            <a:off x="9017418" y="2769162"/>
            <a:ext cx="2017005" cy="2886419"/>
            <a:chOff x="9017418" y="2769162"/>
            <a:chExt cx="2017005" cy="2886419"/>
          </a:xfrm>
        </p:grpSpPr>
        <p:sp>
          <p:nvSpPr>
            <p:cNvPr id="13" name="Würfel 12">
              <a:extLst>
                <a:ext uri="{FF2B5EF4-FFF2-40B4-BE49-F238E27FC236}">
                  <a16:creationId xmlns:a16="http://schemas.microsoft.com/office/drawing/2014/main" id="{AEC654D4-9B50-1802-2961-25BBFEE4E991}"/>
                </a:ext>
              </a:extLst>
            </p:cNvPr>
            <p:cNvSpPr/>
            <p:nvPr/>
          </p:nvSpPr>
          <p:spPr>
            <a:xfrm>
              <a:off x="9017418" y="2769162"/>
              <a:ext cx="2017005" cy="2886419"/>
            </a:xfrm>
            <a:prstGeom prst="cube">
              <a:avLst>
                <a:gd name="adj" fmla="val 18172"/>
              </a:avLst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B2AD6331-62ED-4AB9-D823-10DFB25A49E6}"/>
                </a:ext>
              </a:extLst>
            </p:cNvPr>
            <p:cNvSpPr/>
            <p:nvPr/>
          </p:nvSpPr>
          <p:spPr>
            <a:xfrm>
              <a:off x="9116569" y="3239653"/>
              <a:ext cx="1447015" cy="10688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828E3584-3433-D936-179A-19D65EBE15FE}"/>
                </a:ext>
              </a:extLst>
            </p:cNvPr>
            <p:cNvSpPr/>
            <p:nvPr/>
          </p:nvSpPr>
          <p:spPr>
            <a:xfrm>
              <a:off x="9125418" y="4479011"/>
              <a:ext cx="1447015" cy="10688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7" name="Würfel 26">
            <a:extLst>
              <a:ext uri="{FF2B5EF4-FFF2-40B4-BE49-F238E27FC236}">
                <a16:creationId xmlns:a16="http://schemas.microsoft.com/office/drawing/2014/main" id="{BC06ABF3-F437-3DF2-2D8C-4668BEBFD4C1}"/>
              </a:ext>
            </a:extLst>
          </p:cNvPr>
          <p:cNvSpPr/>
          <p:nvPr/>
        </p:nvSpPr>
        <p:spPr>
          <a:xfrm>
            <a:off x="9365759" y="2596032"/>
            <a:ext cx="1320321" cy="473115"/>
          </a:xfrm>
          <a:prstGeom prst="cube">
            <a:avLst>
              <a:gd name="adj" fmla="val 58191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</a:t>
            </a:r>
          </a:p>
        </p:txBody>
      </p:sp>
      <p:sp>
        <p:nvSpPr>
          <p:cNvPr id="29" name="Pfeil: nach oben und unten 28">
            <a:extLst>
              <a:ext uri="{FF2B5EF4-FFF2-40B4-BE49-F238E27FC236}">
                <a16:creationId xmlns:a16="http://schemas.microsoft.com/office/drawing/2014/main" id="{EE23BAD7-E51A-C6DA-AC79-33F0EE22AEB6}"/>
              </a:ext>
            </a:extLst>
          </p:cNvPr>
          <p:cNvSpPr/>
          <p:nvPr/>
        </p:nvSpPr>
        <p:spPr>
          <a:xfrm>
            <a:off x="8472311" y="3153709"/>
            <a:ext cx="418013" cy="2523976"/>
          </a:xfrm>
          <a:prstGeom prst="upDownArrow">
            <a:avLst>
              <a:gd name="adj1" fmla="val 56752"/>
              <a:gd name="adj2" fmla="val 50000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18B5AD5C-4A98-B886-1CE8-66BCD7FBDB81}"/>
              </a:ext>
            </a:extLst>
          </p:cNvPr>
          <p:cNvSpPr/>
          <p:nvPr/>
        </p:nvSpPr>
        <p:spPr>
          <a:xfrm>
            <a:off x="7261399" y="5715648"/>
            <a:ext cx="666653" cy="36115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h=0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B01251A4-0EC4-D78E-E398-3C8D40B26FF6}"/>
              </a:ext>
            </a:extLst>
          </p:cNvPr>
          <p:cNvSpPr/>
          <p:nvPr/>
        </p:nvSpPr>
        <p:spPr>
          <a:xfrm>
            <a:off x="7053794" y="4715095"/>
            <a:ext cx="1364517" cy="361156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E=m*g*0=0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2F6B83B0-C6CF-65A6-5B96-725BFFA50849}"/>
              </a:ext>
            </a:extLst>
          </p:cNvPr>
          <p:cNvSpPr/>
          <p:nvPr/>
        </p:nvSpPr>
        <p:spPr>
          <a:xfrm>
            <a:off x="9415163" y="2169798"/>
            <a:ext cx="1221512" cy="361156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E=m*g*h</a:t>
            </a:r>
          </a:p>
        </p:txBody>
      </p:sp>
    </p:spTree>
    <p:extLst>
      <p:ext uri="{BB962C8B-B14F-4D97-AF65-F5344CB8AC3E}">
        <p14:creationId xmlns:p14="http://schemas.microsoft.com/office/powerpoint/2010/main" val="1314181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xit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6" grpId="0" animBg="1"/>
      <p:bldP spid="12" grpId="0" animBg="1"/>
      <p:bldP spid="27" grpId="0" animBg="1"/>
      <p:bldP spid="29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B8532-02D1-897C-2D50-988B819D2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CD0C70-F37A-0D42-8D95-85FB159FB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potentielle Energie?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BD399DB3-CBE5-D01A-681D-1E9D1E5C5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4401"/>
            <a:ext cx="5320809" cy="3714750"/>
          </a:xfrm>
        </p:spPr>
        <p:txBody>
          <a:bodyPr/>
          <a:lstStyle/>
          <a:p>
            <a:r>
              <a:rPr lang="de-DE" sz="2400" dirty="0"/>
              <a:t>kinetische und potentielle Energie können ineinander umgewandelt werden</a:t>
            </a:r>
          </a:p>
          <a:p>
            <a:r>
              <a:rPr lang="de-DE" sz="2400" dirty="0"/>
              <a:t>Beispiel: Buch fällt aus Regal </a:t>
            </a:r>
          </a:p>
          <a:p>
            <a:pPr lvl="1"/>
            <a:r>
              <a:rPr lang="de-DE" sz="2000" dirty="0"/>
              <a:t>potentielle Energie wandelt sich in kinetische um</a:t>
            </a:r>
          </a:p>
          <a:p>
            <a:pPr lvl="1"/>
            <a:r>
              <a:rPr lang="de-DE" sz="2000" dirty="0"/>
              <a:t>beim Aufprall: Umwandlung in andere Energieformen (thermisch, etc.)</a:t>
            </a:r>
          </a:p>
          <a:p>
            <a:r>
              <a:rPr lang="de-DE" sz="2400" dirty="0"/>
              <a:t>Merke: Energie geht nicht verloren, sondern wechselt nur die Form!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1F84D6-6941-0C27-4C07-3E3CDD42E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CB71-5F11-435E-85F2-28DD532FADBA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5EB854-27E0-E290-A846-0C13419AB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85A82D-F33B-A12A-62BD-F67095128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48308"/>
            <a:ext cx="2743200" cy="365125"/>
          </a:xfrm>
        </p:spPr>
        <p:txBody>
          <a:bodyPr/>
          <a:lstStyle/>
          <a:p>
            <a:fld id="{D084CA27-8C63-417B-B07D-06BFB47BBF52}" type="slidenum">
              <a:rPr lang="de-DE" smtClean="0"/>
              <a:t>6</a:t>
            </a:fld>
            <a:endParaRPr lang="de-DE"/>
          </a:p>
        </p:txBody>
      </p:sp>
      <p:sp>
        <p:nvSpPr>
          <p:cNvPr id="28" name="Würfel 27">
            <a:extLst>
              <a:ext uri="{FF2B5EF4-FFF2-40B4-BE49-F238E27FC236}">
                <a16:creationId xmlns:a16="http://schemas.microsoft.com/office/drawing/2014/main" id="{4A31D32D-3F6B-01B3-6E97-E62ACD501C63}"/>
              </a:ext>
            </a:extLst>
          </p:cNvPr>
          <p:cNvSpPr/>
          <p:nvPr/>
        </p:nvSpPr>
        <p:spPr>
          <a:xfrm>
            <a:off x="8655626" y="4857632"/>
            <a:ext cx="3226909" cy="466502"/>
          </a:xfrm>
          <a:prstGeom prst="cube">
            <a:avLst>
              <a:gd name="adj" fmla="val 92893"/>
            </a:avLst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lussdiagramm: Alternativer Prozess 15">
            <a:extLst>
              <a:ext uri="{FF2B5EF4-FFF2-40B4-BE49-F238E27FC236}">
                <a16:creationId xmlns:a16="http://schemas.microsoft.com/office/drawing/2014/main" id="{92F6ABF5-BE68-BBD8-857A-0754B77718A1}"/>
              </a:ext>
            </a:extLst>
          </p:cNvPr>
          <p:cNvSpPr/>
          <p:nvPr/>
        </p:nvSpPr>
        <p:spPr>
          <a:xfrm>
            <a:off x="11531098" y="6055404"/>
            <a:ext cx="529389" cy="458029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lussdiagramm: Verbinder 19">
            <a:extLst>
              <a:ext uri="{FF2B5EF4-FFF2-40B4-BE49-F238E27FC236}">
                <a16:creationId xmlns:a16="http://schemas.microsoft.com/office/drawing/2014/main" id="{F6C94BF6-08EB-9311-7E35-806327212A2C}"/>
              </a:ext>
            </a:extLst>
          </p:cNvPr>
          <p:cNvSpPr/>
          <p:nvPr/>
        </p:nvSpPr>
        <p:spPr>
          <a:xfrm>
            <a:off x="6682500" y="4543041"/>
            <a:ext cx="794261" cy="794262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A973D120-2A02-A8DC-1AD0-B430E2A50112}"/>
              </a:ext>
            </a:extLst>
          </p:cNvPr>
          <p:cNvGrpSpPr/>
          <p:nvPr/>
        </p:nvGrpSpPr>
        <p:grpSpPr>
          <a:xfrm>
            <a:off x="11051985" y="2427109"/>
            <a:ext cx="2017005" cy="2886419"/>
            <a:chOff x="9017418" y="2769162"/>
            <a:chExt cx="2017005" cy="2886419"/>
          </a:xfrm>
        </p:grpSpPr>
        <p:sp>
          <p:nvSpPr>
            <p:cNvPr id="13" name="Würfel 12">
              <a:extLst>
                <a:ext uri="{FF2B5EF4-FFF2-40B4-BE49-F238E27FC236}">
                  <a16:creationId xmlns:a16="http://schemas.microsoft.com/office/drawing/2014/main" id="{8AD143F6-6364-2FC4-A6D9-C82E38E20519}"/>
                </a:ext>
              </a:extLst>
            </p:cNvPr>
            <p:cNvSpPr/>
            <p:nvPr/>
          </p:nvSpPr>
          <p:spPr>
            <a:xfrm>
              <a:off x="9017418" y="2769162"/>
              <a:ext cx="2017005" cy="2886419"/>
            </a:xfrm>
            <a:prstGeom prst="cube">
              <a:avLst>
                <a:gd name="adj" fmla="val 18172"/>
              </a:avLst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0B47508C-A95E-B738-2C4E-68058CAE1C57}"/>
                </a:ext>
              </a:extLst>
            </p:cNvPr>
            <p:cNvSpPr/>
            <p:nvPr/>
          </p:nvSpPr>
          <p:spPr>
            <a:xfrm>
              <a:off x="9116569" y="3239653"/>
              <a:ext cx="1447015" cy="10688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BA7D9628-40BD-11EC-90E1-67BB1B0E7013}"/>
                </a:ext>
              </a:extLst>
            </p:cNvPr>
            <p:cNvSpPr/>
            <p:nvPr/>
          </p:nvSpPr>
          <p:spPr>
            <a:xfrm>
              <a:off x="9125418" y="4479011"/>
              <a:ext cx="1447015" cy="10688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" name="Pfeil: nach unten 10">
            <a:extLst>
              <a:ext uri="{FF2B5EF4-FFF2-40B4-BE49-F238E27FC236}">
                <a16:creationId xmlns:a16="http://schemas.microsoft.com/office/drawing/2014/main" id="{0B5E0F0C-6F73-7F0D-EA7D-9247D44D229F}"/>
              </a:ext>
            </a:extLst>
          </p:cNvPr>
          <p:cNvSpPr/>
          <p:nvPr/>
        </p:nvSpPr>
        <p:spPr>
          <a:xfrm>
            <a:off x="10046840" y="-1406253"/>
            <a:ext cx="418013" cy="4206411"/>
          </a:xfrm>
          <a:prstGeom prst="down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de-DE" dirty="0"/>
              <a:t>v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C484EE6D-A708-A80F-3935-306FE760DAE1}"/>
              </a:ext>
            </a:extLst>
          </p:cNvPr>
          <p:cNvGrpSpPr/>
          <p:nvPr/>
        </p:nvGrpSpPr>
        <p:grpSpPr>
          <a:xfrm>
            <a:off x="9597451" y="-1735026"/>
            <a:ext cx="1320321" cy="4535184"/>
            <a:chOff x="9585337" y="-1165860"/>
            <a:chExt cx="1320321" cy="4535184"/>
          </a:xfrm>
        </p:grpSpPr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41E40AC8-E3D2-5620-C730-E1AB843FD57A}"/>
                </a:ext>
              </a:extLst>
            </p:cNvPr>
            <p:cNvSpPr/>
            <p:nvPr/>
          </p:nvSpPr>
          <p:spPr>
            <a:xfrm>
              <a:off x="9883662" y="-1165860"/>
              <a:ext cx="720140" cy="40562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7" name="Würfel 26">
              <a:extLst>
                <a:ext uri="{FF2B5EF4-FFF2-40B4-BE49-F238E27FC236}">
                  <a16:creationId xmlns:a16="http://schemas.microsoft.com/office/drawing/2014/main" id="{32407E75-CBA0-15BD-E7BB-5F4DD7DA5D32}"/>
                </a:ext>
              </a:extLst>
            </p:cNvPr>
            <p:cNvSpPr/>
            <p:nvPr/>
          </p:nvSpPr>
          <p:spPr>
            <a:xfrm>
              <a:off x="9585337" y="2896209"/>
              <a:ext cx="1320321" cy="473115"/>
            </a:xfrm>
            <a:prstGeom prst="cube">
              <a:avLst>
                <a:gd name="adj" fmla="val 58191"/>
              </a:avLst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m</a:t>
              </a:r>
            </a:p>
          </p:txBody>
        </p:sp>
      </p:grpSp>
      <p:sp>
        <p:nvSpPr>
          <p:cNvPr id="29" name="Pfeil: nach oben 28">
            <a:extLst>
              <a:ext uri="{FF2B5EF4-FFF2-40B4-BE49-F238E27FC236}">
                <a16:creationId xmlns:a16="http://schemas.microsoft.com/office/drawing/2014/main" id="{3BC8EB40-3263-3B56-08C4-5A987D3262F7}"/>
              </a:ext>
            </a:extLst>
          </p:cNvPr>
          <p:cNvSpPr/>
          <p:nvPr/>
        </p:nvSpPr>
        <p:spPr>
          <a:xfrm>
            <a:off x="8869618" y="2846610"/>
            <a:ext cx="418013" cy="2523976"/>
          </a:xfrm>
          <a:prstGeom prst="up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dirty="0"/>
              <a:t>h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06475D5-548F-24F9-0E6D-BE9DCA24DCFC}"/>
              </a:ext>
            </a:extLst>
          </p:cNvPr>
          <p:cNvSpPr/>
          <p:nvPr/>
        </p:nvSpPr>
        <p:spPr>
          <a:xfrm>
            <a:off x="7703373" y="5324134"/>
            <a:ext cx="1894078" cy="154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0C32F67-21E3-6FD1-3808-301860E1D1E0}"/>
              </a:ext>
            </a:extLst>
          </p:cNvPr>
          <p:cNvSpPr/>
          <p:nvPr/>
        </p:nvSpPr>
        <p:spPr>
          <a:xfrm>
            <a:off x="11500419" y="2213070"/>
            <a:ext cx="1938704" cy="3192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0054DA3E-C936-1DD0-7ED0-528C10A3A7D6}"/>
              </a:ext>
            </a:extLst>
          </p:cNvPr>
          <p:cNvCxnSpPr>
            <a:cxnSpLocks/>
          </p:cNvCxnSpPr>
          <p:nvPr/>
        </p:nvCxnSpPr>
        <p:spPr>
          <a:xfrm>
            <a:off x="838200" y="2006600"/>
            <a:ext cx="105156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hteck 18">
                <a:extLst>
                  <a:ext uri="{FF2B5EF4-FFF2-40B4-BE49-F238E27FC236}">
                    <a16:creationId xmlns:a16="http://schemas.microsoft.com/office/drawing/2014/main" id="{9FC088BE-F7AC-BB7F-0396-3392801B56FB}"/>
                  </a:ext>
                </a:extLst>
              </p:cNvPr>
              <p:cNvSpPr/>
              <p:nvPr/>
            </p:nvSpPr>
            <p:spPr>
              <a:xfrm>
                <a:off x="6982925" y="2800158"/>
                <a:ext cx="569367" cy="1954031"/>
              </a:xfrm>
              <a:prstGeom prst="rect">
                <a:avLst/>
              </a:prstGeom>
            </p:spPr>
            <p:style>
              <a:lnRef idx="2">
                <a:schemeClr val="accent3">
                  <a:shade val="15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𝑝𝑜𝑡</m:t>
                          </m:r>
                        </m:sub>
                      </m:sSub>
                      <m:r>
                        <a:rPr lang="de-DE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e-DE" sz="14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de-DE" sz="1400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de-DE" sz="1400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de-DE" sz="1400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de-DE" sz="1400" i="1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9" name="Rechteck 18">
                <a:extLst>
                  <a:ext uri="{FF2B5EF4-FFF2-40B4-BE49-F238E27FC236}">
                    <a16:creationId xmlns:a16="http://schemas.microsoft.com/office/drawing/2014/main" id="{9FC088BE-F7AC-BB7F-0396-3392801B56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2925" y="2800158"/>
                <a:ext cx="569367" cy="19540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hteck 20">
                <a:extLst>
                  <a:ext uri="{FF2B5EF4-FFF2-40B4-BE49-F238E27FC236}">
                    <a16:creationId xmlns:a16="http://schemas.microsoft.com/office/drawing/2014/main" id="{A849D0B4-7007-966B-A6C2-489B96DBF95E}"/>
                  </a:ext>
                </a:extLst>
              </p:cNvPr>
              <p:cNvSpPr/>
              <p:nvPr/>
            </p:nvSpPr>
            <p:spPr>
              <a:xfrm>
                <a:off x="7923839" y="4728508"/>
                <a:ext cx="569367" cy="1954031"/>
              </a:xfrm>
              <a:prstGeom prst="rect">
                <a:avLst/>
              </a:prstGeom>
            </p:spPr>
            <p:style>
              <a:lnRef idx="2">
                <a:schemeClr val="accent4">
                  <a:shade val="15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𝑘𝑖𝑛</m:t>
                          </m:r>
                        </m:sub>
                      </m:sSub>
                      <m:r>
                        <a:rPr lang="de-DE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de-DE" sz="14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de-DE" sz="1400" i="1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de-DE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de-DE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21" name="Rechteck 20">
                <a:extLst>
                  <a:ext uri="{FF2B5EF4-FFF2-40B4-BE49-F238E27FC236}">
                    <a16:creationId xmlns:a16="http://schemas.microsoft.com/office/drawing/2014/main" id="{A849D0B4-7007-966B-A6C2-489B96DBF9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3839" y="4728508"/>
                <a:ext cx="569367" cy="19540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hteck 21">
            <a:extLst>
              <a:ext uri="{FF2B5EF4-FFF2-40B4-BE49-F238E27FC236}">
                <a16:creationId xmlns:a16="http://schemas.microsoft.com/office/drawing/2014/main" id="{6B416577-5EE0-8237-9E24-56FD07CBD0F8}"/>
              </a:ext>
            </a:extLst>
          </p:cNvPr>
          <p:cNvSpPr/>
          <p:nvPr/>
        </p:nvSpPr>
        <p:spPr>
          <a:xfrm>
            <a:off x="6916753" y="4762622"/>
            <a:ext cx="1659437" cy="18858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8" name="Pfeil: nach oben gebogen 17">
            <a:extLst>
              <a:ext uri="{FF2B5EF4-FFF2-40B4-BE49-F238E27FC236}">
                <a16:creationId xmlns:a16="http://schemas.microsoft.com/office/drawing/2014/main" id="{7285FE2A-9627-07D3-EE38-5A4E42842ACA}"/>
              </a:ext>
            </a:extLst>
          </p:cNvPr>
          <p:cNvSpPr/>
          <p:nvPr/>
        </p:nvSpPr>
        <p:spPr>
          <a:xfrm flipH="1">
            <a:off x="6620999" y="2574872"/>
            <a:ext cx="2164748" cy="2179317"/>
          </a:xfrm>
          <a:prstGeom prst="bentUpArrow">
            <a:avLst>
              <a:gd name="adj1" fmla="val 2360"/>
              <a:gd name="adj2" fmla="val 4184"/>
              <a:gd name="adj3" fmla="val 73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Pfeil: Fünfeck 6">
            <a:extLst>
              <a:ext uri="{FF2B5EF4-FFF2-40B4-BE49-F238E27FC236}">
                <a16:creationId xmlns:a16="http://schemas.microsoft.com/office/drawing/2014/main" id="{F1C083DC-B43E-812A-76FB-24025841802F}"/>
              </a:ext>
            </a:extLst>
          </p:cNvPr>
          <p:cNvSpPr/>
          <p:nvPr/>
        </p:nvSpPr>
        <p:spPr>
          <a:xfrm>
            <a:off x="-1" y="6631757"/>
            <a:ext cx="9720000" cy="22624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56517A3E-281E-0281-0C90-84B119D95569}"/>
              </a:ext>
            </a:extLst>
          </p:cNvPr>
          <p:cNvSpPr txBox="1"/>
          <p:nvPr/>
        </p:nvSpPr>
        <p:spPr>
          <a:xfrm>
            <a:off x="6956639" y="4732963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de-DE" baseline="-25000" dirty="0" err="1">
                <a:solidFill>
                  <a:schemeClr val="accent3">
                    <a:lumMod val="75000"/>
                  </a:schemeClr>
                </a:solidFill>
              </a:rPr>
              <a:t>pot</a:t>
            </a:r>
            <a:endParaRPr lang="de-DE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41C99EB-5FAD-81ED-8775-87DB4301CC56}"/>
              </a:ext>
            </a:extLst>
          </p:cNvPr>
          <p:cNvSpPr txBox="1"/>
          <p:nvPr/>
        </p:nvSpPr>
        <p:spPr>
          <a:xfrm>
            <a:off x="7943464" y="4732963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4">
                    <a:lumMod val="75000"/>
                  </a:schemeClr>
                </a:solidFill>
              </a:rPr>
              <a:t>E</a:t>
            </a:r>
            <a:r>
              <a:rPr lang="de-DE" baseline="-25000" dirty="0">
                <a:solidFill>
                  <a:schemeClr val="accent4">
                    <a:lumMod val="75000"/>
                  </a:schemeClr>
                </a:solidFill>
              </a:rPr>
              <a:t>kin</a:t>
            </a:r>
            <a:endParaRPr lang="de-D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490FCBCF-C099-0F36-F33B-4F151BA4F61D}"/>
              </a:ext>
            </a:extLst>
          </p:cNvPr>
          <p:cNvSpPr txBox="1"/>
          <p:nvPr/>
        </p:nvSpPr>
        <p:spPr>
          <a:xfrm>
            <a:off x="6340146" y="225956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E in J</a:t>
            </a:r>
          </a:p>
        </p:txBody>
      </p:sp>
      <p:sp>
        <p:nvSpPr>
          <p:cNvPr id="36" name="Explosion: 8 Zacken 35">
            <a:extLst>
              <a:ext uri="{FF2B5EF4-FFF2-40B4-BE49-F238E27FC236}">
                <a16:creationId xmlns:a16="http://schemas.microsoft.com/office/drawing/2014/main" id="{238677A1-13BD-D832-A088-F7FA97A75593}"/>
              </a:ext>
            </a:extLst>
          </p:cNvPr>
          <p:cNvSpPr/>
          <p:nvPr/>
        </p:nvSpPr>
        <p:spPr>
          <a:xfrm>
            <a:off x="9364224" y="4795859"/>
            <a:ext cx="1667329" cy="1319323"/>
          </a:xfrm>
          <a:prstGeom prst="irregularSeal1">
            <a:avLst/>
          </a:prstGeom>
          <a:solidFill>
            <a:schemeClr val="accent2">
              <a:alpha val="56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Wärme</a:t>
            </a:r>
          </a:p>
        </p:txBody>
      </p:sp>
      <p:pic>
        <p:nvPicPr>
          <p:cNvPr id="38" name="Energie Präsi">
            <a:hlinkClick r:id="" action="ppaction://media"/>
            <a:extLst>
              <a:ext uri="{FF2B5EF4-FFF2-40B4-BE49-F238E27FC236}">
                <a16:creationId xmlns:a16="http://schemas.microsoft.com/office/drawing/2014/main" id="{2935BCE6-0AD9-1F30-54CE-9304627FA9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779239" y="2110043"/>
            <a:ext cx="637054" cy="637056"/>
          </a:xfrm>
          <a:prstGeom prst="rect">
            <a:avLst/>
          </a:prstGeom>
        </p:spPr>
      </p:pic>
      <p:sp>
        <p:nvSpPr>
          <p:cNvPr id="32" name="Interaktive Schaltfläche: Nächste(r) oder Weiter 3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208F346-8EB6-4FA3-4A4F-2D5B6B7769AF}"/>
              </a:ext>
            </a:extLst>
          </p:cNvPr>
          <p:cNvSpPr/>
          <p:nvPr/>
        </p:nvSpPr>
        <p:spPr>
          <a:xfrm>
            <a:off x="8785665" y="2145980"/>
            <a:ext cx="611457" cy="576110"/>
          </a:xfrm>
          <a:custGeom>
            <a:avLst/>
            <a:gdLst>
              <a:gd name="connsiteX0" fmla="*/ 0 w 611457"/>
              <a:gd name="connsiteY0" fmla="*/ 0 h 576110"/>
              <a:gd name="connsiteX1" fmla="*/ 611457 w 611457"/>
              <a:gd name="connsiteY1" fmla="*/ 0 h 576110"/>
              <a:gd name="connsiteX2" fmla="*/ 611457 w 611457"/>
              <a:gd name="connsiteY2" fmla="*/ 576110 h 576110"/>
              <a:gd name="connsiteX3" fmla="*/ 0 w 611457"/>
              <a:gd name="connsiteY3" fmla="*/ 576110 h 576110"/>
              <a:gd name="connsiteX4" fmla="*/ 0 w 611457"/>
              <a:gd name="connsiteY4" fmla="*/ 0 h 576110"/>
              <a:gd name="connsiteX5" fmla="*/ 521770 w 611457"/>
              <a:gd name="connsiteY5" fmla="*/ 288055 h 576110"/>
              <a:gd name="connsiteX6" fmla="*/ 89687 w 611457"/>
              <a:gd name="connsiteY6" fmla="*/ 72014 h 576110"/>
              <a:gd name="connsiteX7" fmla="*/ 89687 w 611457"/>
              <a:gd name="connsiteY7" fmla="*/ 504096 h 576110"/>
              <a:gd name="connsiteX8" fmla="*/ 521770 w 611457"/>
              <a:gd name="connsiteY8" fmla="*/ 288055 h 576110"/>
              <a:gd name="connsiteX0" fmla="*/ 521770 w 611457"/>
              <a:gd name="connsiteY0" fmla="*/ 288055 h 576110"/>
              <a:gd name="connsiteX1" fmla="*/ 89687 w 611457"/>
              <a:gd name="connsiteY1" fmla="*/ 72014 h 576110"/>
              <a:gd name="connsiteX2" fmla="*/ 89687 w 611457"/>
              <a:gd name="connsiteY2" fmla="*/ 504096 h 576110"/>
              <a:gd name="connsiteX3" fmla="*/ 521770 w 611457"/>
              <a:gd name="connsiteY3" fmla="*/ 288055 h 576110"/>
              <a:gd name="connsiteX0" fmla="*/ 521770 w 611457"/>
              <a:gd name="connsiteY0" fmla="*/ 288055 h 576110"/>
              <a:gd name="connsiteX1" fmla="*/ 89687 w 611457"/>
              <a:gd name="connsiteY1" fmla="*/ 504096 h 576110"/>
              <a:gd name="connsiteX2" fmla="*/ 89687 w 611457"/>
              <a:gd name="connsiteY2" fmla="*/ 72014 h 576110"/>
              <a:gd name="connsiteX3" fmla="*/ 521770 w 611457"/>
              <a:gd name="connsiteY3" fmla="*/ 288055 h 576110"/>
              <a:gd name="connsiteX0" fmla="*/ 0 w 611457"/>
              <a:gd name="connsiteY0" fmla="*/ 0 h 576110"/>
              <a:gd name="connsiteX1" fmla="*/ 611457 w 611457"/>
              <a:gd name="connsiteY1" fmla="*/ 0 h 576110"/>
              <a:gd name="connsiteX2" fmla="*/ 611457 w 611457"/>
              <a:gd name="connsiteY2" fmla="*/ 576110 h 576110"/>
              <a:gd name="connsiteX3" fmla="*/ 0 w 611457"/>
              <a:gd name="connsiteY3" fmla="*/ 576110 h 576110"/>
              <a:gd name="connsiteX4" fmla="*/ 0 w 611457"/>
              <a:gd name="connsiteY4" fmla="*/ 0 h 57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457" h="576110" stroke="0" extrusionOk="0">
                <a:moveTo>
                  <a:pt x="0" y="0"/>
                </a:moveTo>
                <a:cubicBezTo>
                  <a:pt x="220273" y="7749"/>
                  <a:pt x="357670" y="1110"/>
                  <a:pt x="611457" y="0"/>
                </a:cubicBezTo>
                <a:cubicBezTo>
                  <a:pt x="595507" y="133014"/>
                  <a:pt x="607396" y="391536"/>
                  <a:pt x="611457" y="576110"/>
                </a:cubicBezTo>
                <a:cubicBezTo>
                  <a:pt x="360231" y="580388"/>
                  <a:pt x="261530" y="553065"/>
                  <a:pt x="0" y="576110"/>
                </a:cubicBezTo>
                <a:cubicBezTo>
                  <a:pt x="-12848" y="368845"/>
                  <a:pt x="15811" y="218901"/>
                  <a:pt x="0" y="0"/>
                </a:cubicBezTo>
                <a:close/>
                <a:moveTo>
                  <a:pt x="521770" y="288055"/>
                </a:moveTo>
                <a:cubicBezTo>
                  <a:pt x="345142" y="184043"/>
                  <a:pt x="246336" y="161573"/>
                  <a:pt x="89687" y="72014"/>
                </a:cubicBezTo>
                <a:cubicBezTo>
                  <a:pt x="75282" y="205821"/>
                  <a:pt x="82646" y="413411"/>
                  <a:pt x="89687" y="504096"/>
                </a:cubicBezTo>
                <a:cubicBezTo>
                  <a:pt x="242773" y="402802"/>
                  <a:pt x="349425" y="368297"/>
                  <a:pt x="521770" y="288055"/>
                </a:cubicBezTo>
                <a:close/>
              </a:path>
              <a:path w="611457" h="576110" fill="darken" stroke="0" extrusionOk="0">
                <a:moveTo>
                  <a:pt x="521770" y="288055"/>
                </a:moveTo>
                <a:cubicBezTo>
                  <a:pt x="377896" y="216677"/>
                  <a:pt x="215835" y="131046"/>
                  <a:pt x="89687" y="72014"/>
                </a:cubicBezTo>
                <a:cubicBezTo>
                  <a:pt x="71764" y="274467"/>
                  <a:pt x="97071" y="296236"/>
                  <a:pt x="89687" y="504096"/>
                </a:cubicBezTo>
                <a:cubicBezTo>
                  <a:pt x="198236" y="456637"/>
                  <a:pt x="383081" y="332721"/>
                  <a:pt x="521770" y="288055"/>
                </a:cubicBezTo>
                <a:close/>
              </a:path>
              <a:path w="611457" h="576110" fill="none" extrusionOk="0">
                <a:moveTo>
                  <a:pt x="521770" y="288055"/>
                </a:moveTo>
                <a:cubicBezTo>
                  <a:pt x="393331" y="346160"/>
                  <a:pt x="292175" y="396516"/>
                  <a:pt x="89687" y="504096"/>
                </a:cubicBezTo>
                <a:cubicBezTo>
                  <a:pt x="77677" y="353928"/>
                  <a:pt x="68126" y="180747"/>
                  <a:pt x="89687" y="72014"/>
                </a:cubicBezTo>
                <a:cubicBezTo>
                  <a:pt x="200890" y="124025"/>
                  <a:pt x="352730" y="230393"/>
                  <a:pt x="521770" y="288055"/>
                </a:cubicBezTo>
                <a:close/>
              </a:path>
              <a:path w="611457" h="576110" fill="none" extrusionOk="0">
                <a:moveTo>
                  <a:pt x="0" y="0"/>
                </a:moveTo>
                <a:cubicBezTo>
                  <a:pt x="217214" y="-24285"/>
                  <a:pt x="310866" y="6732"/>
                  <a:pt x="611457" y="0"/>
                </a:cubicBezTo>
                <a:cubicBezTo>
                  <a:pt x="626381" y="209473"/>
                  <a:pt x="593484" y="404535"/>
                  <a:pt x="611457" y="576110"/>
                </a:cubicBezTo>
                <a:cubicBezTo>
                  <a:pt x="404435" y="550725"/>
                  <a:pt x="127248" y="573792"/>
                  <a:pt x="0" y="576110"/>
                </a:cubicBezTo>
                <a:cubicBezTo>
                  <a:pt x="5110" y="368874"/>
                  <a:pt x="14905" y="179860"/>
                  <a:pt x="0" y="0"/>
                </a:cubicBezTo>
                <a:close/>
              </a:path>
              <a:path w="611457" h="576110" fill="none" stroke="0" extrusionOk="0">
                <a:moveTo>
                  <a:pt x="521770" y="288055"/>
                </a:moveTo>
                <a:cubicBezTo>
                  <a:pt x="319606" y="395201"/>
                  <a:pt x="266669" y="420616"/>
                  <a:pt x="89687" y="504096"/>
                </a:cubicBezTo>
                <a:cubicBezTo>
                  <a:pt x="73042" y="371818"/>
                  <a:pt x="75203" y="161869"/>
                  <a:pt x="89687" y="72014"/>
                </a:cubicBezTo>
                <a:cubicBezTo>
                  <a:pt x="266060" y="158044"/>
                  <a:pt x="329430" y="204421"/>
                  <a:pt x="521770" y="288055"/>
                </a:cubicBezTo>
                <a:close/>
              </a:path>
              <a:path w="611457" h="576110" fill="none" stroke="0" extrusionOk="0">
                <a:moveTo>
                  <a:pt x="0" y="0"/>
                </a:moveTo>
                <a:cubicBezTo>
                  <a:pt x="287098" y="17035"/>
                  <a:pt x="331898" y="-3037"/>
                  <a:pt x="611457" y="0"/>
                </a:cubicBezTo>
                <a:cubicBezTo>
                  <a:pt x="626266" y="215487"/>
                  <a:pt x="598924" y="410912"/>
                  <a:pt x="611457" y="576110"/>
                </a:cubicBezTo>
                <a:cubicBezTo>
                  <a:pt x="322884" y="562740"/>
                  <a:pt x="155917" y="548729"/>
                  <a:pt x="0" y="576110"/>
                </a:cubicBezTo>
                <a:cubicBezTo>
                  <a:pt x="2529" y="367144"/>
                  <a:pt x="-19541" y="152908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2197995701">
                  <a:prstGeom prst="actionButtonForwardNex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1578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0393" fill="hold"/>
                                        <p:tgtEl>
                                          <p:spTgt spid="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32" presetClass="emph" presetSubtype="0" repeatCount="15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42" presetClass="path" presetSubtype="0" accel="10000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3.95833E-6 3.7037E-6 L -0.00079 0.36435 " pathEditMode="relative" rAng="0" ptsTypes="AA">
                                      <p:cBhvr>
                                        <p:cTn id="30" dur="1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1821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10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1.25E-6 -4.07407E-6 L -0.00026 0.36412 " pathEditMode="relative" rAng="0" ptsTypes="AA">
                                      <p:cBhvr>
                                        <p:cTn id="32" dur="1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8194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10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4.16667E-6 -3.7037E-7 L 0.00052 0.54329 " pathEditMode="relative" rAng="0" ptsTypes="AA">
                                      <p:cBhvr>
                                        <p:cTn id="34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7153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10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3.75E-6 -4.44444E-6 L -0.00026 0.27894 " pathEditMode="relative" rAng="0" ptsTypes="AA">
                                      <p:cBhvr>
                                        <p:cTn id="36" dur="1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3935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4" presetClass="path" presetSubtype="0" accel="10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2.91667E-6 -4.44444E-6 L 0.00013 -0.28194 " pathEditMode="relative" rAng="0" ptsTypes="AA">
                                      <p:cBhvr>
                                        <p:cTn id="38" dur="1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09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2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2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1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52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1500"/>
                            </p:stCondLst>
                            <p:childTnLst>
                              <p:par>
                                <p:cTn id="54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>
                <p:cTn id="5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"/>
                </p:tgtEl>
              </p:cMediaNode>
            </p:audio>
          </p:childTnLst>
        </p:cTn>
      </p:par>
    </p:tnLst>
    <p:bldLst>
      <p:bldP spid="16" grpId="0" animBg="1"/>
      <p:bldP spid="11" grpId="0" animBg="1"/>
      <p:bldP spid="11" grpId="1" animBg="1"/>
      <p:bldP spid="29" grpId="0" animBg="1"/>
      <p:bldP spid="19" grpId="0" animBg="1"/>
      <p:bldP spid="21" grpId="0" animBg="1"/>
      <p:bldP spid="21" grpId="1" animBg="1"/>
      <p:bldP spid="36" grpId="0" animBg="1"/>
      <p:bldP spid="32" grpId="0" animBg="1"/>
      <p:bldP spid="32" grpId="1" animBg="1"/>
      <p:bldP spid="32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71EC44B9-FFA6-2E60-854C-EA8F25C894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Vielen Dank für Eure Aufmerksamkeit!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4709A1-FA57-9F78-A743-FA65EA3EF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CB71-5F11-435E-85F2-28DD532FADBA}" type="datetime1">
              <a:rPr lang="de-DE" smtClean="0"/>
              <a:t>08. Dez. 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FFF61A-ADE8-0F13-297D-EFD857CD8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Leon Germershaus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3B2DB1-BDFD-BB42-D6A8-4BDFE890A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4CA27-8C63-417B-B07D-06BFB47BBF52}" type="slidenum">
              <a:rPr lang="de-DE" smtClean="0"/>
              <a:t>7</a:t>
            </a:fld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E92DE69-C9AD-6A2B-2323-E735077E6984}"/>
              </a:ext>
            </a:extLst>
          </p:cNvPr>
          <p:cNvSpPr/>
          <p:nvPr/>
        </p:nvSpPr>
        <p:spPr>
          <a:xfrm>
            <a:off x="11550316" y="5959642"/>
            <a:ext cx="53741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: Fünfeck 9">
            <a:extLst>
              <a:ext uri="{FF2B5EF4-FFF2-40B4-BE49-F238E27FC236}">
                <a16:creationId xmlns:a16="http://schemas.microsoft.com/office/drawing/2014/main" id="{4C19FF41-D70F-C0D7-6545-AB700DE4894F}"/>
              </a:ext>
            </a:extLst>
          </p:cNvPr>
          <p:cNvSpPr/>
          <p:nvPr/>
        </p:nvSpPr>
        <p:spPr>
          <a:xfrm>
            <a:off x="-1" y="6631757"/>
            <a:ext cx="12055930" cy="22624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82344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Breitbild</PresentationFormat>
  <Paragraphs>75</Paragraphs>
  <Slides>7</Slides>
  <Notes>0</Notes>
  <HiddenSlides>0</HiddenSlides>
  <MMClips>1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Aptos</vt:lpstr>
      <vt:lpstr>Arial</vt:lpstr>
      <vt:lpstr>Cambria Math</vt:lpstr>
      <vt:lpstr>Trebuchet MS</vt:lpstr>
      <vt:lpstr>Office</vt:lpstr>
      <vt:lpstr>Energie</vt:lpstr>
      <vt:lpstr>Steuerung der Präsentation</vt:lpstr>
      <vt:lpstr>Was ist Energie?</vt:lpstr>
      <vt:lpstr>Was ist kinetische Energie?</vt:lpstr>
      <vt:lpstr>Was ist potentielle Energie?</vt:lpstr>
      <vt:lpstr>Was ist potentielle Energie?</vt:lpstr>
      <vt:lpstr>Vielen Dank für Eure Aufmerksamkeit!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Leon Germershaus</dc:creator>
  <cp:lastModifiedBy>Leon Germershaus</cp:lastModifiedBy>
  <cp:revision>1</cp:revision>
  <dcterms:created xsi:type="dcterms:W3CDTF">2024-11-13T15:56:45Z</dcterms:created>
  <dcterms:modified xsi:type="dcterms:W3CDTF">2024-12-08T21:21:16Z</dcterms:modified>
</cp:coreProperties>
</file>