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99" r:id="rId1"/>
  </p:sldMasterIdLst>
  <p:notesMasterIdLst>
    <p:notesMasterId r:id="rId34"/>
  </p:notesMasterIdLst>
  <p:handoutMasterIdLst>
    <p:handoutMasterId r:id="rId35"/>
  </p:handoutMasterIdLst>
  <p:sldIdLst>
    <p:sldId id="312" r:id="rId2"/>
    <p:sldId id="314" r:id="rId3"/>
    <p:sldId id="319" r:id="rId4"/>
    <p:sldId id="315" r:id="rId5"/>
    <p:sldId id="320" r:id="rId6"/>
    <p:sldId id="317" r:id="rId7"/>
    <p:sldId id="318" r:id="rId8"/>
    <p:sldId id="316" r:id="rId9"/>
    <p:sldId id="321" r:id="rId10"/>
    <p:sldId id="322" r:id="rId11"/>
    <p:sldId id="323" r:id="rId12"/>
    <p:sldId id="358" r:id="rId13"/>
    <p:sldId id="324" r:id="rId14"/>
    <p:sldId id="325" r:id="rId15"/>
    <p:sldId id="341" r:id="rId16"/>
    <p:sldId id="313" r:id="rId17"/>
    <p:sldId id="345" r:id="rId18"/>
    <p:sldId id="346" r:id="rId19"/>
    <p:sldId id="347" r:id="rId20"/>
    <p:sldId id="348" r:id="rId21"/>
    <p:sldId id="349" r:id="rId22"/>
    <p:sldId id="352" r:id="rId23"/>
    <p:sldId id="350" r:id="rId24"/>
    <p:sldId id="351" r:id="rId25"/>
    <p:sldId id="353" r:id="rId26"/>
    <p:sldId id="354" r:id="rId27"/>
    <p:sldId id="357" r:id="rId28"/>
    <p:sldId id="356" r:id="rId29"/>
    <p:sldId id="336" r:id="rId30"/>
    <p:sldId id="339" r:id="rId31"/>
    <p:sldId id="340" r:id="rId32"/>
    <p:sldId id="337" r:id="rId33"/>
  </p:sldIdLst>
  <p:sldSz cx="12192000" cy="6858000"/>
  <p:notesSz cx="9928225" cy="6797675"/>
  <p:embeddedFontLst>
    <p:embeddedFont>
      <p:font typeface="Calibri" panose="020F050202020403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42"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F07"/>
    <a:srgbClr val="E4032D"/>
    <a:srgbClr val="0075BF"/>
    <a:srgbClr val="9D0736"/>
    <a:srgbClr val="6A8A26"/>
    <a:srgbClr val="123375"/>
    <a:srgbClr val="70706F"/>
    <a:srgbClr val="A10B70"/>
    <a:srgbClr val="707070"/>
    <a:srgbClr val="005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3833" autoAdjust="0"/>
  </p:normalViewPr>
  <p:slideViewPr>
    <p:cSldViewPr snapToGrid="0">
      <p:cViewPr varScale="1">
        <p:scale>
          <a:sx n="114" d="100"/>
          <a:sy n="114" d="100"/>
        </p:scale>
        <p:origin x="456"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3" d="100"/>
          <a:sy n="73" d="100"/>
        </p:scale>
        <p:origin x="-2430" y="-96"/>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3314" cy="34026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594" y="0"/>
            <a:ext cx="4303314" cy="340265"/>
          </a:xfrm>
          <a:prstGeom prst="rect">
            <a:avLst/>
          </a:prstGeom>
        </p:spPr>
        <p:txBody>
          <a:bodyPr vert="horz" lIns="91440" tIns="45720" rIns="91440" bIns="45720" rtlCol="0"/>
          <a:lstStyle>
            <a:lvl1pPr algn="r">
              <a:defRPr sz="1200"/>
            </a:lvl1pPr>
          </a:lstStyle>
          <a:p>
            <a:fld id="{283A9E21-4981-413F-9BAB-A1BE42E0A624}" type="datetimeFigureOut">
              <a:rPr lang="de-DE" smtClean="0"/>
              <a:t>28.06.2021</a:t>
            </a:fld>
            <a:endParaRPr lang="de-DE"/>
          </a:p>
        </p:txBody>
      </p:sp>
      <p:sp>
        <p:nvSpPr>
          <p:cNvPr id="4" name="Fußzeilenplatzhalter 3"/>
          <p:cNvSpPr>
            <a:spLocks noGrp="1"/>
          </p:cNvSpPr>
          <p:nvPr>
            <p:ph type="ftr" sz="quarter" idx="2"/>
          </p:nvPr>
        </p:nvSpPr>
        <p:spPr>
          <a:xfrm>
            <a:off x="0" y="6457410"/>
            <a:ext cx="4303314" cy="34026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594" y="6457410"/>
            <a:ext cx="4303314" cy="340265"/>
          </a:xfrm>
          <a:prstGeom prst="rect">
            <a:avLst/>
          </a:prstGeom>
        </p:spPr>
        <p:txBody>
          <a:bodyPr vert="horz" lIns="91440" tIns="45720" rIns="91440" bIns="45720" rtlCol="0" anchor="b"/>
          <a:lstStyle>
            <a:lvl1pPr algn="r">
              <a:defRPr sz="1200"/>
            </a:lvl1pPr>
          </a:lstStyle>
          <a:p>
            <a:fld id="{B01872BD-D2C1-4FAA-A740-0001980793A7}" type="slidenum">
              <a:rPr lang="de-DE" smtClean="0"/>
              <a:t>‹Nr.›</a:t>
            </a:fld>
            <a:endParaRPr lang="de-DE"/>
          </a:p>
        </p:txBody>
      </p:sp>
    </p:spTree>
    <p:extLst>
      <p:ext uri="{BB962C8B-B14F-4D97-AF65-F5344CB8AC3E}">
        <p14:creationId xmlns:p14="http://schemas.microsoft.com/office/powerpoint/2010/main" val="647761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4303314" cy="34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lgn="l">
              <a:defRPr sz="1200">
                <a:latin typeface="Arial" charset="0"/>
                <a:cs typeface="+mn-cs"/>
              </a:defRPr>
            </a:lvl1pPr>
          </a:lstStyle>
          <a:p>
            <a:pPr>
              <a:defRPr/>
            </a:pPr>
            <a:endParaRPr lang="de-DE"/>
          </a:p>
        </p:txBody>
      </p:sp>
      <p:sp>
        <p:nvSpPr>
          <p:cNvPr id="88067" name="Rectangle 3"/>
          <p:cNvSpPr>
            <a:spLocks noGrp="1" noChangeArrowheads="1"/>
          </p:cNvSpPr>
          <p:nvPr>
            <p:ph type="dt" idx="1"/>
          </p:nvPr>
        </p:nvSpPr>
        <p:spPr bwMode="auto">
          <a:xfrm>
            <a:off x="5622594" y="0"/>
            <a:ext cx="4303314" cy="34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2698750" y="509588"/>
            <a:ext cx="4530725"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p:cNvSpPr>
            <a:spLocks noGrp="1" noChangeArrowheads="1"/>
          </p:cNvSpPr>
          <p:nvPr>
            <p:ph type="body" sz="quarter" idx="3"/>
          </p:nvPr>
        </p:nvSpPr>
        <p:spPr bwMode="auto">
          <a:xfrm>
            <a:off x="992360" y="3228190"/>
            <a:ext cx="7943508" cy="305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8070" name="Rectangle 6"/>
          <p:cNvSpPr>
            <a:spLocks noGrp="1" noChangeArrowheads="1"/>
          </p:cNvSpPr>
          <p:nvPr>
            <p:ph type="ftr" sz="quarter" idx="4"/>
          </p:nvPr>
        </p:nvSpPr>
        <p:spPr bwMode="auto">
          <a:xfrm>
            <a:off x="0" y="6456379"/>
            <a:ext cx="4303314" cy="34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lgn="l">
              <a:defRPr sz="1200">
                <a:latin typeface="Arial" charset="0"/>
                <a:cs typeface="+mn-cs"/>
              </a:defRPr>
            </a:lvl1pPr>
          </a:lstStyle>
          <a:p>
            <a:pPr>
              <a:defRPr/>
            </a:pPr>
            <a:endParaRPr lang="de-DE"/>
          </a:p>
        </p:txBody>
      </p:sp>
      <p:sp>
        <p:nvSpPr>
          <p:cNvPr id="88071" name="Rectangle 7"/>
          <p:cNvSpPr>
            <a:spLocks noGrp="1" noChangeArrowheads="1"/>
          </p:cNvSpPr>
          <p:nvPr>
            <p:ph type="sldNum" sz="quarter" idx="5"/>
          </p:nvPr>
        </p:nvSpPr>
        <p:spPr bwMode="auto">
          <a:xfrm>
            <a:off x="5622594" y="6456379"/>
            <a:ext cx="4303314" cy="34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lgn="r">
              <a:defRPr sz="1200"/>
            </a:lvl1pPr>
          </a:lstStyle>
          <a:p>
            <a:fld id="{5EB2B633-7BEC-49A7-B3BF-92E0C7E450E6}" type="slidenum">
              <a:rPr lang="de-DE" altLang="de-DE"/>
              <a:pPr/>
              <a:t>‹Nr.›</a:t>
            </a:fld>
            <a:endParaRPr lang="de-DE" altLang="de-DE"/>
          </a:p>
        </p:txBody>
      </p:sp>
    </p:spTree>
    <p:extLst>
      <p:ext uri="{BB962C8B-B14F-4D97-AF65-F5344CB8AC3E}">
        <p14:creationId xmlns:p14="http://schemas.microsoft.com/office/powerpoint/2010/main" val="2116968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ichenhain">
    <p:spTree>
      <p:nvGrpSpPr>
        <p:cNvPr id="1" name=""/>
        <p:cNvGrpSpPr/>
        <p:nvPr/>
      </p:nvGrpSpPr>
      <p:grpSpPr>
        <a:xfrm>
          <a:off x="0" y="0"/>
          <a:ext cx="0" cy="0"/>
          <a:chOff x="0" y="0"/>
          <a:chExt cx="0" cy="0"/>
        </a:xfrm>
      </p:grpSpPr>
      <p:sp>
        <p:nvSpPr>
          <p:cNvPr id="7" name="Textplatzhalter 7"/>
          <p:cNvSpPr>
            <a:spLocks noGrp="1"/>
          </p:cNvSpPr>
          <p:nvPr>
            <p:ph type="body" sz="quarter" idx="11"/>
          </p:nvPr>
        </p:nvSpPr>
        <p:spPr>
          <a:xfrm>
            <a:off x="192088" y="1996440"/>
            <a:ext cx="11807825" cy="4348798"/>
          </a:xfrm>
          <a:prstGeom prst="rect">
            <a:avLst/>
          </a:prstGeom>
        </p:spPr>
        <p:txBody>
          <a:bodyPr>
            <a:normAutofit/>
          </a:bodyPr>
          <a:lstStyle>
            <a:lvl1pPr>
              <a:defRPr sz="280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 3"/>
          <p:cNvSpPr>
            <a:spLocks noGrp="1"/>
          </p:cNvSpPr>
          <p:nvPr>
            <p:ph type="title"/>
          </p:nvPr>
        </p:nvSpPr>
        <p:spPr>
          <a:xfrm>
            <a:off x="1184852" y="232611"/>
            <a:ext cx="10440988" cy="468314"/>
          </a:xfrm>
          <a:prstGeom prst="rect">
            <a:avLst/>
          </a:prstGeom>
        </p:spPr>
        <p:txBody>
          <a:bodyPr lIns="0" tIns="0" rIns="0" bIns="0">
            <a:normAutofit/>
          </a:bodyPr>
          <a:lstStyle>
            <a:lvl1pPr>
              <a:defRPr/>
            </a:lvl1pPr>
          </a:lstStyle>
          <a:p>
            <a:endParaRPr lang="de-DE" dirty="0"/>
          </a:p>
        </p:txBody>
      </p:sp>
      <p:sp>
        <p:nvSpPr>
          <p:cNvPr id="10" name="Textplatzhalter 7"/>
          <p:cNvSpPr>
            <a:spLocks noGrp="1"/>
          </p:cNvSpPr>
          <p:nvPr>
            <p:ph type="body" sz="quarter" idx="13"/>
          </p:nvPr>
        </p:nvSpPr>
        <p:spPr>
          <a:xfrm>
            <a:off x="192088" y="908050"/>
            <a:ext cx="11807825" cy="928370"/>
          </a:xfrm>
          <a:prstGeom prst="rect">
            <a:avLst/>
          </a:prstGeom>
        </p:spPr>
        <p:txBody>
          <a:bodyPr lIns="0" tIns="0" rIns="0" bIns="0">
            <a:normAutofit/>
          </a:bodyPr>
          <a:lstStyle>
            <a:lvl1pPr marL="0" indent="0">
              <a:buFont typeface="Arial" panose="020B0604020202020204" pitchFamily="34" charset="0"/>
              <a:buNone/>
              <a:defRPr sz="2800" b="1">
                <a:solidFill>
                  <a:schemeClr val="tx1"/>
                </a:solidFill>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p:txBody>
      </p:sp>
      <p:sp>
        <p:nvSpPr>
          <p:cNvPr id="2" name="Fußzeilenplatzhalter 1">
            <a:extLst>
              <a:ext uri="{FF2B5EF4-FFF2-40B4-BE49-F238E27FC236}">
                <a16:creationId xmlns:a16="http://schemas.microsoft.com/office/drawing/2014/main" id="{6F5D94D3-07B4-409F-9AB2-9B8A354DAE50}"/>
              </a:ext>
            </a:extLst>
          </p:cNvPr>
          <p:cNvSpPr>
            <a:spLocks noGrp="1"/>
          </p:cNvSpPr>
          <p:nvPr>
            <p:ph type="ftr" sz="quarter" idx="14"/>
          </p:nvPr>
        </p:nvSpPr>
        <p:spPr>
          <a:xfrm>
            <a:off x="4038600" y="6356350"/>
            <a:ext cx="4114800" cy="365125"/>
          </a:xfrm>
          <a:prstGeom prst="rect">
            <a:avLst/>
          </a:prstGeom>
        </p:spPr>
        <p:txBody>
          <a:bodyPr/>
          <a:lstStyle/>
          <a:p>
            <a:endParaRPr lang="de-DE"/>
          </a:p>
        </p:txBody>
      </p:sp>
    </p:spTree>
    <p:extLst>
      <p:ext uri="{BB962C8B-B14F-4D97-AF65-F5344CB8AC3E}">
        <p14:creationId xmlns:p14="http://schemas.microsoft.com/office/powerpoint/2010/main" val="133398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uba">
    <p:spTree>
      <p:nvGrpSpPr>
        <p:cNvPr id="1" name=""/>
        <p:cNvGrpSpPr/>
        <p:nvPr/>
      </p:nvGrpSpPr>
      <p:grpSpPr>
        <a:xfrm>
          <a:off x="0" y="0"/>
          <a:ext cx="0" cy="0"/>
          <a:chOff x="0" y="0"/>
          <a:chExt cx="0" cy="0"/>
        </a:xfrm>
      </p:grpSpPr>
      <p:sp>
        <p:nvSpPr>
          <p:cNvPr id="7" name="Textplatzhalter 7"/>
          <p:cNvSpPr>
            <a:spLocks noGrp="1"/>
          </p:cNvSpPr>
          <p:nvPr>
            <p:ph type="body" sz="quarter" idx="11"/>
          </p:nvPr>
        </p:nvSpPr>
        <p:spPr>
          <a:xfrm>
            <a:off x="6203950" y="2060574"/>
            <a:ext cx="5795963" cy="4284663"/>
          </a:xfrm>
          <a:prstGeom prst="rect">
            <a:avLst/>
          </a:prstGeom>
        </p:spPr>
        <p:txBody>
          <a:bodyPr>
            <a:normAutofit/>
          </a:bodyPr>
          <a:lstStyle>
            <a:lvl1pPr>
              <a:defRPr sz="280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 3"/>
          <p:cNvSpPr>
            <a:spLocks noGrp="1"/>
          </p:cNvSpPr>
          <p:nvPr>
            <p:ph type="title"/>
          </p:nvPr>
        </p:nvSpPr>
        <p:spPr>
          <a:xfrm>
            <a:off x="1558925" y="152400"/>
            <a:ext cx="10440988" cy="468314"/>
          </a:xfrm>
          <a:prstGeom prst="rect">
            <a:avLst/>
          </a:prstGeom>
        </p:spPr>
        <p:txBody>
          <a:bodyPr lIns="0" tIns="0" rIns="0" bIns="0">
            <a:normAutofit/>
          </a:bodyPr>
          <a:lstStyle/>
          <a:p>
            <a:r>
              <a:rPr lang="de-DE" dirty="0"/>
              <a:t>Titelmasterformat durch Klicken bearbeiten</a:t>
            </a:r>
          </a:p>
        </p:txBody>
      </p:sp>
      <p:sp>
        <p:nvSpPr>
          <p:cNvPr id="10" name="Textplatzhalter 7"/>
          <p:cNvSpPr>
            <a:spLocks noGrp="1"/>
          </p:cNvSpPr>
          <p:nvPr>
            <p:ph type="body" sz="quarter" idx="13"/>
          </p:nvPr>
        </p:nvSpPr>
        <p:spPr>
          <a:xfrm>
            <a:off x="192088" y="908050"/>
            <a:ext cx="11807825" cy="928370"/>
          </a:xfrm>
          <a:prstGeom prst="rect">
            <a:avLst/>
          </a:prstGeom>
        </p:spPr>
        <p:txBody>
          <a:bodyPr lIns="0" tIns="0" rIns="0" bIns="0">
            <a:normAutofit/>
          </a:bodyPr>
          <a:lstStyle>
            <a:lvl1pPr marL="0" indent="0">
              <a:buFont typeface="Arial" panose="020B0604020202020204" pitchFamily="34" charset="0"/>
              <a:buNone/>
              <a:defRPr sz="2800" b="1">
                <a:solidFill>
                  <a:schemeClr val="tx1"/>
                </a:solidFill>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p:txBody>
      </p:sp>
      <p:sp>
        <p:nvSpPr>
          <p:cNvPr id="5" name="Bildplatzhalter 2"/>
          <p:cNvSpPr>
            <a:spLocks noGrp="1"/>
          </p:cNvSpPr>
          <p:nvPr>
            <p:ph type="pic" sz="quarter" idx="10"/>
          </p:nvPr>
        </p:nvSpPr>
        <p:spPr>
          <a:xfrm>
            <a:off x="192089" y="2060575"/>
            <a:ext cx="5795962" cy="4284663"/>
          </a:xfrm>
          <a:prstGeom prst="rect">
            <a:avLst/>
          </a:prstGeom>
        </p:spPr>
        <p:txBody>
          <a:bodyPr anchor="b" anchorCtr="0"/>
          <a:lstStyle>
            <a:lvl1pPr marL="0" indent="0" algn="ctr">
              <a:buNone/>
              <a:defRPr sz="2000">
                <a:latin typeface="Roboto" panose="02000000000000000000" pitchFamily="2" charset="0"/>
                <a:ea typeface="Roboto" panose="02000000000000000000" pitchFamily="2" charset="0"/>
              </a:defRPr>
            </a:lvl1pPr>
          </a:lstStyle>
          <a:p>
            <a:r>
              <a:rPr lang="de-DE" dirty="0"/>
              <a:t>Bild durch Klicken auf Symbol hinzufügen</a:t>
            </a:r>
          </a:p>
        </p:txBody>
      </p:sp>
      <p:sp>
        <p:nvSpPr>
          <p:cNvPr id="2" name="Fußzeilenplatzhalter 1">
            <a:extLst>
              <a:ext uri="{FF2B5EF4-FFF2-40B4-BE49-F238E27FC236}">
                <a16:creationId xmlns:a16="http://schemas.microsoft.com/office/drawing/2014/main" id="{6C7BBECB-8B80-4141-8AE8-FA12E42FA3E5}"/>
              </a:ext>
            </a:extLst>
          </p:cNvPr>
          <p:cNvSpPr>
            <a:spLocks noGrp="1"/>
          </p:cNvSpPr>
          <p:nvPr>
            <p:ph type="ftr" sz="quarter" idx="14"/>
          </p:nvPr>
        </p:nvSpPr>
        <p:spPr>
          <a:xfrm>
            <a:off x="5202382" y="6569391"/>
            <a:ext cx="4114800" cy="365125"/>
          </a:xfrm>
          <a:prstGeom prst="rect">
            <a:avLst/>
          </a:prstGeom>
        </p:spPr>
        <p:txBody>
          <a:bodyPr/>
          <a:lstStyle/>
          <a:p>
            <a:endParaRPr lang="de-DE" dirty="0"/>
          </a:p>
        </p:txBody>
      </p:sp>
    </p:spTree>
    <p:extLst>
      <p:ext uri="{BB962C8B-B14F-4D97-AF65-F5344CB8AC3E}">
        <p14:creationId xmlns:p14="http://schemas.microsoft.com/office/powerpoint/2010/main" val="2094367752"/>
      </p:ext>
    </p:extLst>
  </p:cSld>
  <p:clrMapOvr>
    <a:masterClrMapping/>
  </p:clrMapOvr>
  <p:extLst>
    <p:ext uri="{DCECCB84-F9BA-43D5-87BE-67443E8EF086}">
      <p15:sldGuideLst xmlns:p15="http://schemas.microsoft.com/office/powerpoint/2012/main">
        <p15:guide id="1" pos="3772" userDrawn="1">
          <p15:clr>
            <a:srgbClr val="5ACBF0"/>
          </p15:clr>
        </p15:guide>
        <p15:guide id="2" pos="3908" userDrawn="1">
          <p15:clr>
            <a:srgbClr val="5ACBF0"/>
          </p15:clr>
        </p15:guide>
        <p15:guide id="3" orient="horz" pos="1298" userDrawn="1">
          <p15:clr>
            <a:srgbClr val="5ACBF0"/>
          </p15:clr>
        </p15:guide>
        <p15:guide id="4" orient="horz" pos="1162"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siedel">
    <p:spTree>
      <p:nvGrpSpPr>
        <p:cNvPr id="1" name=""/>
        <p:cNvGrpSpPr/>
        <p:nvPr/>
      </p:nvGrpSpPr>
      <p:grpSpPr>
        <a:xfrm>
          <a:off x="0" y="0"/>
          <a:ext cx="0" cy="0"/>
          <a:chOff x="0" y="0"/>
          <a:chExt cx="0" cy="0"/>
        </a:xfrm>
      </p:grpSpPr>
      <p:sp>
        <p:nvSpPr>
          <p:cNvPr id="7" name="Textplatzhalter 7"/>
          <p:cNvSpPr>
            <a:spLocks noGrp="1"/>
          </p:cNvSpPr>
          <p:nvPr>
            <p:ph type="body" sz="quarter" idx="11"/>
          </p:nvPr>
        </p:nvSpPr>
        <p:spPr>
          <a:xfrm>
            <a:off x="192088" y="4618672"/>
            <a:ext cx="5795962" cy="1726566"/>
          </a:xfrm>
          <a:prstGeom prst="rect">
            <a:avLst/>
          </a:prstGeom>
        </p:spPr>
        <p:txBody>
          <a:bodyPr>
            <a:normAutofit/>
          </a:bodyPr>
          <a:lstStyle>
            <a:lvl1pPr>
              <a:defRPr sz="2400">
                <a:latin typeface="Roboto" panose="02000000000000000000" pitchFamily="2" charset="0"/>
                <a:ea typeface="Roboto" panose="02000000000000000000" pitchFamily="2" charset="0"/>
              </a:defRPr>
            </a:lvl1pPr>
            <a:lvl2pPr>
              <a:defRPr sz="20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a:p>
            <a:pPr lvl="1"/>
            <a:r>
              <a:rPr lang="de-DE" dirty="0"/>
              <a:t>Zweite Ebene</a:t>
            </a:r>
          </a:p>
        </p:txBody>
      </p:sp>
      <p:sp>
        <p:nvSpPr>
          <p:cNvPr id="9" name="Titel 3"/>
          <p:cNvSpPr>
            <a:spLocks noGrp="1"/>
          </p:cNvSpPr>
          <p:nvPr>
            <p:ph type="title"/>
          </p:nvPr>
        </p:nvSpPr>
        <p:spPr>
          <a:xfrm>
            <a:off x="1558925" y="152400"/>
            <a:ext cx="10440988" cy="468314"/>
          </a:xfrm>
          <a:prstGeom prst="rect">
            <a:avLst/>
          </a:prstGeom>
        </p:spPr>
        <p:txBody>
          <a:bodyPr lIns="0" tIns="0" rIns="0" bIns="0">
            <a:normAutofit/>
          </a:bodyPr>
          <a:lstStyle/>
          <a:p>
            <a:r>
              <a:rPr lang="de-DE" dirty="0"/>
              <a:t>Titelmasterformat durch Klicken bearbeiten</a:t>
            </a:r>
          </a:p>
        </p:txBody>
      </p:sp>
      <p:sp>
        <p:nvSpPr>
          <p:cNvPr id="10" name="Textplatzhalter 7"/>
          <p:cNvSpPr>
            <a:spLocks noGrp="1"/>
          </p:cNvSpPr>
          <p:nvPr>
            <p:ph type="body" sz="quarter" idx="13"/>
          </p:nvPr>
        </p:nvSpPr>
        <p:spPr>
          <a:xfrm>
            <a:off x="192088" y="908050"/>
            <a:ext cx="11807825" cy="928370"/>
          </a:xfrm>
          <a:prstGeom prst="rect">
            <a:avLst/>
          </a:prstGeom>
        </p:spPr>
        <p:txBody>
          <a:bodyPr lIns="0" tIns="0" rIns="0" bIns="0">
            <a:normAutofit/>
          </a:bodyPr>
          <a:lstStyle>
            <a:lvl1pPr marL="0" indent="0">
              <a:buFont typeface="Arial" panose="020B0604020202020204" pitchFamily="34" charset="0"/>
              <a:buNone/>
              <a:defRPr sz="2800" b="1">
                <a:solidFill>
                  <a:schemeClr val="tx1"/>
                </a:solidFill>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p:txBody>
      </p:sp>
      <p:sp>
        <p:nvSpPr>
          <p:cNvPr id="5" name="Bildplatzhalter 2"/>
          <p:cNvSpPr>
            <a:spLocks noGrp="1"/>
          </p:cNvSpPr>
          <p:nvPr>
            <p:ph type="pic" sz="quarter" idx="10"/>
          </p:nvPr>
        </p:nvSpPr>
        <p:spPr>
          <a:xfrm>
            <a:off x="192089" y="2060575"/>
            <a:ext cx="5795962" cy="2366645"/>
          </a:xfrm>
          <a:prstGeom prst="rect">
            <a:avLst/>
          </a:prstGeom>
        </p:spPr>
        <p:txBody>
          <a:bodyPr anchor="b" anchorCtr="0"/>
          <a:lstStyle>
            <a:lvl1pPr marL="0" indent="0" algn="ctr">
              <a:buNone/>
              <a:defRPr sz="2000">
                <a:latin typeface="Roboto" panose="02000000000000000000" pitchFamily="2" charset="0"/>
                <a:ea typeface="Roboto" panose="02000000000000000000" pitchFamily="2" charset="0"/>
              </a:defRPr>
            </a:lvl1pPr>
          </a:lstStyle>
          <a:p>
            <a:r>
              <a:rPr lang="de-DE" dirty="0"/>
              <a:t>Bild durch Klicken auf Symbol hinzufügen</a:t>
            </a:r>
          </a:p>
        </p:txBody>
      </p:sp>
      <p:sp>
        <p:nvSpPr>
          <p:cNvPr id="6" name="Textplatzhalter 7"/>
          <p:cNvSpPr>
            <a:spLocks noGrp="1"/>
          </p:cNvSpPr>
          <p:nvPr>
            <p:ph type="body" sz="quarter" idx="14"/>
          </p:nvPr>
        </p:nvSpPr>
        <p:spPr>
          <a:xfrm>
            <a:off x="6203950" y="4618672"/>
            <a:ext cx="5795962" cy="1726566"/>
          </a:xfrm>
          <a:prstGeom prst="rect">
            <a:avLst/>
          </a:prstGeom>
        </p:spPr>
        <p:txBody>
          <a:bodyPr>
            <a:normAutofit/>
          </a:bodyPr>
          <a:lstStyle>
            <a:lvl1pPr>
              <a:defRPr sz="2400">
                <a:latin typeface="Roboto" panose="02000000000000000000" pitchFamily="2" charset="0"/>
                <a:ea typeface="Roboto" panose="02000000000000000000" pitchFamily="2" charset="0"/>
              </a:defRPr>
            </a:lvl1pPr>
            <a:lvl2pPr>
              <a:defRPr sz="20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a:p>
            <a:pPr lvl="1"/>
            <a:r>
              <a:rPr lang="de-DE" dirty="0"/>
              <a:t>Zweite Ebene</a:t>
            </a:r>
          </a:p>
        </p:txBody>
      </p:sp>
      <p:sp>
        <p:nvSpPr>
          <p:cNvPr id="8" name="Bildplatzhalter 2"/>
          <p:cNvSpPr>
            <a:spLocks noGrp="1"/>
          </p:cNvSpPr>
          <p:nvPr>
            <p:ph type="pic" sz="quarter" idx="15"/>
          </p:nvPr>
        </p:nvSpPr>
        <p:spPr>
          <a:xfrm>
            <a:off x="6203951" y="2060575"/>
            <a:ext cx="5795962" cy="2366645"/>
          </a:xfrm>
          <a:prstGeom prst="rect">
            <a:avLst/>
          </a:prstGeom>
        </p:spPr>
        <p:txBody>
          <a:bodyPr anchor="b" anchorCtr="0"/>
          <a:lstStyle>
            <a:lvl1pPr marL="0" indent="0" algn="ctr">
              <a:buNone/>
              <a:defRPr sz="2000">
                <a:latin typeface="Roboto" panose="02000000000000000000" pitchFamily="2" charset="0"/>
                <a:ea typeface="Roboto" panose="02000000000000000000" pitchFamily="2" charset="0"/>
              </a:defRPr>
            </a:lvl1pPr>
          </a:lstStyle>
          <a:p>
            <a:r>
              <a:rPr lang="de-DE" dirty="0"/>
              <a:t>Bild durch Klicken auf Symbol hinzufügen</a:t>
            </a:r>
          </a:p>
        </p:txBody>
      </p:sp>
    </p:spTree>
    <p:extLst>
      <p:ext uri="{BB962C8B-B14F-4D97-AF65-F5344CB8AC3E}">
        <p14:creationId xmlns:p14="http://schemas.microsoft.com/office/powerpoint/2010/main" val="582432742"/>
      </p:ext>
    </p:extLst>
  </p:cSld>
  <p:clrMapOvr>
    <a:masterClrMapping/>
  </p:clrMapOvr>
  <p:extLst>
    <p:ext uri="{DCECCB84-F9BA-43D5-87BE-67443E8EF086}">
      <p15:sldGuideLst xmlns:p15="http://schemas.microsoft.com/office/powerpoint/2012/main">
        <p15:guide id="1" pos="3772">
          <p15:clr>
            <a:srgbClr val="5ACBF0"/>
          </p15:clr>
        </p15:guide>
        <p15:guide id="2" pos="3908">
          <p15:clr>
            <a:srgbClr val="5ACBF0"/>
          </p15:clr>
        </p15:guide>
        <p15:guide id="3" orient="horz" pos="1298">
          <p15:clr>
            <a:srgbClr val="5ACBF0"/>
          </p15:clr>
        </p15:guide>
        <p15:guide id="4" orient="horz" pos="116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benstein">
    <p:spTree>
      <p:nvGrpSpPr>
        <p:cNvPr id="1" name=""/>
        <p:cNvGrpSpPr/>
        <p:nvPr/>
      </p:nvGrpSpPr>
      <p:grpSpPr>
        <a:xfrm>
          <a:off x="0" y="0"/>
          <a:ext cx="0" cy="0"/>
          <a:chOff x="0" y="0"/>
          <a:chExt cx="0" cy="0"/>
        </a:xfrm>
      </p:grpSpPr>
      <p:sp>
        <p:nvSpPr>
          <p:cNvPr id="9" name="Titel 3"/>
          <p:cNvSpPr>
            <a:spLocks noGrp="1"/>
          </p:cNvSpPr>
          <p:nvPr>
            <p:ph type="title"/>
          </p:nvPr>
        </p:nvSpPr>
        <p:spPr>
          <a:xfrm>
            <a:off x="1558925" y="152400"/>
            <a:ext cx="10440988" cy="468314"/>
          </a:xfrm>
          <a:prstGeom prst="rect">
            <a:avLst/>
          </a:prstGeom>
        </p:spPr>
        <p:txBody>
          <a:bodyPr lIns="0" tIns="0" rIns="0" bIns="0">
            <a:normAutofit/>
          </a:bodyPr>
          <a:lstStyle/>
          <a:p>
            <a:r>
              <a:rPr lang="de-DE" dirty="0"/>
              <a:t>Titelmasterformat durch Klicken bearbeiten</a:t>
            </a:r>
          </a:p>
        </p:txBody>
      </p:sp>
      <p:sp>
        <p:nvSpPr>
          <p:cNvPr id="10" name="Textplatzhalter 7"/>
          <p:cNvSpPr>
            <a:spLocks noGrp="1"/>
          </p:cNvSpPr>
          <p:nvPr>
            <p:ph type="body" sz="quarter" idx="13"/>
          </p:nvPr>
        </p:nvSpPr>
        <p:spPr>
          <a:xfrm>
            <a:off x="192088" y="908050"/>
            <a:ext cx="11807825" cy="928370"/>
          </a:xfrm>
          <a:prstGeom prst="rect">
            <a:avLst/>
          </a:prstGeom>
        </p:spPr>
        <p:txBody>
          <a:bodyPr lIns="0" tIns="0" rIns="0" bIns="0">
            <a:normAutofit/>
          </a:bodyPr>
          <a:lstStyle>
            <a:lvl1pPr marL="0" indent="0">
              <a:buFont typeface="Arial" panose="020B0604020202020204" pitchFamily="34" charset="0"/>
              <a:buNone/>
              <a:defRPr sz="2800" b="1">
                <a:solidFill>
                  <a:schemeClr val="tx1"/>
                </a:solidFill>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p:txBody>
      </p:sp>
      <p:sp>
        <p:nvSpPr>
          <p:cNvPr id="5" name="Bildplatzhalter 2"/>
          <p:cNvSpPr>
            <a:spLocks noGrp="1"/>
          </p:cNvSpPr>
          <p:nvPr>
            <p:ph type="pic" sz="quarter" idx="10"/>
          </p:nvPr>
        </p:nvSpPr>
        <p:spPr>
          <a:xfrm>
            <a:off x="192089" y="2060575"/>
            <a:ext cx="3708399" cy="4284663"/>
          </a:xfrm>
          <a:prstGeom prst="rect">
            <a:avLst/>
          </a:prstGeom>
        </p:spPr>
        <p:txBody>
          <a:bodyPr anchor="b" anchorCtr="0"/>
          <a:lstStyle>
            <a:lvl1pPr marL="0" indent="0" algn="ctr">
              <a:buNone/>
              <a:defRPr sz="2000">
                <a:latin typeface="Roboto" panose="02000000000000000000" pitchFamily="2" charset="0"/>
                <a:ea typeface="Roboto" panose="02000000000000000000" pitchFamily="2" charset="0"/>
              </a:defRPr>
            </a:lvl1pPr>
          </a:lstStyle>
          <a:p>
            <a:r>
              <a:rPr lang="de-DE" dirty="0"/>
              <a:t>Bild durch Klicken auf Symbol hinzufügen</a:t>
            </a:r>
          </a:p>
        </p:txBody>
      </p:sp>
      <p:sp>
        <p:nvSpPr>
          <p:cNvPr id="11" name="Textplatzhalter 7"/>
          <p:cNvSpPr>
            <a:spLocks noGrp="1"/>
          </p:cNvSpPr>
          <p:nvPr>
            <p:ph type="body" sz="quarter" idx="11"/>
          </p:nvPr>
        </p:nvSpPr>
        <p:spPr>
          <a:xfrm>
            <a:off x="4116387" y="2060574"/>
            <a:ext cx="7883525" cy="4284663"/>
          </a:xfrm>
          <a:prstGeom prst="rect">
            <a:avLst/>
          </a:prstGeom>
        </p:spPr>
        <p:txBody>
          <a:bodyPr>
            <a:normAutofit/>
          </a:bodyPr>
          <a:lstStyle>
            <a:lvl1pPr>
              <a:defRPr sz="280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93849558"/>
      </p:ext>
    </p:extLst>
  </p:cSld>
  <p:clrMapOvr>
    <a:masterClrMapping/>
  </p:clrMapOvr>
  <p:extLst>
    <p:ext uri="{DCECCB84-F9BA-43D5-87BE-67443E8EF086}">
      <p15:sldGuideLst xmlns:p15="http://schemas.microsoft.com/office/powerpoint/2012/main">
        <p15:guide id="1" pos="2457" userDrawn="1">
          <p15:clr>
            <a:srgbClr val="5ACBF0"/>
          </p15:clr>
        </p15:guide>
        <p15:guide id="2" pos="2593" userDrawn="1">
          <p15:clr>
            <a:srgbClr val="5ACBF0"/>
          </p15:clr>
        </p15:guide>
        <p15:guide id="3" orient="horz" pos="1298">
          <p15:clr>
            <a:srgbClr val="5ACBF0"/>
          </p15:clr>
        </p15:guide>
        <p15:guide id="4" orient="horz" pos="1162">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rfenschlag">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558925" y="1996440"/>
            <a:ext cx="10440988" cy="4348798"/>
          </a:xfrm>
          <a:prstGeom prst="rect">
            <a:avLst/>
          </a:prstGeom>
        </p:spPr>
        <p:txBody>
          <a:bodyPr>
            <a:normAutofit/>
          </a:bodyPr>
          <a:lstStyle>
            <a:lvl1pPr>
              <a:defRPr sz="280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4"/>
          <p:cNvSpPr>
            <a:spLocks noGrp="1"/>
          </p:cNvSpPr>
          <p:nvPr>
            <p:ph type="pic" sz="quarter" idx="12" hasCustomPrompt="1"/>
          </p:nvPr>
        </p:nvSpPr>
        <p:spPr>
          <a:xfrm>
            <a:off x="192087" y="908050"/>
            <a:ext cx="935037" cy="861385"/>
          </a:xfrm>
          <a:prstGeom prst="rect">
            <a:avLst/>
          </a:prstGeom>
        </p:spPr>
        <p:txBody>
          <a:bodyPr anchor="b">
            <a:noAutofit/>
          </a:bodyPr>
          <a:lstStyle>
            <a:lvl1pPr marL="0" indent="0" algn="ctr">
              <a:buNone/>
              <a:defRPr sz="2000">
                <a:latin typeface="Roboto" panose="02000000000000000000" pitchFamily="2" charset="0"/>
                <a:ea typeface="Roboto" panose="02000000000000000000" pitchFamily="2" charset="0"/>
              </a:defRPr>
            </a:lvl1pPr>
          </a:lstStyle>
          <a:p>
            <a:r>
              <a:rPr lang="de-DE" dirty="0"/>
              <a:t>Logo</a:t>
            </a:r>
          </a:p>
        </p:txBody>
      </p:sp>
      <p:sp>
        <p:nvSpPr>
          <p:cNvPr id="4" name="Titel 3"/>
          <p:cNvSpPr>
            <a:spLocks noGrp="1"/>
          </p:cNvSpPr>
          <p:nvPr>
            <p:ph type="title"/>
          </p:nvPr>
        </p:nvSpPr>
        <p:spPr>
          <a:xfrm>
            <a:off x="1558925" y="152400"/>
            <a:ext cx="10440988" cy="468314"/>
          </a:xfrm>
          <a:prstGeom prst="rect">
            <a:avLst/>
          </a:prstGeom>
        </p:spPr>
        <p:txBody>
          <a:bodyPr lIns="0" tIns="0" rIns="0" bIns="0">
            <a:normAutofit/>
          </a:bodyPr>
          <a:lstStyle/>
          <a:p>
            <a:r>
              <a:rPr lang="de-DE" dirty="0"/>
              <a:t>Titelmasterformat durch Klicken bearbeiten</a:t>
            </a:r>
          </a:p>
        </p:txBody>
      </p:sp>
      <p:sp>
        <p:nvSpPr>
          <p:cNvPr id="12" name="Textplatzhalter 7"/>
          <p:cNvSpPr>
            <a:spLocks noGrp="1"/>
          </p:cNvSpPr>
          <p:nvPr>
            <p:ph type="body" sz="quarter" idx="13"/>
          </p:nvPr>
        </p:nvSpPr>
        <p:spPr>
          <a:xfrm>
            <a:off x="1558925" y="908050"/>
            <a:ext cx="10440988" cy="928370"/>
          </a:xfrm>
          <a:prstGeom prst="rect">
            <a:avLst/>
          </a:prstGeom>
        </p:spPr>
        <p:txBody>
          <a:bodyPr lIns="0" tIns="0" rIns="0" bIns="0">
            <a:normAutofit/>
          </a:bodyPr>
          <a:lstStyle>
            <a:lvl1pPr marL="0" indent="0">
              <a:buFont typeface="Arial" panose="020B0604020202020204" pitchFamily="34" charset="0"/>
              <a:buNone/>
              <a:defRPr sz="2800" b="1">
                <a:solidFill>
                  <a:schemeClr val="tx1"/>
                </a:solidFill>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p:txBody>
      </p:sp>
    </p:spTree>
    <p:extLst>
      <p:ext uri="{BB962C8B-B14F-4D97-AF65-F5344CB8AC3E}">
        <p14:creationId xmlns:p14="http://schemas.microsoft.com/office/powerpoint/2010/main" val="207298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blenz">
    <p:spTree>
      <p:nvGrpSpPr>
        <p:cNvPr id="1" name=""/>
        <p:cNvGrpSpPr/>
        <p:nvPr/>
      </p:nvGrpSpPr>
      <p:grpSpPr>
        <a:xfrm>
          <a:off x="0" y="0"/>
          <a:ext cx="0" cy="0"/>
          <a:chOff x="0" y="0"/>
          <a:chExt cx="0" cy="0"/>
        </a:xfrm>
      </p:grpSpPr>
      <p:sp>
        <p:nvSpPr>
          <p:cNvPr id="9" name="Titel 3"/>
          <p:cNvSpPr>
            <a:spLocks noGrp="1"/>
          </p:cNvSpPr>
          <p:nvPr>
            <p:ph type="title"/>
          </p:nvPr>
        </p:nvSpPr>
        <p:spPr>
          <a:xfrm>
            <a:off x="1558925" y="152400"/>
            <a:ext cx="10440988" cy="468314"/>
          </a:xfrm>
          <a:prstGeom prst="rect">
            <a:avLst/>
          </a:prstGeom>
        </p:spPr>
        <p:txBody>
          <a:bodyPr lIns="0" tIns="0" rIns="0" bIns="0">
            <a:normAutofit/>
          </a:bodyPr>
          <a:lstStyle/>
          <a:p>
            <a:r>
              <a:rPr lang="de-DE" dirty="0"/>
              <a:t>Titelmasterformat durch Klicken bearbeiten</a:t>
            </a:r>
          </a:p>
        </p:txBody>
      </p:sp>
      <p:sp>
        <p:nvSpPr>
          <p:cNvPr id="10" name="Textplatzhalter 7"/>
          <p:cNvSpPr>
            <a:spLocks noGrp="1"/>
          </p:cNvSpPr>
          <p:nvPr>
            <p:ph type="body" sz="quarter" idx="13"/>
          </p:nvPr>
        </p:nvSpPr>
        <p:spPr>
          <a:xfrm>
            <a:off x="192088" y="908050"/>
            <a:ext cx="11807825" cy="468313"/>
          </a:xfrm>
          <a:prstGeom prst="rect">
            <a:avLst/>
          </a:prstGeom>
        </p:spPr>
        <p:txBody>
          <a:bodyPr lIns="0" tIns="0" rIns="0" bIns="0">
            <a:normAutofit/>
          </a:bodyPr>
          <a:lstStyle>
            <a:lvl1pPr marL="0" indent="0">
              <a:buFont typeface="Arial" panose="020B0604020202020204" pitchFamily="34" charset="0"/>
              <a:buNone/>
              <a:defRPr sz="2800" b="1">
                <a:solidFill>
                  <a:schemeClr val="tx1"/>
                </a:solidFill>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p:txBody>
      </p:sp>
      <p:sp>
        <p:nvSpPr>
          <p:cNvPr id="18" name="Textplatzhalter 7"/>
          <p:cNvSpPr>
            <a:spLocks noGrp="1"/>
          </p:cNvSpPr>
          <p:nvPr>
            <p:ph type="body" sz="quarter" idx="15"/>
          </p:nvPr>
        </p:nvSpPr>
        <p:spPr>
          <a:xfrm>
            <a:off x="192088" y="3497580"/>
            <a:ext cx="3779837" cy="2847658"/>
          </a:xfrm>
          <a:prstGeom prst="rect">
            <a:avLst/>
          </a:prstGeom>
        </p:spPr>
        <p:txBody>
          <a:bodyPr>
            <a:normAutofit/>
          </a:bodyPr>
          <a:lstStyle>
            <a:lvl1pPr>
              <a:defRPr sz="280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7"/>
          <p:cNvSpPr>
            <a:spLocks noGrp="1"/>
          </p:cNvSpPr>
          <p:nvPr>
            <p:ph type="body" sz="quarter" idx="16"/>
          </p:nvPr>
        </p:nvSpPr>
        <p:spPr>
          <a:xfrm>
            <a:off x="4151313" y="3497580"/>
            <a:ext cx="3852862" cy="2847658"/>
          </a:xfrm>
          <a:prstGeom prst="rect">
            <a:avLst/>
          </a:prstGeom>
        </p:spPr>
        <p:txBody>
          <a:bodyPr>
            <a:normAutofit/>
          </a:bodyPr>
          <a:lstStyle>
            <a:lvl1pPr>
              <a:defRPr sz="280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2" name="Textplatzhalter 7"/>
          <p:cNvSpPr>
            <a:spLocks noGrp="1"/>
          </p:cNvSpPr>
          <p:nvPr>
            <p:ph type="body" sz="quarter" idx="17"/>
          </p:nvPr>
        </p:nvSpPr>
        <p:spPr>
          <a:xfrm>
            <a:off x="8183563" y="3497580"/>
            <a:ext cx="3816350" cy="2847658"/>
          </a:xfrm>
          <a:prstGeom prst="rect">
            <a:avLst/>
          </a:prstGeom>
        </p:spPr>
        <p:txBody>
          <a:bodyPr>
            <a:normAutofit/>
          </a:bodyPr>
          <a:lstStyle>
            <a:lvl1pPr>
              <a:defRPr sz="280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Bildplatzhalter 2"/>
          <p:cNvSpPr>
            <a:spLocks noGrp="1"/>
          </p:cNvSpPr>
          <p:nvPr>
            <p:ph type="pic" sz="quarter" idx="10"/>
          </p:nvPr>
        </p:nvSpPr>
        <p:spPr>
          <a:xfrm>
            <a:off x="192088" y="1376363"/>
            <a:ext cx="3779837" cy="1907857"/>
          </a:xfrm>
          <a:prstGeom prst="rect">
            <a:avLst/>
          </a:prstGeom>
        </p:spPr>
        <p:txBody>
          <a:bodyPr anchor="b" anchorCtr="0"/>
          <a:lstStyle>
            <a:lvl1pPr marL="0" indent="0" algn="ctr">
              <a:buNone/>
              <a:defRPr sz="2000">
                <a:latin typeface="Roboto" panose="02000000000000000000" pitchFamily="2" charset="0"/>
                <a:ea typeface="Roboto" panose="02000000000000000000" pitchFamily="2" charset="0"/>
              </a:defRPr>
            </a:lvl1pPr>
          </a:lstStyle>
          <a:p>
            <a:r>
              <a:rPr lang="de-DE" dirty="0"/>
              <a:t>Bild durch Klicken auf Symbol hinzufügen</a:t>
            </a:r>
          </a:p>
        </p:txBody>
      </p:sp>
      <p:sp>
        <p:nvSpPr>
          <p:cNvPr id="24" name="Bildplatzhalter 2"/>
          <p:cNvSpPr>
            <a:spLocks noGrp="1"/>
          </p:cNvSpPr>
          <p:nvPr>
            <p:ph type="pic" sz="quarter" idx="18"/>
          </p:nvPr>
        </p:nvSpPr>
        <p:spPr>
          <a:xfrm>
            <a:off x="4151784" y="1376363"/>
            <a:ext cx="3852391" cy="1907857"/>
          </a:xfrm>
          <a:prstGeom prst="rect">
            <a:avLst/>
          </a:prstGeom>
        </p:spPr>
        <p:txBody>
          <a:bodyPr anchor="b" anchorCtr="0"/>
          <a:lstStyle>
            <a:lvl1pPr marL="0" indent="0" algn="ctr">
              <a:buNone/>
              <a:defRPr sz="2000">
                <a:latin typeface="Roboto" panose="02000000000000000000" pitchFamily="2" charset="0"/>
                <a:ea typeface="Roboto" panose="02000000000000000000" pitchFamily="2" charset="0"/>
              </a:defRPr>
            </a:lvl1pPr>
          </a:lstStyle>
          <a:p>
            <a:r>
              <a:rPr lang="de-DE" dirty="0"/>
              <a:t>Bild durch Klicken auf Symbol hinzufügen</a:t>
            </a:r>
          </a:p>
        </p:txBody>
      </p:sp>
      <p:sp>
        <p:nvSpPr>
          <p:cNvPr id="25" name="Bildplatzhalter 2"/>
          <p:cNvSpPr>
            <a:spLocks noGrp="1"/>
          </p:cNvSpPr>
          <p:nvPr>
            <p:ph type="pic" sz="quarter" idx="19"/>
          </p:nvPr>
        </p:nvSpPr>
        <p:spPr>
          <a:xfrm>
            <a:off x="8184232" y="1376363"/>
            <a:ext cx="3815681" cy="1907857"/>
          </a:xfrm>
          <a:prstGeom prst="rect">
            <a:avLst/>
          </a:prstGeom>
        </p:spPr>
        <p:txBody>
          <a:bodyPr anchor="b" anchorCtr="0"/>
          <a:lstStyle>
            <a:lvl1pPr marL="0" indent="0" algn="ctr">
              <a:buNone/>
              <a:defRPr sz="2000">
                <a:latin typeface="Roboto" panose="02000000000000000000" pitchFamily="2" charset="0"/>
                <a:ea typeface="Roboto" panose="02000000000000000000" pitchFamily="2" charset="0"/>
              </a:defRPr>
            </a:lvl1pPr>
          </a:lstStyle>
          <a:p>
            <a:r>
              <a:rPr lang="de-DE" dirty="0"/>
              <a:t>Bild durch Klicken auf Symbol hinzufügen</a:t>
            </a:r>
          </a:p>
        </p:txBody>
      </p:sp>
    </p:spTree>
    <p:extLst>
      <p:ext uri="{BB962C8B-B14F-4D97-AF65-F5344CB8AC3E}">
        <p14:creationId xmlns:p14="http://schemas.microsoft.com/office/powerpoint/2010/main" val="4266122319"/>
      </p:ext>
    </p:extLst>
  </p:cSld>
  <p:clrMapOvr>
    <a:masterClrMapping/>
  </p:clrMapOvr>
  <p:extLst>
    <p:ext uri="{DCECCB84-F9BA-43D5-87BE-67443E8EF086}">
      <p15:sldGuideLst xmlns:p15="http://schemas.microsoft.com/office/powerpoint/2012/main">
        <p15:guide id="0" pos="5042" userDrawn="1">
          <p15:clr>
            <a:srgbClr val="5ACBF0"/>
          </p15:clr>
        </p15:guide>
        <p15:guide id="1" pos="2502" userDrawn="1">
          <p15:clr>
            <a:srgbClr val="5ACBF0"/>
          </p15:clr>
        </p15:guide>
        <p15:guide id="2" pos="2615" userDrawn="1">
          <p15:clr>
            <a:srgbClr val="5ACBF0"/>
          </p15:clr>
        </p15:guide>
        <p15:guide id="3" orient="horz" pos="867" userDrawn="1">
          <p15:clr>
            <a:srgbClr val="5ACBF0"/>
          </p15:clr>
        </p15:guide>
        <p15:guide id="4" orient="horz" pos="754" userDrawn="1">
          <p15:clr>
            <a:srgbClr val="5ACBF0"/>
          </p15:clr>
        </p15:guide>
        <p15:guide id="5" pos="5155"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hteck 8"/>
          <p:cNvSpPr/>
          <p:nvPr userDrawn="1"/>
        </p:nvSpPr>
        <p:spPr>
          <a:xfrm>
            <a:off x="0" y="274"/>
            <a:ext cx="12192000" cy="764704"/>
          </a:xfrm>
          <a:prstGeom prst="rect">
            <a:avLst/>
          </a:prstGeom>
          <a:solidFill>
            <a:srgbClr val="DF5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Organisierte Kriminalität</a:t>
            </a:r>
          </a:p>
        </p:txBody>
      </p:sp>
      <p:pic>
        <p:nvPicPr>
          <p:cNvPr id="3" name="Grafik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2706"/>
            <a:ext cx="1326356" cy="866620"/>
          </a:xfrm>
          <a:prstGeom prst="rect">
            <a:avLst/>
          </a:prstGeom>
        </p:spPr>
      </p:pic>
      <p:sp>
        <p:nvSpPr>
          <p:cNvPr id="32" name="Rectangle 5"/>
          <p:cNvSpPr txBox="1">
            <a:spLocks noChangeArrowheads="1"/>
          </p:cNvSpPr>
          <p:nvPr userDrawn="1"/>
        </p:nvSpPr>
        <p:spPr bwMode="auto">
          <a:xfrm>
            <a:off x="8252460" y="6525345"/>
            <a:ext cx="3747453" cy="334244"/>
          </a:xfrm>
          <a:prstGeom prst="rect">
            <a:avLst/>
          </a:prstGeom>
          <a:noFill/>
          <a:ln>
            <a:noFill/>
          </a:ln>
          <a:effectLst/>
        </p:spPr>
        <p:txBody>
          <a:bodyPr vert="horz" wrap="square" lIns="0" tIns="0" rIns="0" bIns="0" numCol="1" anchor="ctr" anchorCtr="0" compatLnSpc="1">
            <a:prstTxWarp prst="textNoShape">
              <a:avLst/>
            </a:prstTxWarp>
          </a:bodyPr>
          <a:lstStyle>
            <a:defPPr>
              <a:defRPr lang="de-DE"/>
            </a:defPPr>
            <a:lvl1pPr algn="l" rtl="0" fontAlgn="base">
              <a:spcBef>
                <a:spcPct val="0"/>
              </a:spcBef>
              <a:spcAft>
                <a:spcPct val="0"/>
              </a:spcAft>
              <a:defRPr sz="800" kern="120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r>
              <a:rPr lang="de-DE" sz="1400" dirty="0">
                <a:latin typeface="Roboto" panose="02000000000000000000" pitchFamily="2" charset="0"/>
                <a:ea typeface="Roboto" panose="02000000000000000000" pitchFamily="2" charset="0"/>
              </a:rPr>
              <a:t>www.tu-chemnitz.de</a:t>
            </a:r>
          </a:p>
        </p:txBody>
      </p:sp>
      <p:cxnSp>
        <p:nvCxnSpPr>
          <p:cNvPr id="33" name="Gerader Verbinder 32"/>
          <p:cNvCxnSpPr/>
          <p:nvPr userDrawn="1"/>
        </p:nvCxnSpPr>
        <p:spPr>
          <a:xfrm>
            <a:off x="0" y="6525344"/>
            <a:ext cx="12192000" cy="0"/>
          </a:xfrm>
          <a:prstGeom prst="line">
            <a:avLst/>
          </a:prstGeom>
          <a:ln w="127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34" name="Fußzeilenplatzhalter 4"/>
          <p:cNvSpPr txBox="1">
            <a:spLocks/>
          </p:cNvSpPr>
          <p:nvPr userDrawn="1"/>
        </p:nvSpPr>
        <p:spPr>
          <a:xfrm>
            <a:off x="4655840" y="6526933"/>
            <a:ext cx="5593060" cy="332656"/>
          </a:xfrm>
          <a:prstGeom prst="rect">
            <a:avLst/>
          </a:prstGeom>
        </p:spPr>
        <p:txBody>
          <a:bodyPr lIns="0" tIns="0" rIns="0" bIns="0" anchor="ctr" anchorCtr="0"/>
          <a:lstStyle>
            <a:defPPr>
              <a:defRPr lang="de-DE"/>
            </a:defPPr>
            <a:lvl1pPr algn="l" rtl="0" fontAlgn="base">
              <a:spcBef>
                <a:spcPct val="0"/>
              </a:spcBef>
              <a:spcAft>
                <a:spcPct val="0"/>
              </a:spcAft>
              <a:defRPr sz="1000" kern="1200" dirty="0" smtClean="0">
                <a:solidFill>
                  <a:schemeClr val="tx1"/>
                </a:solidFill>
                <a:latin typeface="Roboto Condensed" panose="02000000000000000000" pitchFamily="2" charset="0"/>
                <a:ea typeface="Roboto Condensed" panose="02000000000000000000" pitchFamily="2" charset="0"/>
                <a:cs typeface="Arial"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de-DE" sz="1400" dirty="0">
              <a:latin typeface="Roboto" panose="02000000000000000000" pitchFamily="2" charset="0"/>
              <a:ea typeface="Roboto" panose="02000000000000000000" pitchFamily="2" charset="0"/>
            </a:endParaRPr>
          </a:p>
        </p:txBody>
      </p:sp>
      <p:cxnSp>
        <p:nvCxnSpPr>
          <p:cNvPr id="11" name="Gerader Verbinder 10"/>
          <p:cNvCxnSpPr/>
          <p:nvPr userDrawn="1"/>
        </p:nvCxnSpPr>
        <p:spPr>
          <a:xfrm>
            <a:off x="1343025" y="152400"/>
            <a:ext cx="0" cy="46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4"/>
          <p:cNvSpPr txBox="1">
            <a:spLocks noChangeArrowheads="1"/>
          </p:cNvSpPr>
          <p:nvPr userDrawn="1"/>
        </p:nvSpPr>
        <p:spPr bwMode="auto">
          <a:xfrm>
            <a:off x="0" y="6523482"/>
            <a:ext cx="8252460" cy="334244"/>
          </a:xfrm>
          <a:prstGeom prst="rect">
            <a:avLst/>
          </a:prstGeom>
          <a:noFill/>
          <a:ln>
            <a:noFill/>
          </a:ln>
          <a:effectLst/>
        </p:spPr>
        <p:txBody>
          <a:bodyPr vert="horz" wrap="square" lIns="0" tIns="0" rIns="0" bIns="0" numCol="1" anchor="ctr" anchorCtr="0" compatLnSpc="1">
            <a:prstTxWarp prst="textNoShape">
              <a:avLst/>
            </a:prstTxWarp>
          </a:bodyPr>
          <a:lstStyle>
            <a:defPPr>
              <a:defRPr lang="de-DE"/>
            </a:defPPr>
            <a:lvl1pPr algn="l" rtl="0" fontAlgn="base">
              <a:spcBef>
                <a:spcPct val="0"/>
              </a:spcBef>
              <a:spcAft>
                <a:spcPct val="0"/>
              </a:spcAft>
              <a:defRPr sz="800" kern="1200" dirty="0" smtClean="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de-DE" sz="1400" dirty="0">
                <a:latin typeface="Roboto" panose="02000000000000000000" pitchFamily="2" charset="0"/>
                <a:ea typeface="Roboto" panose="02000000000000000000" pitchFamily="2" charset="0"/>
              </a:rPr>
              <a:t>Chemnitz</a:t>
            </a:r>
            <a:r>
              <a:rPr lang="de-DE" sz="1400" kern="1200" dirty="0">
                <a:solidFill>
                  <a:schemeClr val="tx1"/>
                </a:solidFill>
                <a:latin typeface="Roboto" panose="02000000000000000000" pitchFamily="2" charset="0"/>
                <a:ea typeface="Roboto" panose="02000000000000000000" pitchFamily="2" charset="0"/>
                <a:cs typeface="Arial" charset="0"/>
              </a:rPr>
              <a:t> ∙ 24.06</a:t>
            </a:r>
            <a:r>
              <a:rPr lang="de-DE" sz="1400" dirty="0">
                <a:latin typeface="Roboto" panose="02000000000000000000" pitchFamily="2" charset="0"/>
                <a:ea typeface="Roboto" panose="02000000000000000000" pitchFamily="2" charset="0"/>
              </a:rPr>
              <a:t>.2021 </a:t>
            </a:r>
            <a:r>
              <a:rPr lang="de-DE" sz="1400" kern="1200" dirty="0">
                <a:solidFill>
                  <a:schemeClr val="tx1"/>
                </a:solidFill>
                <a:latin typeface="Roboto" panose="02000000000000000000" pitchFamily="2" charset="0"/>
                <a:ea typeface="Roboto" panose="02000000000000000000" pitchFamily="2" charset="0"/>
                <a:cs typeface="Arial" charset="0"/>
              </a:rPr>
              <a:t>∙ </a:t>
            </a:r>
            <a:r>
              <a:rPr lang="de-DE" sz="1400" kern="1200" dirty="0" err="1">
                <a:solidFill>
                  <a:schemeClr val="tx1"/>
                </a:solidFill>
                <a:latin typeface="Roboto" panose="02000000000000000000" pitchFamily="2" charset="0"/>
                <a:ea typeface="Roboto" panose="02000000000000000000" pitchFamily="2" charset="0"/>
                <a:cs typeface="Arial" charset="0"/>
              </a:rPr>
              <a:t>Gökay</a:t>
            </a:r>
            <a:r>
              <a:rPr lang="de-DE" sz="1400" kern="1200" dirty="0">
                <a:solidFill>
                  <a:schemeClr val="tx1"/>
                </a:solidFill>
                <a:latin typeface="Roboto" panose="02000000000000000000" pitchFamily="2" charset="0"/>
                <a:ea typeface="Roboto" panose="02000000000000000000" pitchFamily="2" charset="0"/>
                <a:cs typeface="Arial" charset="0"/>
              </a:rPr>
              <a:t> </a:t>
            </a:r>
            <a:r>
              <a:rPr lang="de-DE" sz="1400" kern="1200" dirty="0" err="1">
                <a:solidFill>
                  <a:schemeClr val="tx1"/>
                </a:solidFill>
                <a:latin typeface="Roboto" panose="02000000000000000000" pitchFamily="2" charset="0"/>
                <a:ea typeface="Roboto" panose="02000000000000000000" pitchFamily="2" charset="0"/>
                <a:cs typeface="Arial" charset="0"/>
              </a:rPr>
              <a:t>Meydan</a:t>
            </a:r>
            <a:r>
              <a:rPr lang="de-DE" sz="1400" kern="1200" dirty="0">
                <a:solidFill>
                  <a:schemeClr val="tx1"/>
                </a:solidFill>
                <a:latin typeface="Roboto" panose="02000000000000000000" pitchFamily="2" charset="0"/>
                <a:ea typeface="Roboto" panose="02000000000000000000" pitchFamily="2" charset="0"/>
                <a:cs typeface="Arial" charset="0"/>
              </a:rPr>
              <a:t>, Marc </a:t>
            </a:r>
            <a:r>
              <a:rPr lang="de-DE" sz="1400" kern="1200" dirty="0" err="1">
                <a:solidFill>
                  <a:schemeClr val="tx1"/>
                </a:solidFill>
                <a:latin typeface="Roboto" panose="02000000000000000000" pitchFamily="2" charset="0"/>
                <a:ea typeface="Roboto" panose="02000000000000000000" pitchFamily="2" charset="0"/>
                <a:cs typeface="Arial" charset="0"/>
              </a:rPr>
              <a:t>Erdtel</a:t>
            </a:r>
            <a:r>
              <a:rPr lang="de-DE" sz="1400" kern="1200" dirty="0">
                <a:solidFill>
                  <a:schemeClr val="tx1"/>
                </a:solidFill>
                <a:latin typeface="Roboto" panose="02000000000000000000" pitchFamily="2" charset="0"/>
                <a:ea typeface="Roboto" panose="02000000000000000000" pitchFamily="2" charset="0"/>
                <a:cs typeface="Arial" charset="0"/>
              </a:rPr>
              <a:t>		</a:t>
            </a:r>
            <a:fld id="{B3094B5E-B0E8-4871-ADF1-23B3940D55A3}" type="slidenum">
              <a:rPr lang="de-DE" sz="1400" kern="1200" smtClean="0">
                <a:solidFill>
                  <a:schemeClr val="tx1"/>
                </a:solidFill>
                <a:latin typeface="Roboto" panose="02000000000000000000" pitchFamily="2" charset="0"/>
                <a:ea typeface="Roboto" panose="02000000000000000000" pitchFamily="2" charset="0"/>
                <a:cs typeface="Arial" charset="0"/>
              </a:rPr>
              <a:t>‹Nr.›</a:t>
            </a:fld>
            <a:r>
              <a:rPr lang="de-DE" sz="1400" kern="1200" dirty="0">
                <a:solidFill>
                  <a:schemeClr val="tx1"/>
                </a:solidFill>
                <a:latin typeface="Roboto" panose="02000000000000000000" pitchFamily="2" charset="0"/>
                <a:ea typeface="Roboto" panose="02000000000000000000" pitchFamily="2" charset="0"/>
                <a:cs typeface="Arial" charset="0"/>
              </a:rPr>
              <a:t>		</a:t>
            </a:r>
          </a:p>
        </p:txBody>
      </p:sp>
    </p:spTree>
    <p:extLst>
      <p:ext uri="{BB962C8B-B14F-4D97-AF65-F5344CB8AC3E}">
        <p14:creationId xmlns:p14="http://schemas.microsoft.com/office/powerpoint/2010/main" val="4136935301"/>
      </p:ext>
    </p:extLst>
  </p:cSld>
  <p:clrMap bg1="lt1" tx1="dk1" bg2="lt2" tx2="dk2" accent1="accent1" accent2="accent2" accent3="accent3" accent4="accent4" accent5="accent5" accent6="accent6" hlink="hlink" folHlink="folHlink"/>
  <p:sldLayoutIdLst>
    <p:sldLayoutId id="2147483750" r:id="rId1"/>
    <p:sldLayoutId id="2147483754" r:id="rId2"/>
    <p:sldLayoutId id="2147483755" r:id="rId3"/>
    <p:sldLayoutId id="2147483756" r:id="rId4"/>
    <p:sldLayoutId id="2147483719" r:id="rId5"/>
    <p:sldLayoutId id="2147483757" r:id="rId6"/>
  </p:sldLayoutIdLst>
  <p:hf hdr="0" dt="0"/>
  <p:txStyles>
    <p:titleStyle>
      <a:lvl1pPr algn="l" defTabSz="914400" rtl="0" eaLnBrk="1" latinLnBrk="0" hangingPunct="1">
        <a:lnSpc>
          <a:spcPct val="90000"/>
        </a:lnSpc>
        <a:spcBef>
          <a:spcPct val="0"/>
        </a:spcBef>
        <a:buNone/>
        <a:defRPr sz="1600" b="1" kern="120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userDrawn="1">
          <p15:clr>
            <a:srgbClr val="9FCC3B"/>
          </p15:clr>
        </p15:guide>
        <p15:guide id="2" orient="horz" pos="391" userDrawn="1">
          <p15:clr>
            <a:srgbClr val="9FCC3B"/>
          </p15:clr>
        </p15:guide>
        <p15:guide id="3" pos="982" userDrawn="1">
          <p15:clr>
            <a:srgbClr val="9FCC3B"/>
          </p15:clr>
        </p15:guide>
        <p15:guide id="4" pos="121" userDrawn="1">
          <p15:clr>
            <a:srgbClr val="000000"/>
          </p15:clr>
        </p15:guide>
        <p15:guide id="5" pos="846" userDrawn="1">
          <p15:clr>
            <a:srgbClr val="9FCC3B"/>
          </p15:clr>
        </p15:guide>
        <p15:guide id="6" pos="710" userDrawn="1">
          <p15:clr>
            <a:srgbClr val="9FCC3B"/>
          </p15:clr>
        </p15:guide>
        <p15:guide id="7" pos="7559" userDrawn="1">
          <p15:clr>
            <a:srgbClr val="000000"/>
          </p15:clr>
        </p15:guide>
        <p15:guide id="8" orient="horz" pos="572" userDrawn="1">
          <p15:clr>
            <a:srgbClr val="000000"/>
          </p15:clr>
        </p15:guide>
        <p15:guide id="9" orient="horz" pos="3997"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cdn.netzpolitik.org/wp-upload/2020/10/2020-10-20_Bundesregierung_Gesetzentwurf_Verfassungsschutzrecht.pdf" TargetMode="External"/><Relationship Id="rId13" Type="http://schemas.openxmlformats.org/officeDocument/2006/relationships/hyperlink" Target="https://www.bing.com/images/search?view=detailV2&amp;ccid=lZjWGjty&amp;id=5BC707AD539BC973E067B16210045DDBB9024D94&amp;thid=OIP.lZjWGjtylg0OAIpVwM5_pwHaFC&amp;mediaurl=https%3a%2f%2f3.bp.blogspot.com%2f-CnYpntj58PY%2fWfUmo-u_UfI%2fAAAAAAAAFK4%2fv-EI8OcdeFMbBTKdDSg7WvuB2l0WZvbnQCLcBGAs%2fs1600%2fimage-92102-galleryV9-abcd-92102.jpg&amp;cdnurl=https%3a%2f%2fth.bing.com%2fth%2fid%2fR9598d61a3b72960d0e008a55c0ce7fa7%3frik%3dlE0CudtdBBBisQ%26pid%3dImgRaw&amp;exph=579&amp;expw=850&amp;q=Peter+Maczollek&amp;simid=607988947710118542&amp;ck=AB2B64F84267FC879A02E3E74A3BA147&amp;selectedIndex=0&amp;FORM=IRPRST&amp;ajaxhist=0&amp;ajaxserp=0" TargetMode="External"/><Relationship Id="rId3" Type="http://schemas.openxmlformats.org/officeDocument/2006/relationships/hyperlink" Target="https://www.noz.de/article/teaser/1022965/full" TargetMode="External"/><Relationship Id="rId7" Type="http://schemas.openxmlformats.org/officeDocument/2006/relationships/hyperlink" Target="https://i1.wp.com/www.samerbergernachrichten.de/wp-content/uploads/2020/12/Lagebericht-organisierte-Kriminalitaet-6.jpg" TargetMode="External"/><Relationship Id="rId12" Type="http://schemas.openxmlformats.org/officeDocument/2006/relationships/hyperlink" Target="https://www.blick-aktuell.de/Berichte/Bilder/Osmanen-Germania-gibt-sich-als-Boxclub-doch-wird-als-452193.jpg" TargetMode="External"/><Relationship Id="rId2" Type="http://schemas.openxmlformats.org/officeDocument/2006/relationships/hyperlink" Target="https://bilder.t-online.de/b/82/67/50/90/id_82675090/920/tid_da/die-schauspieler-der-deutschen-serie-4-blocks-die-serie-handelt-im-kriminellen-milieu-berlins-.jpg" TargetMode="External"/><Relationship Id="rId16" Type="http://schemas.openxmlformats.org/officeDocument/2006/relationships/hyperlink" Target="https://images-wixmp-ed30a86b8c4ca887773594c2.wixmp.com/f/98dda172-1dca-4191-9b38-8e482228d5e4/d4jm9bx-bf76d924-f312-48f2-9d52-02f6c4397404.jpg?token=eyJ0eXAiOiJKV1QiLCJhbGciOiJIUzI1NiJ9.eyJpc3MiOiJ1cm46YXBwOjdlMGQxODg5ODIyNjQzNzNhNWYwZDQxNWVhMGQyNmUwIiwic3ViIjoidXJuOmFwcDo3ZTBkMTg4OTgyMjY0MzczYTVmMGQ0MTVlYTBkMjZlMCIsImF1ZCI6WyJ1cm46c2VydmljZTpmaWxlLmRvd25sb2FkIl0sIm9iaiI6W1t7InBhdGgiOiIvZi85OGRkYTE3Mi0xZGNhLTQxOTEtOWIzOC04ZTQ4MjIyOGQ1ZTQvZDRqbTlieC1iZjc2ZDkyNC1mMzEyLTQ4ZjItOWQ1Mi0wMmY2YzQzOTc0MDQuanBnIn1dXX0.CjdVMN9SKWVajm86JzNzlPBzKNfvVVD26Dy2DSLvviA" TargetMode="External"/><Relationship Id="rId1" Type="http://schemas.openxmlformats.org/officeDocument/2006/relationships/slideLayout" Target="../slideLayouts/slideLayout2.xml"/><Relationship Id="rId6" Type="http://schemas.openxmlformats.org/officeDocument/2006/relationships/hyperlink" Target="https://www.tekcrispy.com/wp-content/uploads/2019/10/breaking-bad-capitulos-que-debes-volvera-ver-640x400.jpg" TargetMode="External"/><Relationship Id="rId11" Type="http://schemas.openxmlformats.org/officeDocument/2006/relationships/hyperlink" Target="https://i1.wp.com/uomoqualunque.net/wp-content/uploads/2014/02/mafia-in-Italia.jpg" TargetMode="External"/><Relationship Id="rId5" Type="http://schemas.openxmlformats.org/officeDocument/2006/relationships/hyperlink" Target="https://www.tagesspiegel.de/images/bandidos-dpa/11547878/4-format6001.jpg" TargetMode="External"/><Relationship Id="rId15" Type="http://schemas.openxmlformats.org/officeDocument/2006/relationships/hyperlink" Target="https://i1.wp.com/asiatimes.com/wp-content/uploads/2020/09/Yakuza.jpg?fit=1200%2C800&amp;ssl=1" TargetMode="External"/><Relationship Id="rId10" Type="http://schemas.openxmlformats.org/officeDocument/2006/relationships/hyperlink" Target="https://media04.lokalkompass.de/article/2014/10/10/3/6197673_L.jpg?1558026189" TargetMode="External"/><Relationship Id="rId4" Type="http://schemas.openxmlformats.org/officeDocument/2006/relationships/hyperlink" Target="https://www.bpb.de/apuz/26102/organisierte-kriminalitaet-und-korruption?p=0" TargetMode="External"/><Relationship Id="rId9" Type="http://schemas.openxmlformats.org/officeDocument/2006/relationships/hyperlink" Target="https://www.tagesspiegel.de/images/hells-angels-dpa/8810984/3-format43.jpg" TargetMode="External"/><Relationship Id="rId14" Type="http://schemas.openxmlformats.org/officeDocument/2006/relationships/hyperlink" Target="https://www.stern.de/digital/online/ausweitung-des-bundestrojaners-beschlossen---dabei-wird-die-polizei-schon-von-beweismasse--erdrueckt--30566098.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25108A3-07BE-44C9-BD8D-48A082EA51EF}"/>
              </a:ext>
            </a:extLst>
          </p:cNvPr>
          <p:cNvSpPr>
            <a:spLocks noGrp="1"/>
          </p:cNvSpPr>
          <p:nvPr>
            <p:ph type="title"/>
          </p:nvPr>
        </p:nvSpPr>
        <p:spPr/>
        <p:txBody>
          <a:bodyPr/>
          <a:lstStyle/>
          <a:p>
            <a:endParaRPr lang="de-DE" b="0" dirty="0"/>
          </a:p>
        </p:txBody>
      </p:sp>
      <p:pic>
        <p:nvPicPr>
          <p:cNvPr id="8" name="Grafik 7" descr="Ein Bild, das Person, Wand, drinnen, Personen enthält.&#10;&#10;Automatisch generierte Beschreibung">
            <a:extLst>
              <a:ext uri="{FF2B5EF4-FFF2-40B4-BE49-F238E27FC236}">
                <a16:creationId xmlns:a16="http://schemas.microsoft.com/office/drawing/2014/main" id="{C3A69AEE-26A5-4B90-B9BE-90D46680EEDB}"/>
              </a:ext>
            </a:extLst>
          </p:cNvPr>
          <p:cNvPicPr>
            <a:picLocks noChangeAspect="1"/>
          </p:cNvPicPr>
          <p:nvPr/>
        </p:nvPicPr>
        <p:blipFill>
          <a:blip r:embed="rId2"/>
          <a:stretch>
            <a:fillRect/>
          </a:stretch>
        </p:blipFill>
        <p:spPr>
          <a:xfrm>
            <a:off x="1" y="765452"/>
            <a:ext cx="3979178" cy="2204251"/>
          </a:xfrm>
          <a:prstGeom prst="rect">
            <a:avLst/>
          </a:prstGeom>
        </p:spPr>
      </p:pic>
      <p:pic>
        <p:nvPicPr>
          <p:cNvPr id="10" name="Grafik 9" descr="Ein Bild, das Person, drinnen, Gewehr enthält.&#10;&#10;Automatisch generierte Beschreibung">
            <a:extLst>
              <a:ext uri="{FF2B5EF4-FFF2-40B4-BE49-F238E27FC236}">
                <a16:creationId xmlns:a16="http://schemas.microsoft.com/office/drawing/2014/main" id="{BBE1E8E7-7371-4BD6-8EDF-663A61D62B2A}"/>
              </a:ext>
            </a:extLst>
          </p:cNvPr>
          <p:cNvPicPr>
            <a:picLocks noChangeAspect="1"/>
          </p:cNvPicPr>
          <p:nvPr/>
        </p:nvPicPr>
        <p:blipFill>
          <a:blip r:embed="rId3"/>
          <a:stretch>
            <a:fillRect/>
          </a:stretch>
        </p:blipFill>
        <p:spPr>
          <a:xfrm>
            <a:off x="8212823" y="765452"/>
            <a:ext cx="3979177" cy="2204251"/>
          </a:xfrm>
          <a:prstGeom prst="rect">
            <a:avLst/>
          </a:prstGeom>
        </p:spPr>
      </p:pic>
      <p:pic>
        <p:nvPicPr>
          <p:cNvPr id="12" name="Grafik 11" descr="Ein Bild, das drinnen, Boden, Büro, zugemüllt enthält.&#10;&#10;Automatisch generierte Beschreibung">
            <a:extLst>
              <a:ext uri="{FF2B5EF4-FFF2-40B4-BE49-F238E27FC236}">
                <a16:creationId xmlns:a16="http://schemas.microsoft.com/office/drawing/2014/main" id="{98705988-DFB7-4D8A-9FB6-BE1E41273D75}"/>
              </a:ext>
            </a:extLst>
          </p:cNvPr>
          <p:cNvPicPr>
            <a:picLocks noChangeAspect="1"/>
          </p:cNvPicPr>
          <p:nvPr/>
        </p:nvPicPr>
        <p:blipFill>
          <a:blip r:embed="rId4"/>
          <a:stretch>
            <a:fillRect/>
          </a:stretch>
        </p:blipFill>
        <p:spPr>
          <a:xfrm>
            <a:off x="3979178" y="765452"/>
            <a:ext cx="4233645" cy="2204251"/>
          </a:xfrm>
          <a:prstGeom prst="rect">
            <a:avLst/>
          </a:prstGeom>
        </p:spPr>
      </p:pic>
      <p:pic>
        <p:nvPicPr>
          <p:cNvPr id="14" name="Grafik 13" descr="Ein Bild, das Person enthält.&#10;&#10;Automatisch generierte Beschreibung">
            <a:extLst>
              <a:ext uri="{FF2B5EF4-FFF2-40B4-BE49-F238E27FC236}">
                <a16:creationId xmlns:a16="http://schemas.microsoft.com/office/drawing/2014/main" id="{BF702B77-2939-4C07-968E-BC6BC606F2E7}"/>
              </a:ext>
            </a:extLst>
          </p:cNvPr>
          <p:cNvPicPr>
            <a:picLocks noChangeAspect="1"/>
          </p:cNvPicPr>
          <p:nvPr/>
        </p:nvPicPr>
        <p:blipFill>
          <a:blip r:embed="rId5"/>
          <a:stretch>
            <a:fillRect/>
          </a:stretch>
        </p:blipFill>
        <p:spPr>
          <a:xfrm>
            <a:off x="1" y="4305606"/>
            <a:ext cx="3979178" cy="2204251"/>
          </a:xfrm>
          <a:prstGeom prst="rect">
            <a:avLst/>
          </a:prstGeom>
        </p:spPr>
      </p:pic>
      <p:pic>
        <p:nvPicPr>
          <p:cNvPr id="16" name="Grafik 15" descr="Ein Bild, das Text, Person, blau enthält.&#10;&#10;Automatisch generierte Beschreibung">
            <a:extLst>
              <a:ext uri="{FF2B5EF4-FFF2-40B4-BE49-F238E27FC236}">
                <a16:creationId xmlns:a16="http://schemas.microsoft.com/office/drawing/2014/main" id="{A9F039D7-333F-460A-A970-BB73A0F4A533}"/>
              </a:ext>
            </a:extLst>
          </p:cNvPr>
          <p:cNvPicPr>
            <a:picLocks noChangeAspect="1"/>
          </p:cNvPicPr>
          <p:nvPr/>
        </p:nvPicPr>
        <p:blipFill>
          <a:blip r:embed="rId6"/>
          <a:stretch>
            <a:fillRect/>
          </a:stretch>
        </p:blipFill>
        <p:spPr>
          <a:xfrm>
            <a:off x="8212822" y="4305607"/>
            <a:ext cx="3979178" cy="2204250"/>
          </a:xfrm>
          <a:prstGeom prst="rect">
            <a:avLst/>
          </a:prstGeom>
        </p:spPr>
      </p:pic>
      <p:pic>
        <p:nvPicPr>
          <p:cNvPr id="18" name="Grafik 17">
            <a:extLst>
              <a:ext uri="{FF2B5EF4-FFF2-40B4-BE49-F238E27FC236}">
                <a16:creationId xmlns:a16="http://schemas.microsoft.com/office/drawing/2014/main" id="{5030A9BD-3C84-4F05-8BE9-F293E54EB90A}"/>
              </a:ext>
            </a:extLst>
          </p:cNvPr>
          <p:cNvPicPr>
            <a:picLocks noChangeAspect="1"/>
          </p:cNvPicPr>
          <p:nvPr/>
        </p:nvPicPr>
        <p:blipFill>
          <a:blip r:embed="rId7"/>
          <a:stretch>
            <a:fillRect/>
          </a:stretch>
        </p:blipFill>
        <p:spPr>
          <a:xfrm>
            <a:off x="3979178" y="4305606"/>
            <a:ext cx="4233644" cy="2204251"/>
          </a:xfrm>
          <a:prstGeom prst="rect">
            <a:avLst/>
          </a:prstGeom>
        </p:spPr>
      </p:pic>
      <p:sp>
        <p:nvSpPr>
          <p:cNvPr id="19" name="Textfeld 18">
            <a:extLst>
              <a:ext uri="{FF2B5EF4-FFF2-40B4-BE49-F238E27FC236}">
                <a16:creationId xmlns:a16="http://schemas.microsoft.com/office/drawing/2014/main" id="{6173CFF2-B134-43A7-97CB-3B434D420655}"/>
              </a:ext>
            </a:extLst>
          </p:cNvPr>
          <p:cNvSpPr txBox="1"/>
          <p:nvPr/>
        </p:nvSpPr>
        <p:spPr>
          <a:xfrm>
            <a:off x="2231472" y="2973897"/>
            <a:ext cx="7726260" cy="923330"/>
          </a:xfrm>
          <a:prstGeom prst="rect">
            <a:avLst/>
          </a:prstGeom>
          <a:noFill/>
        </p:spPr>
        <p:txBody>
          <a:bodyPr wrap="square" rtlCol="0">
            <a:spAutoFit/>
          </a:bodyPr>
          <a:lstStyle/>
          <a:p>
            <a:endParaRPr lang="de-DE" dirty="0"/>
          </a:p>
          <a:p>
            <a:pPr algn="ctr"/>
            <a:r>
              <a:rPr lang="de-DE" b="1" u="sng" dirty="0"/>
              <a:t>Organisierte Kriminalität (OK): Charakteristika, Erscheinungsformen, Akteure und aktuelles nationales und transnationales Lagebild </a:t>
            </a:r>
          </a:p>
        </p:txBody>
      </p:sp>
    </p:spTree>
    <p:extLst>
      <p:ext uri="{BB962C8B-B14F-4D97-AF65-F5344CB8AC3E}">
        <p14:creationId xmlns:p14="http://schemas.microsoft.com/office/powerpoint/2010/main" val="118851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D962E28-55A4-40FB-A225-B5DCEBAE3536}"/>
              </a:ext>
            </a:extLst>
          </p:cNvPr>
          <p:cNvSpPr>
            <a:spLocks noGrp="1"/>
          </p:cNvSpPr>
          <p:nvPr>
            <p:ph type="body" sz="quarter" idx="11"/>
          </p:nvPr>
        </p:nvSpPr>
        <p:spPr>
          <a:xfrm>
            <a:off x="186305" y="1948496"/>
            <a:ext cx="5795963" cy="4284663"/>
          </a:xfrm>
        </p:spPr>
        <p:txBody>
          <a:bodyPr/>
          <a:lstStyle/>
          <a:p>
            <a:endParaRPr lang="de-DE" dirty="0"/>
          </a:p>
        </p:txBody>
      </p:sp>
      <p:sp>
        <p:nvSpPr>
          <p:cNvPr id="3" name="Titel 2">
            <a:extLst>
              <a:ext uri="{FF2B5EF4-FFF2-40B4-BE49-F238E27FC236}">
                <a16:creationId xmlns:a16="http://schemas.microsoft.com/office/drawing/2014/main" id="{7998BEF2-AF36-457F-A158-40B176719A2A}"/>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7957801D-102F-491A-A867-17F229F299F1}"/>
              </a:ext>
            </a:extLst>
          </p:cNvPr>
          <p:cNvSpPr>
            <a:spLocks noGrp="1"/>
          </p:cNvSpPr>
          <p:nvPr>
            <p:ph type="body" sz="quarter" idx="13"/>
          </p:nvPr>
        </p:nvSpPr>
        <p:spPr/>
        <p:txBody>
          <a:bodyPr/>
          <a:lstStyle/>
          <a:p>
            <a:endParaRPr lang="de-DE" dirty="0"/>
          </a:p>
        </p:txBody>
      </p:sp>
      <p:pic>
        <p:nvPicPr>
          <p:cNvPr id="33" name="Grafik 32">
            <a:extLst>
              <a:ext uri="{FF2B5EF4-FFF2-40B4-BE49-F238E27FC236}">
                <a16:creationId xmlns:a16="http://schemas.microsoft.com/office/drawing/2014/main" id="{066E1724-5A92-4808-A65C-FE91CE0DAD7D}"/>
              </a:ext>
            </a:extLst>
          </p:cNvPr>
          <p:cNvPicPr>
            <a:picLocks noChangeAspect="1"/>
          </p:cNvPicPr>
          <p:nvPr/>
        </p:nvPicPr>
        <p:blipFill>
          <a:blip r:embed="rId2"/>
          <a:stretch>
            <a:fillRect/>
          </a:stretch>
        </p:blipFill>
        <p:spPr>
          <a:xfrm>
            <a:off x="1296089" y="783080"/>
            <a:ext cx="3576393" cy="5726776"/>
          </a:xfrm>
          <a:prstGeom prst="rect">
            <a:avLst/>
          </a:prstGeom>
        </p:spPr>
      </p:pic>
      <p:pic>
        <p:nvPicPr>
          <p:cNvPr id="35" name="Grafik 34" descr="Ein Bild, das Tisch enthält.&#10;&#10;Automatisch generierte Beschreibung">
            <a:extLst>
              <a:ext uri="{FF2B5EF4-FFF2-40B4-BE49-F238E27FC236}">
                <a16:creationId xmlns:a16="http://schemas.microsoft.com/office/drawing/2014/main" id="{06CBB736-7874-4A55-AE25-4994974AD488}"/>
              </a:ext>
            </a:extLst>
          </p:cNvPr>
          <p:cNvPicPr>
            <a:picLocks noChangeAspect="1"/>
          </p:cNvPicPr>
          <p:nvPr/>
        </p:nvPicPr>
        <p:blipFill>
          <a:blip r:embed="rId3"/>
          <a:stretch>
            <a:fillRect/>
          </a:stretch>
        </p:blipFill>
        <p:spPr>
          <a:xfrm>
            <a:off x="6884103" y="783081"/>
            <a:ext cx="4508148" cy="5726775"/>
          </a:xfrm>
          <a:prstGeom prst="rect">
            <a:avLst/>
          </a:prstGeom>
        </p:spPr>
      </p:pic>
      <p:sp>
        <p:nvSpPr>
          <p:cNvPr id="38" name="Fußzeilenplatzhalter 37">
            <a:extLst>
              <a:ext uri="{FF2B5EF4-FFF2-40B4-BE49-F238E27FC236}">
                <a16:creationId xmlns:a16="http://schemas.microsoft.com/office/drawing/2014/main" id="{A60C1C07-4102-4F36-8769-7E7EE515FA74}"/>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76692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85925C7-BAEC-41AE-BC97-11EA732DCE0B}"/>
              </a:ext>
            </a:extLst>
          </p:cNvPr>
          <p:cNvSpPr>
            <a:spLocks noGrp="1"/>
          </p:cNvSpPr>
          <p:nvPr>
            <p:ph type="body" sz="quarter" idx="11"/>
          </p:nvPr>
        </p:nvSpPr>
        <p:spPr/>
        <p:txBody>
          <a:bodyPr/>
          <a:lstStyle/>
          <a:p>
            <a:endParaRPr lang="de-DE" dirty="0"/>
          </a:p>
        </p:txBody>
      </p:sp>
      <p:sp>
        <p:nvSpPr>
          <p:cNvPr id="3" name="Titel 2">
            <a:extLst>
              <a:ext uri="{FF2B5EF4-FFF2-40B4-BE49-F238E27FC236}">
                <a16:creationId xmlns:a16="http://schemas.microsoft.com/office/drawing/2014/main" id="{298174C4-B236-4B99-8F28-969DDFB0AD36}"/>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D2C8B6F5-6B86-4373-A161-9F4820518EF2}"/>
              </a:ext>
            </a:extLst>
          </p:cNvPr>
          <p:cNvSpPr>
            <a:spLocks noGrp="1"/>
          </p:cNvSpPr>
          <p:nvPr>
            <p:ph type="body" sz="quarter" idx="13"/>
          </p:nvPr>
        </p:nvSpPr>
        <p:spPr/>
        <p:txBody>
          <a:bodyPr/>
          <a:lstStyle/>
          <a:p>
            <a:r>
              <a:rPr lang="de-DE" u="sng" dirty="0">
                <a:latin typeface="Times New Roman" panose="02020603050405020304" pitchFamily="18" charset="0"/>
                <a:cs typeface="Times New Roman" panose="02020603050405020304" pitchFamily="18" charset="0"/>
              </a:rPr>
              <a:t>Entwicklung und Verteilung der Fallzahlen </a:t>
            </a:r>
          </a:p>
        </p:txBody>
      </p:sp>
      <p:pic>
        <p:nvPicPr>
          <p:cNvPr id="7" name="Grafik 6">
            <a:extLst>
              <a:ext uri="{FF2B5EF4-FFF2-40B4-BE49-F238E27FC236}">
                <a16:creationId xmlns:a16="http://schemas.microsoft.com/office/drawing/2014/main" id="{93925F29-6DA2-4CA9-A019-C115C74BAA22}"/>
              </a:ext>
            </a:extLst>
          </p:cNvPr>
          <p:cNvPicPr>
            <a:picLocks noChangeAspect="1"/>
          </p:cNvPicPr>
          <p:nvPr/>
        </p:nvPicPr>
        <p:blipFill>
          <a:blip r:embed="rId2"/>
          <a:stretch>
            <a:fillRect/>
          </a:stretch>
        </p:blipFill>
        <p:spPr>
          <a:xfrm>
            <a:off x="305994" y="2123756"/>
            <a:ext cx="4900488" cy="3034161"/>
          </a:xfrm>
          <a:prstGeom prst="rect">
            <a:avLst/>
          </a:prstGeom>
        </p:spPr>
      </p:pic>
      <p:pic>
        <p:nvPicPr>
          <p:cNvPr id="9" name="Grafik 8" descr="Ein Bild, das Karte enthält.&#10;&#10;Automatisch generierte Beschreibung">
            <a:extLst>
              <a:ext uri="{FF2B5EF4-FFF2-40B4-BE49-F238E27FC236}">
                <a16:creationId xmlns:a16="http://schemas.microsoft.com/office/drawing/2014/main" id="{D1DB0842-C3B8-40F0-9C3B-10A705C4B83A}"/>
              </a:ext>
            </a:extLst>
          </p:cNvPr>
          <p:cNvPicPr>
            <a:picLocks noChangeAspect="1"/>
          </p:cNvPicPr>
          <p:nvPr/>
        </p:nvPicPr>
        <p:blipFill>
          <a:blip r:embed="rId3"/>
          <a:stretch>
            <a:fillRect/>
          </a:stretch>
        </p:blipFill>
        <p:spPr>
          <a:xfrm>
            <a:off x="6887360" y="1484851"/>
            <a:ext cx="4504889" cy="4860386"/>
          </a:xfrm>
          <a:prstGeom prst="rect">
            <a:avLst/>
          </a:prstGeom>
        </p:spPr>
      </p:pic>
      <p:sp>
        <p:nvSpPr>
          <p:cNvPr id="10" name="Fußzeilenplatzhalter 9">
            <a:extLst>
              <a:ext uri="{FF2B5EF4-FFF2-40B4-BE49-F238E27FC236}">
                <a16:creationId xmlns:a16="http://schemas.microsoft.com/office/drawing/2014/main" id="{E37D0667-844D-450B-A080-A883E9E8C7EB}"/>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233721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63F42BF-F6CE-446F-9FE7-596D440B8221}"/>
              </a:ext>
            </a:extLst>
          </p:cNvPr>
          <p:cNvSpPr>
            <a:spLocks noGrp="1"/>
          </p:cNvSpPr>
          <p:nvPr>
            <p:ph type="body" sz="quarter" idx="11"/>
          </p:nvPr>
        </p:nvSpPr>
        <p:spPr>
          <a:xfrm>
            <a:off x="300037" y="5871980"/>
            <a:ext cx="10630818" cy="458469"/>
          </a:xfrm>
        </p:spPr>
        <p:txBody>
          <a:bodyPr>
            <a:normAutofit fontScale="40000" lnSpcReduction="20000"/>
          </a:bodyPr>
          <a:lstStyle/>
          <a:p>
            <a:r>
              <a:rPr lang="de-DE" sz="2800" dirty="0">
                <a:latin typeface="Times New Roman" panose="02020603050405020304" pitchFamily="18" charset="0"/>
                <a:cs typeface="Times New Roman" panose="02020603050405020304" pitchFamily="18" charset="0"/>
              </a:rPr>
              <a:t>Bundeskriminalamt (2020): Organisierte Kriminalität. Bundeslagebild 2019, November 2020., URL: https://www.bka.de/SharedDocs/Downloads/DE/Publikationen/JahresberichtUnd Lagebilder/</a:t>
            </a:r>
            <a:r>
              <a:rPr lang="de-DE" sz="2800" dirty="0" err="1">
                <a:latin typeface="Times New Roman" panose="02020603050405020304" pitchFamily="18" charset="0"/>
                <a:cs typeface="Times New Roman" panose="02020603050405020304" pitchFamily="18" charset="0"/>
              </a:rPr>
              <a:t>OrganisierteKriminalitaet</a:t>
            </a:r>
            <a:r>
              <a:rPr lang="de-DE" sz="2800" dirty="0">
                <a:latin typeface="Times New Roman" panose="02020603050405020304" pitchFamily="18" charset="0"/>
                <a:cs typeface="Times New Roman" panose="02020603050405020304" pitchFamily="18" charset="0"/>
              </a:rPr>
              <a:t>/organisierteKriminalitaetBundeslagebild2019.html;jsess </a:t>
            </a:r>
            <a:r>
              <a:rPr lang="de-DE" sz="2800" dirty="0" err="1">
                <a:latin typeface="Times New Roman" panose="02020603050405020304" pitchFamily="18" charset="0"/>
                <a:cs typeface="Times New Roman" panose="02020603050405020304" pitchFamily="18" charset="0"/>
              </a:rPr>
              <a:t>ionid</a:t>
            </a:r>
            <a:r>
              <a:rPr lang="de-DE" sz="2800" dirty="0">
                <a:latin typeface="Times New Roman" panose="02020603050405020304" pitchFamily="18" charset="0"/>
                <a:cs typeface="Times New Roman" panose="02020603050405020304" pitchFamily="18" charset="0"/>
              </a:rPr>
              <a:t>=A5FE6661F35DCFB68FB2B67D0173F278.live2292?nn=27988 (letzter Zugriff 13.06.2021), S. 41</a:t>
            </a:r>
            <a:r>
              <a:rPr lang="de-DE" dirty="0">
                <a:latin typeface="Times New Roman" panose="02020603050405020304" pitchFamily="18" charset="0"/>
                <a:cs typeface="Times New Roman" panose="02020603050405020304" pitchFamily="18" charset="0"/>
              </a:rPr>
              <a:t>.43,46</a:t>
            </a:r>
            <a:endParaRPr lang="de-DE" sz="2800" dirty="0">
              <a:latin typeface="Times New Roman" panose="02020603050405020304" pitchFamily="18"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6C12DA79-963E-400B-B90D-2E682ADFECAB}"/>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B8573F1F-1EEC-43D6-8960-8A7CE55F5077}"/>
              </a:ext>
            </a:extLst>
          </p:cNvPr>
          <p:cNvSpPr>
            <a:spLocks noGrp="1"/>
          </p:cNvSpPr>
          <p:nvPr>
            <p:ph type="body" sz="quarter" idx="13"/>
          </p:nvPr>
        </p:nvSpPr>
        <p:spPr>
          <a:xfrm>
            <a:off x="363005" y="937493"/>
            <a:ext cx="2559500" cy="758380"/>
          </a:xfrm>
        </p:spPr>
        <p:txBody>
          <a:bodyPr>
            <a:normAutofit/>
          </a:bodyPr>
          <a:lstStyle/>
          <a:p>
            <a:r>
              <a:rPr lang="de-DE" sz="2000" dirty="0" err="1">
                <a:latin typeface="Times New Roman" panose="02020603050405020304" pitchFamily="18" charset="0"/>
                <a:cs typeface="Times New Roman" panose="02020603050405020304" pitchFamily="18" charset="0"/>
              </a:rPr>
              <a:t>Btm</a:t>
            </a:r>
            <a:r>
              <a:rPr lang="de-DE" sz="2000" dirty="0">
                <a:latin typeface="Times New Roman" panose="02020603050405020304" pitchFamily="18" charset="0"/>
                <a:cs typeface="Times New Roman" panose="02020603050405020304" pitchFamily="18" charset="0"/>
              </a:rPr>
              <a:t>-Delikte in der OK</a:t>
            </a:r>
          </a:p>
        </p:txBody>
      </p:sp>
      <p:sp>
        <p:nvSpPr>
          <p:cNvPr id="6" name="Fußzeilenplatzhalter 5">
            <a:extLst>
              <a:ext uri="{FF2B5EF4-FFF2-40B4-BE49-F238E27FC236}">
                <a16:creationId xmlns:a16="http://schemas.microsoft.com/office/drawing/2014/main" id="{7ADBEED3-040E-4A10-BB7A-56C816C7F271}"/>
              </a:ext>
            </a:extLst>
          </p:cNvPr>
          <p:cNvSpPr>
            <a:spLocks noGrp="1"/>
          </p:cNvSpPr>
          <p:nvPr>
            <p:ph type="ftr" sz="quarter" idx="14"/>
          </p:nvPr>
        </p:nvSpPr>
        <p:spPr/>
        <p:txBody>
          <a:bodyPr/>
          <a:lstStyle/>
          <a:p>
            <a:endParaRPr lang="de-DE" dirty="0"/>
          </a:p>
        </p:txBody>
      </p:sp>
      <p:pic>
        <p:nvPicPr>
          <p:cNvPr id="8" name="Grafik 7">
            <a:extLst>
              <a:ext uri="{FF2B5EF4-FFF2-40B4-BE49-F238E27FC236}">
                <a16:creationId xmlns:a16="http://schemas.microsoft.com/office/drawing/2014/main" id="{705A595E-39B0-4210-B8F3-A8F0C9F1AA5F}"/>
              </a:ext>
            </a:extLst>
          </p:cNvPr>
          <p:cNvPicPr>
            <a:picLocks noChangeAspect="1"/>
          </p:cNvPicPr>
          <p:nvPr/>
        </p:nvPicPr>
        <p:blipFill>
          <a:blip r:embed="rId2"/>
          <a:stretch>
            <a:fillRect/>
          </a:stretch>
        </p:blipFill>
        <p:spPr>
          <a:xfrm>
            <a:off x="-526170" y="2273815"/>
            <a:ext cx="4170189" cy="3478694"/>
          </a:xfrm>
          <a:prstGeom prst="rect">
            <a:avLst/>
          </a:prstGeom>
        </p:spPr>
      </p:pic>
      <p:pic>
        <p:nvPicPr>
          <p:cNvPr id="11" name="Grafik 10">
            <a:extLst>
              <a:ext uri="{FF2B5EF4-FFF2-40B4-BE49-F238E27FC236}">
                <a16:creationId xmlns:a16="http://schemas.microsoft.com/office/drawing/2014/main" id="{31DB2147-0726-4A48-AB40-E6F7F7893F5B}"/>
              </a:ext>
            </a:extLst>
          </p:cNvPr>
          <p:cNvPicPr>
            <a:picLocks noChangeAspect="1"/>
          </p:cNvPicPr>
          <p:nvPr/>
        </p:nvPicPr>
        <p:blipFill>
          <a:blip r:embed="rId3"/>
          <a:stretch>
            <a:fillRect/>
          </a:stretch>
        </p:blipFill>
        <p:spPr>
          <a:xfrm>
            <a:off x="3495230" y="1852726"/>
            <a:ext cx="4981755" cy="3870751"/>
          </a:xfrm>
          <a:prstGeom prst="rect">
            <a:avLst/>
          </a:prstGeom>
        </p:spPr>
      </p:pic>
      <p:sp>
        <p:nvSpPr>
          <p:cNvPr id="12" name="Textfeld 11">
            <a:extLst>
              <a:ext uri="{FF2B5EF4-FFF2-40B4-BE49-F238E27FC236}">
                <a16:creationId xmlns:a16="http://schemas.microsoft.com/office/drawing/2014/main" id="{A332FD70-E27C-49AE-86D6-B13D0E34EFB3}"/>
              </a:ext>
            </a:extLst>
          </p:cNvPr>
          <p:cNvSpPr txBox="1"/>
          <p:nvPr/>
        </p:nvSpPr>
        <p:spPr>
          <a:xfrm>
            <a:off x="4559286" y="859656"/>
            <a:ext cx="3435410" cy="984885"/>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Delikte im Zusammenhang mit dem Wirtschaftsleben</a:t>
            </a:r>
          </a:p>
          <a:p>
            <a:endParaRPr lang="de-DE" dirty="0"/>
          </a:p>
        </p:txBody>
      </p:sp>
      <p:pic>
        <p:nvPicPr>
          <p:cNvPr id="13" name="Grafik 12">
            <a:extLst>
              <a:ext uri="{FF2B5EF4-FFF2-40B4-BE49-F238E27FC236}">
                <a16:creationId xmlns:a16="http://schemas.microsoft.com/office/drawing/2014/main" id="{CDF0DCBF-E5D4-4DA9-9AF6-084AA1C2EB01}"/>
              </a:ext>
            </a:extLst>
          </p:cNvPr>
          <p:cNvPicPr>
            <a:picLocks noChangeAspect="1"/>
          </p:cNvPicPr>
          <p:nvPr/>
        </p:nvPicPr>
        <p:blipFill>
          <a:blip r:embed="rId4"/>
          <a:stretch>
            <a:fillRect/>
          </a:stretch>
        </p:blipFill>
        <p:spPr>
          <a:xfrm>
            <a:off x="7874219" y="1943166"/>
            <a:ext cx="4044353" cy="3689872"/>
          </a:xfrm>
          <a:prstGeom prst="rect">
            <a:avLst/>
          </a:prstGeom>
        </p:spPr>
      </p:pic>
      <p:sp>
        <p:nvSpPr>
          <p:cNvPr id="16" name="Textfeld 15">
            <a:extLst>
              <a:ext uri="{FF2B5EF4-FFF2-40B4-BE49-F238E27FC236}">
                <a16:creationId xmlns:a16="http://schemas.microsoft.com/office/drawing/2014/main" id="{420EA5FA-68B8-47EE-BC6E-B52C649290EC}"/>
              </a:ext>
            </a:extLst>
          </p:cNvPr>
          <p:cNvSpPr txBox="1"/>
          <p:nvPr/>
        </p:nvSpPr>
        <p:spPr>
          <a:xfrm>
            <a:off x="9102056" y="933345"/>
            <a:ext cx="3154260" cy="677108"/>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Eigentumsdelikte</a:t>
            </a:r>
          </a:p>
          <a:p>
            <a:endParaRPr lang="de-DE" dirty="0"/>
          </a:p>
        </p:txBody>
      </p:sp>
    </p:spTree>
    <p:extLst>
      <p:ext uri="{BB962C8B-B14F-4D97-AF65-F5344CB8AC3E}">
        <p14:creationId xmlns:p14="http://schemas.microsoft.com/office/powerpoint/2010/main" val="70276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42F544C-E5AF-47CF-8147-77183B927533}"/>
              </a:ext>
            </a:extLst>
          </p:cNvPr>
          <p:cNvSpPr>
            <a:spLocks noGrp="1"/>
          </p:cNvSpPr>
          <p:nvPr>
            <p:ph type="body" sz="quarter" idx="11"/>
          </p:nvPr>
        </p:nvSpPr>
        <p:spPr>
          <a:xfrm>
            <a:off x="300037" y="1836420"/>
            <a:ext cx="11699875" cy="4284663"/>
          </a:xfrm>
        </p:spPr>
        <p:txBody>
          <a:bodyPr>
            <a:normAutofit/>
          </a:bodyPr>
          <a:lstStyle/>
          <a:p>
            <a:pPr marL="0" indent="0">
              <a:buNone/>
            </a:pPr>
            <a:r>
              <a:rPr lang="de-DE" sz="2000" b="1" dirty="0">
                <a:latin typeface="Times New Roman" panose="02020603050405020304" pitchFamily="18" charset="0"/>
                <a:cs typeface="Times New Roman" panose="02020603050405020304" pitchFamily="18" charset="0"/>
              </a:rPr>
              <a:t>Rockergruppierungen</a:t>
            </a:r>
            <a:r>
              <a:rPr lang="de-DE" sz="2000" dirty="0">
                <a:latin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cs typeface="Times New Roman" panose="02020603050405020304" pitchFamily="18" charset="0"/>
              </a:rPr>
              <a:t>Rockerähnliche		Italienische Organisierte Kriminalität (IOK) 	 			Gruppierungen</a:t>
            </a:r>
          </a:p>
        </p:txBody>
      </p:sp>
      <p:sp>
        <p:nvSpPr>
          <p:cNvPr id="3" name="Titel 2">
            <a:extLst>
              <a:ext uri="{FF2B5EF4-FFF2-40B4-BE49-F238E27FC236}">
                <a16:creationId xmlns:a16="http://schemas.microsoft.com/office/drawing/2014/main" id="{B9E8EFBE-2649-4E8D-9AC4-5A89E2F3546A}"/>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C104FD7B-42B1-45BD-BC30-58203EA16024}"/>
              </a:ext>
            </a:extLst>
          </p:cNvPr>
          <p:cNvSpPr>
            <a:spLocks noGrp="1"/>
          </p:cNvSpPr>
          <p:nvPr>
            <p:ph type="body" sz="quarter" idx="13"/>
          </p:nvPr>
        </p:nvSpPr>
        <p:spPr/>
        <p:txBody>
          <a:bodyPr/>
          <a:lstStyle/>
          <a:p>
            <a:r>
              <a:rPr lang="de-DE" u="sng" dirty="0">
                <a:latin typeface="Times New Roman" panose="02020603050405020304" pitchFamily="18" charset="0"/>
                <a:cs typeface="Times New Roman" panose="02020603050405020304" pitchFamily="18" charset="0"/>
              </a:rPr>
              <a:t>Akteure der OK in Deutschland</a:t>
            </a:r>
          </a:p>
        </p:txBody>
      </p:sp>
      <p:pic>
        <p:nvPicPr>
          <p:cNvPr id="7" name="Grafik 6" descr="Ein Bild, das Baum, draußen, Person, Gras enthält.&#10;&#10;Automatisch generierte Beschreibung">
            <a:extLst>
              <a:ext uri="{FF2B5EF4-FFF2-40B4-BE49-F238E27FC236}">
                <a16:creationId xmlns:a16="http://schemas.microsoft.com/office/drawing/2014/main" id="{0F8AD13A-BBBA-47DC-BE9F-996A78B8EC59}"/>
              </a:ext>
            </a:extLst>
          </p:cNvPr>
          <p:cNvPicPr>
            <a:picLocks noChangeAspect="1"/>
          </p:cNvPicPr>
          <p:nvPr/>
        </p:nvPicPr>
        <p:blipFill>
          <a:blip r:embed="rId2"/>
          <a:stretch>
            <a:fillRect/>
          </a:stretch>
        </p:blipFill>
        <p:spPr>
          <a:xfrm>
            <a:off x="92092" y="4385388"/>
            <a:ext cx="2933666" cy="2091767"/>
          </a:xfrm>
          <a:prstGeom prst="rect">
            <a:avLst/>
          </a:prstGeom>
        </p:spPr>
      </p:pic>
      <p:pic>
        <p:nvPicPr>
          <p:cNvPr id="11" name="Grafik 10" descr="Ein Bild, das Text, Person, darstellend, Gruppe enthält.&#10;&#10;Automatisch generierte Beschreibung">
            <a:extLst>
              <a:ext uri="{FF2B5EF4-FFF2-40B4-BE49-F238E27FC236}">
                <a16:creationId xmlns:a16="http://schemas.microsoft.com/office/drawing/2014/main" id="{46FEC45D-A1FC-48BF-BA3D-EAA7CFA74A03}"/>
              </a:ext>
            </a:extLst>
          </p:cNvPr>
          <p:cNvPicPr>
            <a:picLocks noChangeAspect="1"/>
          </p:cNvPicPr>
          <p:nvPr/>
        </p:nvPicPr>
        <p:blipFill>
          <a:blip r:embed="rId3"/>
          <a:stretch>
            <a:fillRect/>
          </a:stretch>
        </p:blipFill>
        <p:spPr>
          <a:xfrm>
            <a:off x="3453344" y="2472612"/>
            <a:ext cx="2862297" cy="1912777"/>
          </a:xfrm>
          <a:prstGeom prst="rect">
            <a:avLst/>
          </a:prstGeom>
        </p:spPr>
      </p:pic>
      <p:pic>
        <p:nvPicPr>
          <p:cNvPr id="13" name="Grafik 12" descr="Ein Bild, das Karte enthält.&#10;&#10;Automatisch generierte Beschreibung">
            <a:extLst>
              <a:ext uri="{FF2B5EF4-FFF2-40B4-BE49-F238E27FC236}">
                <a16:creationId xmlns:a16="http://schemas.microsoft.com/office/drawing/2014/main" id="{E2220FA5-2D5A-4C4A-8480-7D702D63D815}"/>
              </a:ext>
            </a:extLst>
          </p:cNvPr>
          <p:cNvPicPr>
            <a:picLocks noChangeAspect="1"/>
          </p:cNvPicPr>
          <p:nvPr/>
        </p:nvPicPr>
        <p:blipFill>
          <a:blip r:embed="rId4"/>
          <a:stretch>
            <a:fillRect/>
          </a:stretch>
        </p:blipFill>
        <p:spPr>
          <a:xfrm>
            <a:off x="6743227" y="2303194"/>
            <a:ext cx="5356681" cy="3995925"/>
          </a:xfrm>
          <a:prstGeom prst="rect">
            <a:avLst/>
          </a:prstGeom>
        </p:spPr>
      </p:pic>
      <p:pic>
        <p:nvPicPr>
          <p:cNvPr id="15" name="Grafik 14" descr="Ein Bild, das Person, Gras, draußen, Leichtathletik enthält.&#10;&#10;Automatisch generierte Beschreibung">
            <a:extLst>
              <a:ext uri="{FF2B5EF4-FFF2-40B4-BE49-F238E27FC236}">
                <a16:creationId xmlns:a16="http://schemas.microsoft.com/office/drawing/2014/main" id="{7C5B3588-C57A-4194-A29A-6834F120FCA7}"/>
              </a:ext>
            </a:extLst>
          </p:cNvPr>
          <p:cNvPicPr>
            <a:picLocks noChangeAspect="1"/>
          </p:cNvPicPr>
          <p:nvPr/>
        </p:nvPicPr>
        <p:blipFill>
          <a:blip r:embed="rId5"/>
          <a:stretch>
            <a:fillRect/>
          </a:stretch>
        </p:blipFill>
        <p:spPr>
          <a:xfrm>
            <a:off x="3453344" y="4385388"/>
            <a:ext cx="2862297" cy="2091767"/>
          </a:xfrm>
          <a:prstGeom prst="rect">
            <a:avLst/>
          </a:prstGeom>
        </p:spPr>
      </p:pic>
      <p:pic>
        <p:nvPicPr>
          <p:cNvPr id="6" name="Grafik 5" descr="Ein Bild, das Person, Militäruniform, darstellend, Personen enthält.&#10;&#10;Automatisch generierte Beschreibung">
            <a:extLst>
              <a:ext uri="{FF2B5EF4-FFF2-40B4-BE49-F238E27FC236}">
                <a16:creationId xmlns:a16="http://schemas.microsoft.com/office/drawing/2014/main" id="{A2B132EB-3C5B-4C7A-BCF2-D592BC708488}"/>
              </a:ext>
            </a:extLst>
          </p:cNvPr>
          <p:cNvPicPr>
            <a:picLocks noChangeAspect="1"/>
          </p:cNvPicPr>
          <p:nvPr/>
        </p:nvPicPr>
        <p:blipFill>
          <a:blip r:embed="rId6"/>
          <a:stretch>
            <a:fillRect/>
          </a:stretch>
        </p:blipFill>
        <p:spPr>
          <a:xfrm>
            <a:off x="73438" y="2361631"/>
            <a:ext cx="2970974" cy="2023757"/>
          </a:xfrm>
          <a:prstGeom prst="rect">
            <a:avLst/>
          </a:prstGeom>
        </p:spPr>
      </p:pic>
    </p:spTree>
    <p:extLst>
      <p:ext uri="{BB962C8B-B14F-4D97-AF65-F5344CB8AC3E}">
        <p14:creationId xmlns:p14="http://schemas.microsoft.com/office/powerpoint/2010/main" val="283414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C4D988D-0FDE-43F4-9EF1-6D55AF2F91E8}"/>
              </a:ext>
            </a:extLst>
          </p:cNvPr>
          <p:cNvSpPr>
            <a:spLocks noGrp="1"/>
          </p:cNvSpPr>
          <p:nvPr>
            <p:ph type="body" sz="quarter" idx="11"/>
          </p:nvPr>
        </p:nvSpPr>
        <p:spPr>
          <a:xfrm>
            <a:off x="192088" y="908050"/>
            <a:ext cx="11807826" cy="5437187"/>
          </a:xfrm>
        </p:spPr>
        <p:txBody>
          <a:bodyPr>
            <a:normAutofit/>
          </a:bodyPr>
          <a:lstStyle/>
          <a:p>
            <a:pPr marL="0" indent="0">
              <a:buNone/>
            </a:pPr>
            <a:r>
              <a:rPr lang="de-DE" sz="2000" b="1" dirty="0">
                <a:latin typeface="Times New Roman" panose="02020603050405020304" pitchFamily="18" charset="0"/>
                <a:cs typeface="Times New Roman" panose="02020603050405020304" pitchFamily="18" charset="0"/>
              </a:rPr>
              <a:t>Russisch-Eurasische Organisierte 				Clankriminalität</a:t>
            </a:r>
          </a:p>
          <a:p>
            <a:pPr marL="0" indent="0">
              <a:buNone/>
            </a:pPr>
            <a:r>
              <a:rPr lang="de-DE" sz="2000" b="1" dirty="0">
                <a:latin typeface="Times New Roman" panose="02020603050405020304" pitchFamily="18" charset="0"/>
                <a:cs typeface="Times New Roman" panose="02020603050405020304" pitchFamily="18" charset="0"/>
              </a:rPr>
              <a:t>Kriminalität (REOK)</a:t>
            </a:r>
          </a:p>
        </p:txBody>
      </p:sp>
      <p:sp>
        <p:nvSpPr>
          <p:cNvPr id="3" name="Titel 2">
            <a:extLst>
              <a:ext uri="{FF2B5EF4-FFF2-40B4-BE49-F238E27FC236}">
                <a16:creationId xmlns:a16="http://schemas.microsoft.com/office/drawing/2014/main" id="{AF2B1ED1-0BCB-40C6-81B1-AAB5DA4C9137}"/>
              </a:ext>
            </a:extLst>
          </p:cNvPr>
          <p:cNvSpPr>
            <a:spLocks noGrp="1"/>
          </p:cNvSpPr>
          <p:nvPr>
            <p:ph type="title"/>
          </p:nvPr>
        </p:nvSpPr>
        <p:spPr/>
        <p:txBody>
          <a:bodyPr/>
          <a:lstStyle/>
          <a:p>
            <a:endParaRPr lang="de-DE"/>
          </a:p>
        </p:txBody>
      </p:sp>
      <p:pic>
        <p:nvPicPr>
          <p:cNvPr id="9" name="Grafik 8">
            <a:extLst>
              <a:ext uri="{FF2B5EF4-FFF2-40B4-BE49-F238E27FC236}">
                <a16:creationId xmlns:a16="http://schemas.microsoft.com/office/drawing/2014/main" id="{F5B94967-E45C-4B42-979B-71F8BD8E0BC0}"/>
              </a:ext>
            </a:extLst>
          </p:cNvPr>
          <p:cNvPicPr>
            <a:picLocks noChangeAspect="1"/>
          </p:cNvPicPr>
          <p:nvPr/>
        </p:nvPicPr>
        <p:blipFill>
          <a:blip r:embed="rId2"/>
          <a:stretch>
            <a:fillRect/>
          </a:stretch>
        </p:blipFill>
        <p:spPr>
          <a:xfrm>
            <a:off x="192086" y="1960003"/>
            <a:ext cx="2495130" cy="2313418"/>
          </a:xfrm>
          <a:prstGeom prst="rect">
            <a:avLst/>
          </a:prstGeom>
        </p:spPr>
      </p:pic>
      <p:pic>
        <p:nvPicPr>
          <p:cNvPr id="11" name="Grafik 10">
            <a:extLst>
              <a:ext uri="{FF2B5EF4-FFF2-40B4-BE49-F238E27FC236}">
                <a16:creationId xmlns:a16="http://schemas.microsoft.com/office/drawing/2014/main" id="{45AE61DF-772E-4EE5-B06B-5E9961CFC738}"/>
              </a:ext>
            </a:extLst>
          </p:cNvPr>
          <p:cNvPicPr>
            <a:picLocks noChangeAspect="1"/>
          </p:cNvPicPr>
          <p:nvPr/>
        </p:nvPicPr>
        <p:blipFill>
          <a:blip r:embed="rId3"/>
          <a:stretch>
            <a:fillRect/>
          </a:stretch>
        </p:blipFill>
        <p:spPr>
          <a:xfrm>
            <a:off x="2687216" y="1978952"/>
            <a:ext cx="2183364" cy="2313418"/>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5009CA02-51F6-4D26-81E3-711F18CCF3A2}"/>
              </a:ext>
            </a:extLst>
          </p:cNvPr>
          <p:cNvPicPr>
            <a:picLocks noChangeAspect="1"/>
          </p:cNvPicPr>
          <p:nvPr/>
        </p:nvPicPr>
        <p:blipFill>
          <a:blip r:embed="rId4"/>
          <a:stretch>
            <a:fillRect/>
          </a:stretch>
        </p:blipFill>
        <p:spPr>
          <a:xfrm>
            <a:off x="7175240" y="1624101"/>
            <a:ext cx="4338735" cy="2985221"/>
          </a:xfrm>
          <a:prstGeom prst="rect">
            <a:avLst/>
          </a:prstGeom>
        </p:spPr>
      </p:pic>
      <p:pic>
        <p:nvPicPr>
          <p:cNvPr id="15" name="Grafik 14">
            <a:extLst>
              <a:ext uri="{FF2B5EF4-FFF2-40B4-BE49-F238E27FC236}">
                <a16:creationId xmlns:a16="http://schemas.microsoft.com/office/drawing/2014/main" id="{71633DEE-82FA-4AA9-8F48-FF252F0A7C1F}"/>
              </a:ext>
            </a:extLst>
          </p:cNvPr>
          <p:cNvPicPr>
            <a:picLocks noChangeAspect="1"/>
          </p:cNvPicPr>
          <p:nvPr/>
        </p:nvPicPr>
        <p:blipFill>
          <a:blip r:embed="rId5"/>
          <a:stretch>
            <a:fillRect/>
          </a:stretch>
        </p:blipFill>
        <p:spPr>
          <a:xfrm>
            <a:off x="6096000" y="4582692"/>
            <a:ext cx="5630061" cy="1789176"/>
          </a:xfrm>
          <a:prstGeom prst="rect">
            <a:avLst/>
          </a:prstGeom>
        </p:spPr>
      </p:pic>
      <p:pic>
        <p:nvPicPr>
          <p:cNvPr id="17" name="Grafik 16">
            <a:extLst>
              <a:ext uri="{FF2B5EF4-FFF2-40B4-BE49-F238E27FC236}">
                <a16:creationId xmlns:a16="http://schemas.microsoft.com/office/drawing/2014/main" id="{FD90E005-B2AE-4F1C-8B55-45C6C989E28C}"/>
              </a:ext>
            </a:extLst>
          </p:cNvPr>
          <p:cNvPicPr>
            <a:picLocks noChangeAspect="1"/>
          </p:cNvPicPr>
          <p:nvPr/>
        </p:nvPicPr>
        <p:blipFill>
          <a:blip r:embed="rId6"/>
          <a:stretch>
            <a:fillRect/>
          </a:stretch>
        </p:blipFill>
        <p:spPr>
          <a:xfrm>
            <a:off x="457201" y="4273421"/>
            <a:ext cx="4413380" cy="1987420"/>
          </a:xfrm>
          <a:prstGeom prst="rect">
            <a:avLst/>
          </a:prstGeom>
        </p:spPr>
      </p:pic>
    </p:spTree>
    <p:extLst>
      <p:ext uri="{BB962C8B-B14F-4D97-AF65-F5344CB8AC3E}">
        <p14:creationId xmlns:p14="http://schemas.microsoft.com/office/powerpoint/2010/main" val="395320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00B14E9-0791-4E0F-8CE4-CAEB268BC877}"/>
              </a:ext>
            </a:extLst>
          </p:cNvPr>
          <p:cNvSpPr>
            <a:spLocks noGrp="1"/>
          </p:cNvSpPr>
          <p:nvPr>
            <p:ph type="body" sz="quarter" idx="11"/>
          </p:nvPr>
        </p:nvSpPr>
        <p:spPr>
          <a:xfrm>
            <a:off x="192087" y="1665287"/>
            <a:ext cx="11938394" cy="4284663"/>
          </a:xfrm>
        </p:spPr>
        <p:txBody>
          <a:bodyPr/>
          <a:lstStyle/>
          <a:p>
            <a:r>
              <a:rPr lang="de-DE" sz="2000" dirty="0">
                <a:latin typeface="Times New Roman" panose="02020603050405020304" pitchFamily="18" charset="0"/>
                <a:cs typeface="Times New Roman" panose="02020603050405020304" pitchFamily="18" charset="0"/>
              </a:rPr>
              <a:t>Bilaterale Zusammenarbeit</a:t>
            </a:r>
            <a:endParaRPr lang="de-DE" sz="16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Rechtliche Erleichterung von Maßnahmen für Behörden</a:t>
            </a:r>
          </a:p>
          <a:p>
            <a:r>
              <a:rPr lang="de-DE" sz="2000" dirty="0">
                <a:latin typeface="Times New Roman" panose="02020603050405020304" pitchFamily="18" charset="0"/>
                <a:cs typeface="Times New Roman" panose="02020603050405020304" pitchFamily="18" charset="0"/>
              </a:rPr>
              <a:t>Sensibilisierung der Zivilbevölkerung</a:t>
            </a:r>
          </a:p>
          <a:p>
            <a:r>
              <a:rPr lang="de-DE" sz="2000" dirty="0">
                <a:latin typeface="Times New Roman" panose="02020603050405020304" pitchFamily="18" charset="0"/>
                <a:cs typeface="Times New Roman" panose="02020603050405020304" pitchFamily="18" charset="0"/>
              </a:rPr>
              <a:t>Überwachung der Sicherheitsbehörden gegen Korruption</a:t>
            </a:r>
          </a:p>
          <a:p>
            <a:r>
              <a:rPr lang="de-DE" sz="2000" dirty="0">
                <a:latin typeface="Times New Roman" panose="02020603050405020304" pitchFamily="18" charset="0"/>
                <a:cs typeface="Times New Roman" panose="02020603050405020304" pitchFamily="18" charset="0"/>
              </a:rPr>
              <a:t>Personale und technische Aufstockung von Behörden:</a:t>
            </a:r>
          </a:p>
          <a:p>
            <a:pPr marL="0" indent="0">
              <a:buNone/>
            </a:pPr>
            <a:r>
              <a:rPr lang="de-DE" sz="2000" dirty="0">
                <a:latin typeface="Times New Roman" panose="02020603050405020304" pitchFamily="18" charset="0"/>
                <a:cs typeface="Times New Roman" panose="02020603050405020304" pitchFamily="18" charset="0"/>
              </a:rPr>
              <a:t>	- Ausdifferenzierung von Ermittlungsgruppen</a:t>
            </a:r>
          </a:p>
          <a:p>
            <a:pPr marL="0" indent="0">
              <a:buNone/>
            </a:pPr>
            <a:r>
              <a:rPr lang="de-DE" sz="2000" dirty="0">
                <a:latin typeface="Times New Roman" panose="02020603050405020304" pitchFamily="18" charset="0"/>
                <a:cs typeface="Times New Roman" panose="02020603050405020304" pitchFamily="18" charset="0"/>
              </a:rPr>
              <a:t>	- Stetige Weiterbildung am Modus Operandi von Organisierter Kriminalität</a:t>
            </a:r>
          </a:p>
          <a:p>
            <a:endParaRPr lang="de-DE" dirty="0"/>
          </a:p>
        </p:txBody>
      </p:sp>
      <p:sp>
        <p:nvSpPr>
          <p:cNvPr id="3" name="Titel 2">
            <a:extLst>
              <a:ext uri="{FF2B5EF4-FFF2-40B4-BE49-F238E27FC236}">
                <a16:creationId xmlns:a16="http://schemas.microsoft.com/office/drawing/2014/main" id="{27564411-E41C-4CB0-8368-020B235BBE26}"/>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BD82A441-C720-4ED8-8C61-490D7A0C965A}"/>
              </a:ext>
            </a:extLst>
          </p:cNvPr>
          <p:cNvSpPr>
            <a:spLocks noGrp="1"/>
          </p:cNvSpPr>
          <p:nvPr>
            <p:ph type="body" sz="quarter" idx="13"/>
          </p:nvPr>
        </p:nvSpPr>
        <p:spPr/>
        <p:txBody>
          <a:bodyPr/>
          <a:lstStyle/>
          <a:p>
            <a:r>
              <a:rPr lang="de-DE" u="sng" dirty="0">
                <a:latin typeface="Times New Roman" panose="02020603050405020304" pitchFamily="18" charset="0"/>
                <a:cs typeface="Times New Roman" panose="02020603050405020304" pitchFamily="18" charset="0"/>
              </a:rPr>
              <a:t>Gegenmaßnahmen </a:t>
            </a:r>
          </a:p>
        </p:txBody>
      </p:sp>
      <p:sp>
        <p:nvSpPr>
          <p:cNvPr id="6" name="Fußzeilenplatzhalter 5">
            <a:extLst>
              <a:ext uri="{FF2B5EF4-FFF2-40B4-BE49-F238E27FC236}">
                <a16:creationId xmlns:a16="http://schemas.microsoft.com/office/drawing/2014/main" id="{309E3E1C-6C85-46E0-950D-DD0018769C81}"/>
              </a:ext>
            </a:extLst>
          </p:cNvPr>
          <p:cNvSpPr>
            <a:spLocks noGrp="1"/>
          </p:cNvSpPr>
          <p:nvPr>
            <p:ph type="ftr" sz="quarter" idx="14"/>
          </p:nvPr>
        </p:nvSpPr>
        <p:spPr>
          <a:xfrm>
            <a:off x="5078834" y="6523037"/>
            <a:ext cx="4114800" cy="365125"/>
          </a:xfrm>
        </p:spPr>
        <p:txBody>
          <a:bodyPr/>
          <a:lstStyle/>
          <a:p>
            <a:endParaRPr lang="de-DE" dirty="0"/>
          </a:p>
        </p:txBody>
      </p:sp>
    </p:spTree>
    <p:extLst>
      <p:ext uri="{BB962C8B-B14F-4D97-AF65-F5344CB8AC3E}">
        <p14:creationId xmlns:p14="http://schemas.microsoft.com/office/powerpoint/2010/main" val="190632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46C0F8-926F-4664-99BB-C8443E9DDCFF}"/>
              </a:ext>
            </a:extLst>
          </p:cNvPr>
          <p:cNvSpPr>
            <a:spLocks noGrp="1"/>
          </p:cNvSpPr>
          <p:nvPr>
            <p:ph type="body" sz="quarter" idx="11"/>
          </p:nvPr>
        </p:nvSpPr>
        <p:spPr/>
        <p:txBody>
          <a:bodyPr/>
          <a:lstStyle/>
          <a:p>
            <a:pPr marL="0" indent="0">
              <a:buNone/>
            </a:pPr>
            <a:endParaRPr lang="de-DE" dirty="0"/>
          </a:p>
        </p:txBody>
      </p:sp>
      <p:sp>
        <p:nvSpPr>
          <p:cNvPr id="3" name="Titel 2">
            <a:extLst>
              <a:ext uri="{FF2B5EF4-FFF2-40B4-BE49-F238E27FC236}">
                <a16:creationId xmlns:a16="http://schemas.microsoft.com/office/drawing/2014/main" id="{783AE11D-2232-48A4-9BDD-7DD9DB6AED4F}"/>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ED141021-FA8A-42DC-9282-F69F83C93D55}"/>
              </a:ext>
            </a:extLst>
          </p:cNvPr>
          <p:cNvSpPr>
            <a:spLocks noGrp="1"/>
          </p:cNvSpPr>
          <p:nvPr>
            <p:ph type="body" sz="quarter" idx="13"/>
          </p:nvPr>
        </p:nvSpPr>
        <p:spPr/>
        <p:txBody>
          <a:bodyPr/>
          <a:lstStyle/>
          <a:p>
            <a:r>
              <a:rPr lang="de-DE" u="sng" dirty="0">
                <a:latin typeface="Times New Roman" panose="02020603050405020304" pitchFamily="18" charset="0"/>
                <a:cs typeface="Times New Roman" panose="02020603050405020304" pitchFamily="18" charset="0"/>
              </a:rPr>
              <a:t>Aktualitätsbezug: Debatte um ,,Bundestrojaner“</a:t>
            </a:r>
          </a:p>
        </p:txBody>
      </p:sp>
      <p:pic>
        <p:nvPicPr>
          <p:cNvPr id="7" name="Grafik 6" descr="Ein Bild, das Text enthält.&#10;&#10;Automatisch generierte Beschreibung">
            <a:extLst>
              <a:ext uri="{FF2B5EF4-FFF2-40B4-BE49-F238E27FC236}">
                <a16:creationId xmlns:a16="http://schemas.microsoft.com/office/drawing/2014/main" id="{FBBC0D14-D657-4954-A71A-ECA232CB383A}"/>
              </a:ext>
            </a:extLst>
          </p:cNvPr>
          <p:cNvPicPr>
            <a:picLocks noChangeAspect="1"/>
          </p:cNvPicPr>
          <p:nvPr/>
        </p:nvPicPr>
        <p:blipFill>
          <a:blip r:embed="rId2"/>
          <a:stretch>
            <a:fillRect/>
          </a:stretch>
        </p:blipFill>
        <p:spPr>
          <a:xfrm>
            <a:off x="462355" y="1461548"/>
            <a:ext cx="4706335" cy="2193454"/>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05DBBE1D-AF35-404A-AFFF-AA1A4A112B1E}"/>
              </a:ext>
            </a:extLst>
          </p:cNvPr>
          <p:cNvPicPr>
            <a:picLocks noChangeAspect="1"/>
          </p:cNvPicPr>
          <p:nvPr/>
        </p:nvPicPr>
        <p:blipFill>
          <a:blip r:embed="rId3"/>
          <a:stretch>
            <a:fillRect/>
          </a:stretch>
        </p:blipFill>
        <p:spPr>
          <a:xfrm>
            <a:off x="267588" y="3655002"/>
            <a:ext cx="4818189" cy="2419688"/>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8FB46D39-F3CC-4E86-A0D8-29491C561A67}"/>
              </a:ext>
            </a:extLst>
          </p:cNvPr>
          <p:cNvPicPr>
            <a:picLocks noChangeAspect="1"/>
          </p:cNvPicPr>
          <p:nvPr/>
        </p:nvPicPr>
        <p:blipFill>
          <a:blip r:embed="rId4"/>
          <a:stretch>
            <a:fillRect/>
          </a:stretch>
        </p:blipFill>
        <p:spPr>
          <a:xfrm>
            <a:off x="6286863" y="1799595"/>
            <a:ext cx="5443854" cy="4426663"/>
          </a:xfrm>
          <a:prstGeom prst="rect">
            <a:avLst/>
          </a:prstGeom>
        </p:spPr>
      </p:pic>
      <p:sp>
        <p:nvSpPr>
          <p:cNvPr id="14" name="Fußzeilenplatzhalter 13">
            <a:extLst>
              <a:ext uri="{FF2B5EF4-FFF2-40B4-BE49-F238E27FC236}">
                <a16:creationId xmlns:a16="http://schemas.microsoft.com/office/drawing/2014/main" id="{4DF5D1E8-6B89-43E5-AB56-A0735ED3640C}"/>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1971383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22B345-4FA6-4F5E-BF1E-EF547C36B8AE}"/>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4815EF41-5663-4644-8738-FFF0FEF2673F}"/>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3B3781BB-734D-46DB-B38C-E0FDCEC5474A}"/>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822B6FE6-834F-4C81-9F20-867A0166BAFC}"/>
              </a:ext>
            </a:extLst>
          </p:cNvPr>
          <p:cNvSpPr>
            <a:spLocks noGrp="1"/>
          </p:cNvSpPr>
          <p:nvPr>
            <p:ph type="ftr" sz="quarter" idx="14"/>
          </p:nvPr>
        </p:nvSpPr>
        <p:spPr/>
        <p:txBody>
          <a:bodyPr/>
          <a:lstStyle/>
          <a:p>
            <a:endParaRPr lang="de-DE" dirty="0"/>
          </a:p>
        </p:txBody>
      </p:sp>
      <p:pic>
        <p:nvPicPr>
          <p:cNvPr id="8" name="Grafik 7">
            <a:extLst>
              <a:ext uri="{FF2B5EF4-FFF2-40B4-BE49-F238E27FC236}">
                <a16:creationId xmlns:a16="http://schemas.microsoft.com/office/drawing/2014/main" id="{7E4B6B3B-3176-4C42-82DE-67A99A6BC509}"/>
              </a:ext>
            </a:extLst>
          </p:cNvPr>
          <p:cNvPicPr>
            <a:picLocks noChangeAspect="1"/>
          </p:cNvPicPr>
          <p:nvPr/>
        </p:nvPicPr>
        <p:blipFill>
          <a:blip r:embed="rId2"/>
          <a:stretch>
            <a:fillRect/>
          </a:stretch>
        </p:blipFill>
        <p:spPr>
          <a:xfrm>
            <a:off x="0" y="771786"/>
            <a:ext cx="12192000" cy="5721293"/>
          </a:xfrm>
          <a:prstGeom prst="rect">
            <a:avLst/>
          </a:prstGeom>
        </p:spPr>
      </p:pic>
    </p:spTree>
    <p:extLst>
      <p:ext uri="{BB962C8B-B14F-4D97-AF65-F5344CB8AC3E}">
        <p14:creationId xmlns:p14="http://schemas.microsoft.com/office/powerpoint/2010/main" val="360992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4C377FB-2ED6-4505-BB5A-DB37D0AC18BC}"/>
              </a:ext>
            </a:extLst>
          </p:cNvPr>
          <p:cNvSpPr>
            <a:spLocks noGrp="1"/>
          </p:cNvSpPr>
          <p:nvPr>
            <p:ph type="body" sz="quarter" idx="11"/>
          </p:nvPr>
        </p:nvSpPr>
        <p:spPr/>
        <p:txBody>
          <a:bodyPr/>
          <a:lstStyle/>
          <a:p>
            <a:endParaRPr lang="de-DE" dirty="0"/>
          </a:p>
        </p:txBody>
      </p:sp>
      <p:sp>
        <p:nvSpPr>
          <p:cNvPr id="3" name="Titel 2">
            <a:extLst>
              <a:ext uri="{FF2B5EF4-FFF2-40B4-BE49-F238E27FC236}">
                <a16:creationId xmlns:a16="http://schemas.microsoft.com/office/drawing/2014/main" id="{0CA6B1B6-9E23-4CA3-8F0A-35DF64892B10}"/>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F884324E-797F-4ED2-8FDF-6DCD52642B00}"/>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DBE58775-3A00-4F18-97D0-96750D562365}"/>
              </a:ext>
            </a:extLst>
          </p:cNvPr>
          <p:cNvSpPr>
            <a:spLocks noGrp="1"/>
          </p:cNvSpPr>
          <p:nvPr>
            <p:ph type="ftr" sz="quarter" idx="14"/>
          </p:nvPr>
        </p:nvSpPr>
        <p:spPr/>
        <p:txBody>
          <a:bodyPr/>
          <a:lstStyle/>
          <a:p>
            <a:endParaRPr lang="de-DE" dirty="0"/>
          </a:p>
        </p:txBody>
      </p:sp>
      <p:pic>
        <p:nvPicPr>
          <p:cNvPr id="8" name="Grafik 7" descr="Ein Bild, das Text enthält.&#10;&#10;Automatisch generierte Beschreibung">
            <a:extLst>
              <a:ext uri="{FF2B5EF4-FFF2-40B4-BE49-F238E27FC236}">
                <a16:creationId xmlns:a16="http://schemas.microsoft.com/office/drawing/2014/main" id="{31299F69-2512-4AAF-984D-6B819039AB5D}"/>
              </a:ext>
            </a:extLst>
          </p:cNvPr>
          <p:cNvPicPr>
            <a:picLocks noChangeAspect="1"/>
          </p:cNvPicPr>
          <p:nvPr/>
        </p:nvPicPr>
        <p:blipFill>
          <a:blip r:embed="rId2"/>
          <a:stretch>
            <a:fillRect/>
          </a:stretch>
        </p:blipFill>
        <p:spPr>
          <a:xfrm>
            <a:off x="0" y="817493"/>
            <a:ext cx="10150679" cy="5639821"/>
          </a:xfrm>
          <a:prstGeom prst="rect">
            <a:avLst/>
          </a:prstGeom>
        </p:spPr>
      </p:pic>
    </p:spTree>
    <p:extLst>
      <p:ext uri="{BB962C8B-B14F-4D97-AF65-F5344CB8AC3E}">
        <p14:creationId xmlns:p14="http://schemas.microsoft.com/office/powerpoint/2010/main" val="107199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0A1F496-7082-4E36-90E6-CA64BE1D4BBC}"/>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756CFDC5-994F-46CC-99C6-B73FF6595823}"/>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EDCF92C5-EA60-474A-95ED-C778867C4D43}"/>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57060856-0C2E-4AEC-8734-EB0A6B7EDF76}"/>
              </a:ext>
            </a:extLst>
          </p:cNvPr>
          <p:cNvSpPr>
            <a:spLocks noGrp="1"/>
          </p:cNvSpPr>
          <p:nvPr>
            <p:ph type="ftr" sz="quarter" idx="14"/>
          </p:nvPr>
        </p:nvSpPr>
        <p:spPr/>
        <p:txBody>
          <a:bodyPr/>
          <a:lstStyle/>
          <a:p>
            <a:endParaRPr lang="de-DE" dirty="0"/>
          </a:p>
        </p:txBody>
      </p:sp>
      <p:pic>
        <p:nvPicPr>
          <p:cNvPr id="8" name="Grafik 7" descr="Ein Bild, das Text enthält.&#10;&#10;Automatisch generierte Beschreibung">
            <a:extLst>
              <a:ext uri="{FF2B5EF4-FFF2-40B4-BE49-F238E27FC236}">
                <a16:creationId xmlns:a16="http://schemas.microsoft.com/office/drawing/2014/main" id="{2F8DD344-372D-4FF2-AEF0-C869B0D07CF9}"/>
              </a:ext>
            </a:extLst>
          </p:cNvPr>
          <p:cNvPicPr>
            <a:picLocks noChangeAspect="1"/>
          </p:cNvPicPr>
          <p:nvPr/>
        </p:nvPicPr>
        <p:blipFill>
          <a:blip r:embed="rId2"/>
          <a:stretch>
            <a:fillRect/>
          </a:stretch>
        </p:blipFill>
        <p:spPr>
          <a:xfrm>
            <a:off x="129886" y="844867"/>
            <a:ext cx="10222129" cy="5589489"/>
          </a:xfrm>
          <a:prstGeom prst="rect">
            <a:avLst/>
          </a:prstGeom>
        </p:spPr>
      </p:pic>
    </p:spTree>
    <p:extLst>
      <p:ext uri="{BB962C8B-B14F-4D97-AF65-F5344CB8AC3E}">
        <p14:creationId xmlns:p14="http://schemas.microsoft.com/office/powerpoint/2010/main" val="15362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705C6D-3579-470C-A553-51EDFA9305EE}"/>
              </a:ext>
            </a:extLst>
          </p:cNvPr>
          <p:cNvSpPr>
            <a:spLocks noGrp="1"/>
          </p:cNvSpPr>
          <p:nvPr>
            <p:ph type="body" sz="quarter" idx="11"/>
          </p:nvPr>
        </p:nvSpPr>
        <p:spPr>
          <a:xfrm>
            <a:off x="192088" y="2060574"/>
            <a:ext cx="11807825" cy="4284663"/>
          </a:xfrm>
        </p:spPr>
        <p:txBody>
          <a:bodyPr>
            <a:normAutofit/>
          </a:bodyPr>
          <a:lstStyle/>
          <a:p>
            <a:r>
              <a:rPr lang="de-DE" sz="2000" dirty="0">
                <a:latin typeface="Times New Roman" panose="02020603050405020304" pitchFamily="18" charset="0"/>
                <a:cs typeface="Times New Roman" panose="02020603050405020304" pitchFamily="18" charset="0"/>
              </a:rPr>
              <a:t>1) Entstehung von OK</a:t>
            </a:r>
          </a:p>
          <a:p>
            <a:pPr lvl="1"/>
            <a:r>
              <a:rPr lang="de-DE" sz="2000" dirty="0">
                <a:latin typeface="Times New Roman" panose="02020603050405020304" pitchFamily="18" charset="0"/>
                <a:cs typeface="Times New Roman" panose="02020603050405020304" pitchFamily="18" charset="0"/>
              </a:rPr>
              <a:t>Definition OK, Grundbedürfnisse von Kriminellen, Typen krimineller Strukturen, Phänomen der Korruption, </a:t>
            </a:r>
          </a:p>
          <a:p>
            <a:r>
              <a:rPr lang="de-DE" sz="2000" dirty="0">
                <a:latin typeface="Times New Roman" panose="02020603050405020304" pitchFamily="18" charset="0"/>
                <a:cs typeface="Times New Roman" panose="02020603050405020304" pitchFamily="18" charset="0"/>
              </a:rPr>
              <a:t>2) Akteure der OK in Deutschland</a:t>
            </a:r>
          </a:p>
          <a:p>
            <a:pPr lvl="1"/>
            <a:r>
              <a:rPr lang="de-DE" sz="2000" dirty="0">
                <a:latin typeface="Times New Roman" panose="02020603050405020304" pitchFamily="18" charset="0"/>
                <a:cs typeface="Times New Roman" panose="02020603050405020304" pitchFamily="18" charset="0"/>
              </a:rPr>
              <a:t>Bundeslagebild zur OK, Akteure der OK, Gegenmaßnahmen</a:t>
            </a:r>
          </a:p>
          <a:p>
            <a:r>
              <a:rPr lang="de-DE" sz="2000" dirty="0">
                <a:latin typeface="Times New Roman" panose="02020603050405020304" pitchFamily="18" charset="0"/>
                <a:cs typeface="Times New Roman" panose="02020603050405020304" pitchFamily="18" charset="0"/>
              </a:rPr>
              <a:t>3) Transnational Crime</a:t>
            </a:r>
          </a:p>
          <a:p>
            <a:r>
              <a:rPr lang="de-DE" sz="2000" dirty="0">
                <a:latin typeface="Times New Roman" panose="02020603050405020304" pitchFamily="18" charset="0"/>
                <a:cs typeface="Times New Roman" panose="02020603050405020304" pitchFamily="18" charset="0"/>
              </a:rPr>
              <a:t>4) Sources, Questions and </a:t>
            </a:r>
            <a:r>
              <a:rPr lang="de-DE" sz="2000" dirty="0" err="1">
                <a:latin typeface="Times New Roman" panose="02020603050405020304" pitchFamily="18" charset="0"/>
                <a:cs typeface="Times New Roman" panose="02020603050405020304" pitchFamily="18" charset="0"/>
              </a:rPr>
              <a:t>Answers</a:t>
            </a:r>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5) </a:t>
            </a:r>
            <a:r>
              <a:rPr lang="de-DE" sz="2000" dirty="0" err="1">
                <a:latin typeface="Times New Roman" panose="02020603050405020304" pitchFamily="18" charset="0"/>
                <a:cs typeface="Times New Roman" panose="02020603050405020304" pitchFamily="18" charset="0"/>
              </a:rPr>
              <a:t>Discussion</a:t>
            </a:r>
            <a:r>
              <a:rPr lang="de-DE" sz="2000" dirty="0">
                <a:latin typeface="Times New Roman" panose="02020603050405020304" pitchFamily="18" charset="0"/>
                <a:cs typeface="Times New Roman" panose="02020603050405020304" pitchFamily="18" charset="0"/>
              </a:rPr>
              <a:t> </a:t>
            </a:r>
          </a:p>
        </p:txBody>
      </p:sp>
      <p:sp>
        <p:nvSpPr>
          <p:cNvPr id="3" name="Titel 2">
            <a:extLst>
              <a:ext uri="{FF2B5EF4-FFF2-40B4-BE49-F238E27FC236}">
                <a16:creationId xmlns:a16="http://schemas.microsoft.com/office/drawing/2014/main" id="{597DA924-83CD-420F-9AC6-87446E45A53B}"/>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7F05270D-3D29-4FA4-8024-1F380AAF9694}"/>
              </a:ext>
            </a:extLst>
          </p:cNvPr>
          <p:cNvSpPr>
            <a:spLocks noGrp="1"/>
          </p:cNvSpPr>
          <p:nvPr>
            <p:ph type="body" sz="quarter" idx="13"/>
          </p:nvPr>
        </p:nvSpPr>
        <p:spPr/>
        <p:txBody>
          <a:bodyPr/>
          <a:lstStyle/>
          <a:p>
            <a:r>
              <a:rPr lang="de-DE" u="sng" dirty="0"/>
              <a:t>Gliederung</a:t>
            </a:r>
          </a:p>
        </p:txBody>
      </p:sp>
      <p:sp>
        <p:nvSpPr>
          <p:cNvPr id="6" name="Fußzeilenplatzhalter 5">
            <a:extLst>
              <a:ext uri="{FF2B5EF4-FFF2-40B4-BE49-F238E27FC236}">
                <a16:creationId xmlns:a16="http://schemas.microsoft.com/office/drawing/2014/main" id="{D9C4C930-09D6-47A2-8143-5E84B5D3C9D5}"/>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1855249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67ACCCE-1AE9-4CB0-B4B1-5513F9A0C04E}"/>
              </a:ext>
            </a:extLst>
          </p:cNvPr>
          <p:cNvSpPr>
            <a:spLocks noGrp="1"/>
          </p:cNvSpPr>
          <p:nvPr>
            <p:ph type="body" sz="quarter" idx="11"/>
          </p:nvPr>
        </p:nvSpPr>
        <p:spPr/>
        <p:txBody>
          <a:bodyPr/>
          <a:lstStyle/>
          <a:p>
            <a:endParaRPr lang="de-DE" dirty="0"/>
          </a:p>
        </p:txBody>
      </p:sp>
      <p:sp>
        <p:nvSpPr>
          <p:cNvPr id="3" name="Titel 2">
            <a:extLst>
              <a:ext uri="{FF2B5EF4-FFF2-40B4-BE49-F238E27FC236}">
                <a16:creationId xmlns:a16="http://schemas.microsoft.com/office/drawing/2014/main" id="{7674F922-7FB6-4ABF-81C2-50701764BB7E}"/>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14F094EF-7259-4740-8879-4480AEF86808}"/>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81C524EF-2238-4CEE-A842-783B9BD9191C}"/>
              </a:ext>
            </a:extLst>
          </p:cNvPr>
          <p:cNvSpPr>
            <a:spLocks noGrp="1"/>
          </p:cNvSpPr>
          <p:nvPr>
            <p:ph type="ftr" sz="quarter" idx="14"/>
          </p:nvPr>
        </p:nvSpPr>
        <p:spPr/>
        <p:txBody>
          <a:bodyPr/>
          <a:lstStyle/>
          <a:p>
            <a:endParaRPr lang="de-DE" dirty="0"/>
          </a:p>
        </p:txBody>
      </p:sp>
      <p:pic>
        <p:nvPicPr>
          <p:cNvPr id="8" name="Grafik 7" descr="Ein Bild, das Text enthält.&#10;&#10;Automatisch generierte Beschreibung">
            <a:extLst>
              <a:ext uri="{FF2B5EF4-FFF2-40B4-BE49-F238E27FC236}">
                <a16:creationId xmlns:a16="http://schemas.microsoft.com/office/drawing/2014/main" id="{B2EE555D-B7A3-42AE-9C61-8D04C6D69368}"/>
              </a:ext>
            </a:extLst>
          </p:cNvPr>
          <p:cNvPicPr>
            <a:picLocks noChangeAspect="1"/>
          </p:cNvPicPr>
          <p:nvPr/>
        </p:nvPicPr>
        <p:blipFill>
          <a:blip r:embed="rId2"/>
          <a:stretch>
            <a:fillRect/>
          </a:stretch>
        </p:blipFill>
        <p:spPr>
          <a:xfrm>
            <a:off x="301144" y="909171"/>
            <a:ext cx="11231999" cy="5436066"/>
          </a:xfrm>
          <a:prstGeom prst="rect">
            <a:avLst/>
          </a:prstGeom>
        </p:spPr>
      </p:pic>
    </p:spTree>
    <p:extLst>
      <p:ext uri="{BB962C8B-B14F-4D97-AF65-F5344CB8AC3E}">
        <p14:creationId xmlns:p14="http://schemas.microsoft.com/office/powerpoint/2010/main" val="334520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B02A1E-CAF2-4A1F-8AEC-FF74FD437893}"/>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DD7E80B6-A795-4CED-87B3-B0A4E7304EE3}"/>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601EDE9F-9C6E-48B8-9B08-CC80A780DBA8}"/>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68816025-A691-4B71-9746-39A7DDE1469C}"/>
              </a:ext>
            </a:extLst>
          </p:cNvPr>
          <p:cNvSpPr>
            <a:spLocks noGrp="1"/>
          </p:cNvSpPr>
          <p:nvPr>
            <p:ph type="ftr" sz="quarter" idx="14"/>
          </p:nvPr>
        </p:nvSpPr>
        <p:spPr/>
        <p:txBody>
          <a:bodyPr/>
          <a:lstStyle/>
          <a:p>
            <a:endParaRPr lang="de-DE" dirty="0"/>
          </a:p>
        </p:txBody>
      </p:sp>
      <p:pic>
        <p:nvPicPr>
          <p:cNvPr id="8" name="Grafik 7" descr="Ein Bild, das Text enthält.&#10;&#10;Automatisch generierte Beschreibung">
            <a:extLst>
              <a:ext uri="{FF2B5EF4-FFF2-40B4-BE49-F238E27FC236}">
                <a16:creationId xmlns:a16="http://schemas.microsoft.com/office/drawing/2014/main" id="{39BEDF7B-B591-49B7-8882-7EF9F25F5B24}"/>
              </a:ext>
            </a:extLst>
          </p:cNvPr>
          <p:cNvPicPr>
            <a:picLocks noChangeAspect="1"/>
          </p:cNvPicPr>
          <p:nvPr/>
        </p:nvPicPr>
        <p:blipFill>
          <a:blip r:embed="rId2"/>
          <a:stretch>
            <a:fillRect/>
          </a:stretch>
        </p:blipFill>
        <p:spPr>
          <a:xfrm>
            <a:off x="0" y="780175"/>
            <a:ext cx="12122092" cy="5789216"/>
          </a:xfrm>
          <a:prstGeom prst="rect">
            <a:avLst/>
          </a:prstGeom>
        </p:spPr>
      </p:pic>
    </p:spTree>
    <p:extLst>
      <p:ext uri="{BB962C8B-B14F-4D97-AF65-F5344CB8AC3E}">
        <p14:creationId xmlns:p14="http://schemas.microsoft.com/office/powerpoint/2010/main" val="399144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A4E5E3B-E23A-4ED2-899D-0ADA047A4EA5}"/>
              </a:ext>
            </a:extLst>
          </p:cNvPr>
          <p:cNvSpPr>
            <a:spLocks noGrp="1"/>
          </p:cNvSpPr>
          <p:nvPr>
            <p:ph type="body" sz="quarter" idx="11"/>
          </p:nvPr>
        </p:nvSpPr>
        <p:spPr/>
        <p:txBody>
          <a:bodyPr/>
          <a:lstStyle/>
          <a:p>
            <a:endParaRPr lang="de-DE" dirty="0"/>
          </a:p>
        </p:txBody>
      </p:sp>
      <p:sp>
        <p:nvSpPr>
          <p:cNvPr id="3" name="Titel 2">
            <a:extLst>
              <a:ext uri="{FF2B5EF4-FFF2-40B4-BE49-F238E27FC236}">
                <a16:creationId xmlns:a16="http://schemas.microsoft.com/office/drawing/2014/main" id="{DDD573EC-6C8E-4BC2-918B-086A8E1F9CD7}"/>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548E7BA5-467E-45DD-B5DD-CD98FCBA0F59}"/>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F36E86AE-39D6-4E07-80D4-47D1C57B7BCF}"/>
              </a:ext>
            </a:extLst>
          </p:cNvPr>
          <p:cNvSpPr>
            <a:spLocks noGrp="1"/>
          </p:cNvSpPr>
          <p:nvPr>
            <p:ph type="ftr" sz="quarter" idx="14"/>
          </p:nvPr>
        </p:nvSpPr>
        <p:spPr/>
        <p:txBody>
          <a:bodyPr/>
          <a:lstStyle/>
          <a:p>
            <a:endParaRPr lang="de-DE" dirty="0"/>
          </a:p>
        </p:txBody>
      </p:sp>
      <p:pic>
        <p:nvPicPr>
          <p:cNvPr id="8" name="Grafik 7" descr="Ein Bild, das Text enthält.&#10;&#10;Automatisch generierte Beschreibung">
            <a:extLst>
              <a:ext uri="{FF2B5EF4-FFF2-40B4-BE49-F238E27FC236}">
                <a16:creationId xmlns:a16="http://schemas.microsoft.com/office/drawing/2014/main" id="{3EB01B55-24D6-42FA-9693-E78F3911A8C2}"/>
              </a:ext>
            </a:extLst>
          </p:cNvPr>
          <p:cNvPicPr>
            <a:picLocks noChangeAspect="1"/>
          </p:cNvPicPr>
          <p:nvPr/>
        </p:nvPicPr>
        <p:blipFill>
          <a:blip r:embed="rId2"/>
          <a:stretch>
            <a:fillRect/>
          </a:stretch>
        </p:blipFill>
        <p:spPr>
          <a:xfrm>
            <a:off x="1375055" y="811523"/>
            <a:ext cx="9441890" cy="5645791"/>
          </a:xfrm>
          <a:prstGeom prst="rect">
            <a:avLst/>
          </a:prstGeom>
        </p:spPr>
      </p:pic>
    </p:spTree>
    <p:extLst>
      <p:ext uri="{BB962C8B-B14F-4D97-AF65-F5344CB8AC3E}">
        <p14:creationId xmlns:p14="http://schemas.microsoft.com/office/powerpoint/2010/main" val="272199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893DF1-FF15-4F2A-886D-DC75AB241DA5}"/>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DCB6971D-4F6E-46D9-A896-28423EB37ADE}"/>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7DD6A9FA-C62D-4C1A-9D40-139BDBEB2A46}"/>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9E0D5B6B-DD1B-4874-BEAD-F252FF568F34}"/>
              </a:ext>
            </a:extLst>
          </p:cNvPr>
          <p:cNvSpPr>
            <a:spLocks noGrp="1"/>
          </p:cNvSpPr>
          <p:nvPr>
            <p:ph type="ftr" sz="quarter" idx="14"/>
          </p:nvPr>
        </p:nvSpPr>
        <p:spPr/>
        <p:txBody>
          <a:bodyPr/>
          <a:lstStyle/>
          <a:p>
            <a:endParaRPr lang="de-DE" dirty="0"/>
          </a:p>
        </p:txBody>
      </p:sp>
      <p:pic>
        <p:nvPicPr>
          <p:cNvPr id="8" name="Grafik 7" descr="Ein Bild, das Text enthält.&#10;&#10;Automatisch generierte Beschreibung">
            <a:extLst>
              <a:ext uri="{FF2B5EF4-FFF2-40B4-BE49-F238E27FC236}">
                <a16:creationId xmlns:a16="http://schemas.microsoft.com/office/drawing/2014/main" id="{FC48C86E-7CA5-44AB-BF88-5EADB06F5752}"/>
              </a:ext>
            </a:extLst>
          </p:cNvPr>
          <p:cNvPicPr>
            <a:picLocks noChangeAspect="1"/>
          </p:cNvPicPr>
          <p:nvPr/>
        </p:nvPicPr>
        <p:blipFill>
          <a:blip r:embed="rId2"/>
          <a:stretch>
            <a:fillRect/>
          </a:stretch>
        </p:blipFill>
        <p:spPr>
          <a:xfrm>
            <a:off x="0" y="844868"/>
            <a:ext cx="12192000" cy="5643232"/>
          </a:xfrm>
          <a:prstGeom prst="rect">
            <a:avLst/>
          </a:prstGeom>
        </p:spPr>
      </p:pic>
    </p:spTree>
    <p:extLst>
      <p:ext uri="{BB962C8B-B14F-4D97-AF65-F5344CB8AC3E}">
        <p14:creationId xmlns:p14="http://schemas.microsoft.com/office/powerpoint/2010/main" val="327104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30C320-4CA8-4E89-98AA-264DE74314DC}"/>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D7CD0F8A-88CD-40EB-B2DC-1A2EA385EB8D}"/>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94DA711E-9F79-4878-BACD-6667404D6F41}"/>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73E1B18B-216F-4089-8C6E-B605D9C19B60}"/>
              </a:ext>
            </a:extLst>
          </p:cNvPr>
          <p:cNvSpPr>
            <a:spLocks noGrp="1"/>
          </p:cNvSpPr>
          <p:nvPr>
            <p:ph type="ftr" sz="quarter" idx="14"/>
          </p:nvPr>
        </p:nvSpPr>
        <p:spPr/>
        <p:txBody>
          <a:bodyPr/>
          <a:lstStyle/>
          <a:p>
            <a:endParaRPr lang="de-DE" dirty="0"/>
          </a:p>
        </p:txBody>
      </p:sp>
      <p:pic>
        <p:nvPicPr>
          <p:cNvPr id="8" name="Grafik 7">
            <a:extLst>
              <a:ext uri="{FF2B5EF4-FFF2-40B4-BE49-F238E27FC236}">
                <a16:creationId xmlns:a16="http://schemas.microsoft.com/office/drawing/2014/main" id="{D502FD02-AF77-4048-8316-BFFD0574084E}"/>
              </a:ext>
            </a:extLst>
          </p:cNvPr>
          <p:cNvPicPr>
            <a:picLocks noChangeAspect="1"/>
          </p:cNvPicPr>
          <p:nvPr/>
        </p:nvPicPr>
        <p:blipFill>
          <a:blip r:embed="rId2"/>
          <a:stretch>
            <a:fillRect/>
          </a:stretch>
        </p:blipFill>
        <p:spPr>
          <a:xfrm>
            <a:off x="67112" y="771787"/>
            <a:ext cx="12038202" cy="5721292"/>
          </a:xfrm>
          <a:prstGeom prst="rect">
            <a:avLst/>
          </a:prstGeom>
        </p:spPr>
      </p:pic>
      <p:pic>
        <p:nvPicPr>
          <p:cNvPr id="10" name="Grafik 9">
            <a:extLst>
              <a:ext uri="{FF2B5EF4-FFF2-40B4-BE49-F238E27FC236}">
                <a16:creationId xmlns:a16="http://schemas.microsoft.com/office/drawing/2014/main" id="{1A2EAD0D-B2E2-4DCA-8CE5-4C30C29A0B34}"/>
              </a:ext>
            </a:extLst>
          </p:cNvPr>
          <p:cNvPicPr>
            <a:picLocks noChangeAspect="1"/>
          </p:cNvPicPr>
          <p:nvPr/>
        </p:nvPicPr>
        <p:blipFill>
          <a:blip r:embed="rId3"/>
          <a:stretch>
            <a:fillRect/>
          </a:stretch>
        </p:blipFill>
        <p:spPr>
          <a:xfrm>
            <a:off x="4499296" y="771787"/>
            <a:ext cx="7052344" cy="5645791"/>
          </a:xfrm>
          <a:prstGeom prst="rect">
            <a:avLst/>
          </a:prstGeom>
        </p:spPr>
      </p:pic>
    </p:spTree>
    <p:extLst>
      <p:ext uri="{BB962C8B-B14F-4D97-AF65-F5344CB8AC3E}">
        <p14:creationId xmlns:p14="http://schemas.microsoft.com/office/powerpoint/2010/main" val="3264478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013EC4-D35B-4C07-8B1F-03224A98C084}"/>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B4F833EE-8F9E-47D2-ACB0-7F4BACAF6151}"/>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06B6E5D6-E095-44F9-8F30-881D73D2D3FA}"/>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27747683-16A7-4CED-A1AF-97CA4BD4DDB6}"/>
              </a:ext>
            </a:extLst>
          </p:cNvPr>
          <p:cNvSpPr>
            <a:spLocks noGrp="1"/>
          </p:cNvSpPr>
          <p:nvPr>
            <p:ph type="ftr" sz="quarter" idx="14"/>
          </p:nvPr>
        </p:nvSpPr>
        <p:spPr/>
        <p:txBody>
          <a:bodyPr/>
          <a:lstStyle/>
          <a:p>
            <a:endParaRPr lang="de-DE" dirty="0"/>
          </a:p>
        </p:txBody>
      </p:sp>
      <p:pic>
        <p:nvPicPr>
          <p:cNvPr id="12" name="Grafik 11">
            <a:extLst>
              <a:ext uri="{FF2B5EF4-FFF2-40B4-BE49-F238E27FC236}">
                <a16:creationId xmlns:a16="http://schemas.microsoft.com/office/drawing/2014/main" id="{3AF57576-A09E-47B6-B6C8-EDD9889E2AF7}"/>
              </a:ext>
            </a:extLst>
          </p:cNvPr>
          <p:cNvPicPr>
            <a:picLocks noChangeAspect="1"/>
          </p:cNvPicPr>
          <p:nvPr/>
        </p:nvPicPr>
        <p:blipFill>
          <a:blip r:embed="rId2"/>
          <a:stretch>
            <a:fillRect/>
          </a:stretch>
        </p:blipFill>
        <p:spPr>
          <a:xfrm>
            <a:off x="0" y="844868"/>
            <a:ext cx="12192000" cy="5581100"/>
          </a:xfrm>
          <a:prstGeom prst="rect">
            <a:avLst/>
          </a:prstGeom>
        </p:spPr>
      </p:pic>
    </p:spTree>
    <p:extLst>
      <p:ext uri="{BB962C8B-B14F-4D97-AF65-F5344CB8AC3E}">
        <p14:creationId xmlns:p14="http://schemas.microsoft.com/office/powerpoint/2010/main" val="338249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AD2A4D4-09D1-43FC-8A5C-E7EF114DB167}"/>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58595187-B145-4C26-A20F-E7E70729C863}"/>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30D68F75-A233-41D8-8A8E-099444532ECA}"/>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CC4367A0-76A4-4280-87AF-7C73A329BBCF}"/>
              </a:ext>
            </a:extLst>
          </p:cNvPr>
          <p:cNvSpPr>
            <a:spLocks noGrp="1"/>
          </p:cNvSpPr>
          <p:nvPr>
            <p:ph type="ftr" sz="quarter" idx="14"/>
          </p:nvPr>
        </p:nvSpPr>
        <p:spPr/>
        <p:txBody>
          <a:bodyPr/>
          <a:lstStyle/>
          <a:p>
            <a:endParaRPr lang="de-DE" dirty="0"/>
          </a:p>
        </p:txBody>
      </p:sp>
      <p:pic>
        <p:nvPicPr>
          <p:cNvPr id="8" name="Grafik 7" descr="Ein Bild, das Text enthält.&#10;&#10;Automatisch generierte Beschreibung">
            <a:extLst>
              <a:ext uri="{FF2B5EF4-FFF2-40B4-BE49-F238E27FC236}">
                <a16:creationId xmlns:a16="http://schemas.microsoft.com/office/drawing/2014/main" id="{16BD2DA6-A436-4F47-BCF2-4780095AFA58}"/>
              </a:ext>
            </a:extLst>
          </p:cNvPr>
          <p:cNvPicPr>
            <a:picLocks noChangeAspect="1"/>
          </p:cNvPicPr>
          <p:nvPr/>
        </p:nvPicPr>
        <p:blipFill>
          <a:blip r:embed="rId2"/>
          <a:stretch>
            <a:fillRect/>
          </a:stretch>
        </p:blipFill>
        <p:spPr>
          <a:xfrm>
            <a:off x="232600" y="763397"/>
            <a:ext cx="11726800" cy="5721293"/>
          </a:xfrm>
          <a:prstGeom prst="rect">
            <a:avLst/>
          </a:prstGeom>
        </p:spPr>
      </p:pic>
    </p:spTree>
    <p:extLst>
      <p:ext uri="{BB962C8B-B14F-4D97-AF65-F5344CB8AC3E}">
        <p14:creationId xmlns:p14="http://schemas.microsoft.com/office/powerpoint/2010/main" val="216121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0661E8-61BB-46A4-8A8A-A039D96D551C}"/>
              </a:ext>
            </a:extLst>
          </p:cNvPr>
          <p:cNvSpPr>
            <a:spLocks noGrp="1"/>
          </p:cNvSpPr>
          <p:nvPr>
            <p:ph type="body" sz="quarter" idx="11"/>
          </p:nvPr>
        </p:nvSpPr>
        <p:spPr/>
        <p:txBody>
          <a:bodyPr/>
          <a:lstStyle/>
          <a:p>
            <a:endParaRPr lang="de-DE" dirty="0"/>
          </a:p>
        </p:txBody>
      </p:sp>
      <p:sp>
        <p:nvSpPr>
          <p:cNvPr id="3" name="Titel 2">
            <a:extLst>
              <a:ext uri="{FF2B5EF4-FFF2-40B4-BE49-F238E27FC236}">
                <a16:creationId xmlns:a16="http://schemas.microsoft.com/office/drawing/2014/main" id="{EC0F5B32-2E20-4B47-B091-A5DC04D6A38B}"/>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8C42F194-5BCD-48E7-8D8E-A54A404C2A77}"/>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09A06CEF-37F7-4A66-851F-FA3764FE44FB}"/>
              </a:ext>
            </a:extLst>
          </p:cNvPr>
          <p:cNvSpPr>
            <a:spLocks noGrp="1"/>
          </p:cNvSpPr>
          <p:nvPr>
            <p:ph type="ftr" sz="quarter" idx="14"/>
          </p:nvPr>
        </p:nvSpPr>
        <p:spPr/>
        <p:txBody>
          <a:bodyPr/>
          <a:lstStyle/>
          <a:p>
            <a:endParaRPr lang="de-DE" dirty="0"/>
          </a:p>
        </p:txBody>
      </p:sp>
      <p:pic>
        <p:nvPicPr>
          <p:cNvPr id="10" name="Grafik 9">
            <a:extLst>
              <a:ext uri="{FF2B5EF4-FFF2-40B4-BE49-F238E27FC236}">
                <a16:creationId xmlns:a16="http://schemas.microsoft.com/office/drawing/2014/main" id="{5966932D-74A9-43ED-89F3-753663E933BB}"/>
              </a:ext>
            </a:extLst>
          </p:cNvPr>
          <p:cNvPicPr>
            <a:picLocks noChangeAspect="1"/>
          </p:cNvPicPr>
          <p:nvPr/>
        </p:nvPicPr>
        <p:blipFill>
          <a:blip r:embed="rId2"/>
          <a:stretch>
            <a:fillRect/>
          </a:stretch>
        </p:blipFill>
        <p:spPr>
          <a:xfrm>
            <a:off x="1630215" y="844868"/>
            <a:ext cx="8931569" cy="5648212"/>
          </a:xfrm>
          <a:prstGeom prst="rect">
            <a:avLst/>
          </a:prstGeom>
        </p:spPr>
      </p:pic>
    </p:spTree>
    <p:extLst>
      <p:ext uri="{BB962C8B-B14F-4D97-AF65-F5344CB8AC3E}">
        <p14:creationId xmlns:p14="http://schemas.microsoft.com/office/powerpoint/2010/main" val="91219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89769F-BAB9-4FDB-B312-0A45BD1B9B14}"/>
              </a:ext>
            </a:extLst>
          </p:cNvPr>
          <p:cNvSpPr>
            <a:spLocks noGrp="1"/>
          </p:cNvSpPr>
          <p:nvPr>
            <p:ph type="body" sz="quarter" idx="11"/>
          </p:nvPr>
        </p:nvSpPr>
        <p:spPr/>
        <p:txBody>
          <a:bodyPr/>
          <a:lstStyle/>
          <a:p>
            <a:endParaRPr lang="de-DE" dirty="0"/>
          </a:p>
        </p:txBody>
      </p:sp>
      <p:sp>
        <p:nvSpPr>
          <p:cNvPr id="3" name="Titel 2">
            <a:extLst>
              <a:ext uri="{FF2B5EF4-FFF2-40B4-BE49-F238E27FC236}">
                <a16:creationId xmlns:a16="http://schemas.microsoft.com/office/drawing/2014/main" id="{9C908E87-C226-4772-8C6B-CC23D935E0BF}"/>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0A10BA9B-E62B-48E7-9C15-45933BC07D4B}"/>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EFC9CD13-1D1E-40BC-B594-EBED0C9911F9}"/>
              </a:ext>
            </a:extLst>
          </p:cNvPr>
          <p:cNvSpPr>
            <a:spLocks noGrp="1"/>
          </p:cNvSpPr>
          <p:nvPr>
            <p:ph type="ftr" sz="quarter" idx="14"/>
          </p:nvPr>
        </p:nvSpPr>
        <p:spPr/>
        <p:txBody>
          <a:bodyPr/>
          <a:lstStyle/>
          <a:p>
            <a:endParaRPr lang="de-DE" dirty="0"/>
          </a:p>
        </p:txBody>
      </p:sp>
      <p:pic>
        <p:nvPicPr>
          <p:cNvPr id="8" name="Grafik 7">
            <a:extLst>
              <a:ext uri="{FF2B5EF4-FFF2-40B4-BE49-F238E27FC236}">
                <a16:creationId xmlns:a16="http://schemas.microsoft.com/office/drawing/2014/main" id="{8B01A9E4-8475-4170-92A1-79483CC97FE3}"/>
              </a:ext>
            </a:extLst>
          </p:cNvPr>
          <p:cNvPicPr>
            <a:picLocks noChangeAspect="1"/>
          </p:cNvPicPr>
          <p:nvPr/>
        </p:nvPicPr>
        <p:blipFill>
          <a:blip r:embed="rId2"/>
          <a:stretch>
            <a:fillRect/>
          </a:stretch>
        </p:blipFill>
        <p:spPr>
          <a:xfrm>
            <a:off x="767557" y="834269"/>
            <a:ext cx="10440988" cy="5623045"/>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6A7F1EC1-9CCB-4EC7-A883-F3269B12B41B}"/>
              </a:ext>
            </a:extLst>
          </p:cNvPr>
          <p:cNvPicPr>
            <a:picLocks noChangeAspect="1"/>
          </p:cNvPicPr>
          <p:nvPr/>
        </p:nvPicPr>
        <p:blipFill>
          <a:blip r:embed="rId3"/>
          <a:stretch>
            <a:fillRect/>
          </a:stretch>
        </p:blipFill>
        <p:spPr>
          <a:xfrm>
            <a:off x="1399488" y="2537452"/>
            <a:ext cx="2086266" cy="3412497"/>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BA71B293-EB52-47F2-976B-374960E3E4D2}"/>
              </a:ext>
            </a:extLst>
          </p:cNvPr>
          <p:cNvPicPr>
            <a:picLocks noChangeAspect="1"/>
          </p:cNvPicPr>
          <p:nvPr/>
        </p:nvPicPr>
        <p:blipFill>
          <a:blip r:embed="rId4"/>
          <a:stretch>
            <a:fillRect/>
          </a:stretch>
        </p:blipFill>
        <p:spPr>
          <a:xfrm>
            <a:off x="3866839" y="2504441"/>
            <a:ext cx="2229161" cy="2973570"/>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A86B15AD-25F9-4B41-96B0-61F98F5EDDCF}"/>
              </a:ext>
            </a:extLst>
          </p:cNvPr>
          <p:cNvPicPr>
            <a:picLocks noChangeAspect="1"/>
          </p:cNvPicPr>
          <p:nvPr/>
        </p:nvPicPr>
        <p:blipFill>
          <a:blip r:embed="rId5"/>
          <a:stretch>
            <a:fillRect/>
          </a:stretch>
        </p:blipFill>
        <p:spPr>
          <a:xfrm>
            <a:off x="6203950" y="2537452"/>
            <a:ext cx="2124371" cy="2981741"/>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65AD6590-DCA2-4F5A-A655-28462B4BF2E3}"/>
              </a:ext>
            </a:extLst>
          </p:cNvPr>
          <p:cNvPicPr>
            <a:picLocks noChangeAspect="1"/>
          </p:cNvPicPr>
          <p:nvPr/>
        </p:nvPicPr>
        <p:blipFill>
          <a:blip r:embed="rId6"/>
          <a:stretch>
            <a:fillRect/>
          </a:stretch>
        </p:blipFill>
        <p:spPr>
          <a:xfrm>
            <a:off x="8747259" y="2496885"/>
            <a:ext cx="2257740" cy="2715004"/>
          </a:xfrm>
          <a:prstGeom prst="rect">
            <a:avLst/>
          </a:prstGeom>
        </p:spPr>
      </p:pic>
    </p:spTree>
    <p:extLst>
      <p:ext uri="{BB962C8B-B14F-4D97-AF65-F5344CB8AC3E}">
        <p14:creationId xmlns:p14="http://schemas.microsoft.com/office/powerpoint/2010/main" val="2928912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2B6380-1709-4AFE-BF50-E7C9B14671BD}"/>
              </a:ext>
            </a:extLst>
          </p:cNvPr>
          <p:cNvSpPr>
            <a:spLocks noGrp="1"/>
          </p:cNvSpPr>
          <p:nvPr>
            <p:ph type="body" sz="quarter" idx="11"/>
          </p:nvPr>
        </p:nvSpPr>
        <p:spPr>
          <a:xfrm>
            <a:off x="0" y="1286668"/>
            <a:ext cx="11999912" cy="4284663"/>
          </a:xfrm>
        </p:spPr>
        <p:txBody>
          <a:bodyPr>
            <a:noAutofit/>
          </a:bodyPr>
          <a:lstStyle/>
          <a:p>
            <a:r>
              <a:rPr lang="de-DE" sz="1200" dirty="0">
                <a:latin typeface="Times New Roman" panose="02020603050405020304" pitchFamily="18" charset="0"/>
                <a:cs typeface="Times New Roman" panose="02020603050405020304" pitchFamily="18" charset="0"/>
              </a:rPr>
              <a:t>Bundeskriminalamt (2020): Organisierte Kriminalität. Bundeslagebild 2019, November 2020., URL: https://www.bka.de/SharedDocs/Downloads/DE/Publikationen/JahresberichtUnd Lagebilder/</a:t>
            </a:r>
            <a:r>
              <a:rPr lang="de-DE" sz="1200" dirty="0" err="1">
                <a:latin typeface="Times New Roman" panose="02020603050405020304" pitchFamily="18" charset="0"/>
                <a:cs typeface="Times New Roman" panose="02020603050405020304" pitchFamily="18" charset="0"/>
              </a:rPr>
              <a:t>OrganisierteKriminalitaet</a:t>
            </a:r>
            <a:r>
              <a:rPr lang="de-DE" sz="1200" dirty="0">
                <a:latin typeface="Times New Roman" panose="02020603050405020304" pitchFamily="18" charset="0"/>
                <a:cs typeface="Times New Roman" panose="02020603050405020304" pitchFamily="18" charset="0"/>
              </a:rPr>
              <a:t>/organisierteKriminalitaetBundeslagebild2019.html;jsess </a:t>
            </a:r>
            <a:r>
              <a:rPr lang="de-DE" sz="1200" dirty="0" err="1">
                <a:latin typeface="Times New Roman" panose="02020603050405020304" pitchFamily="18" charset="0"/>
                <a:cs typeface="Times New Roman" panose="02020603050405020304" pitchFamily="18" charset="0"/>
              </a:rPr>
              <a:t>ionid</a:t>
            </a:r>
            <a:r>
              <a:rPr lang="de-DE" sz="1200" dirty="0">
                <a:latin typeface="Times New Roman" panose="02020603050405020304" pitchFamily="18" charset="0"/>
                <a:cs typeface="Times New Roman" panose="02020603050405020304" pitchFamily="18" charset="0"/>
              </a:rPr>
              <a:t>=A5FE6661F35DCFB68FB2B67D0173F278.live2292?nn=27988 (letzter Zugriff 13.06.2021)</a:t>
            </a:r>
          </a:p>
          <a:p>
            <a:r>
              <a:rPr lang="de-DE" sz="1200" dirty="0">
                <a:latin typeface="Times New Roman" panose="02020603050405020304" pitchFamily="18" charset="0"/>
                <a:cs typeface="Times New Roman" panose="02020603050405020304" pitchFamily="18" charset="0"/>
              </a:rPr>
              <a:t>Bundeskriminalamt (2020): Bundeslagebild Korruption 2019, Oktober 2020., URL: https://www.bka.de/SharedDocs/Downloads/DE/Publikationen/JahresberichteUndLagebilder/Korruption/korruptionBundeslagebild2019.html?nn=28078 (letzter Zugriff 24.06.2021)</a:t>
            </a:r>
          </a:p>
          <a:p>
            <a:r>
              <a:rPr lang="de-DE" sz="1200" dirty="0" err="1">
                <a:latin typeface="Times New Roman" panose="02020603050405020304" pitchFamily="18" charset="0"/>
                <a:cs typeface="Times New Roman" panose="02020603050405020304" pitchFamily="18" charset="0"/>
              </a:rPr>
              <a:t>Cannepele</a:t>
            </a:r>
            <a:r>
              <a:rPr lang="de-DE" sz="1200" dirty="0">
                <a:latin typeface="Times New Roman" panose="02020603050405020304" pitchFamily="18" charset="0"/>
                <a:cs typeface="Times New Roman" panose="02020603050405020304" pitchFamily="18" charset="0"/>
              </a:rPr>
              <a:t>, S., </a:t>
            </a:r>
            <a:r>
              <a:rPr lang="de-DE" sz="1200" dirty="0" err="1">
                <a:latin typeface="Times New Roman" panose="02020603050405020304" pitchFamily="18" charset="0"/>
                <a:cs typeface="Times New Roman" panose="02020603050405020304" pitchFamily="18" charset="0"/>
              </a:rPr>
              <a:t>Calderoni</a:t>
            </a:r>
            <a:r>
              <a:rPr lang="de-DE" sz="1200" dirty="0">
                <a:latin typeface="Times New Roman" panose="02020603050405020304" pitchFamily="18" charset="0"/>
                <a:cs typeface="Times New Roman" panose="02020603050405020304" pitchFamily="18" charset="0"/>
              </a:rPr>
              <a:t>, F. and </a:t>
            </a:r>
            <a:r>
              <a:rPr lang="de-DE" sz="1200" dirty="0" err="1">
                <a:latin typeface="Times New Roman" panose="02020603050405020304" pitchFamily="18" charset="0"/>
                <a:cs typeface="Times New Roman" panose="02020603050405020304" pitchFamily="18" charset="0"/>
              </a:rPr>
              <a:t>Martochia</a:t>
            </a:r>
            <a:r>
              <a:rPr lang="de-DE" sz="1200" dirty="0">
                <a:latin typeface="Times New Roman" panose="02020603050405020304" pitchFamily="18" charset="0"/>
                <a:cs typeface="Times New Roman" panose="02020603050405020304" pitchFamily="18" charset="0"/>
              </a:rPr>
              <a:t>, S (2009).“Not </a:t>
            </a:r>
            <a:r>
              <a:rPr lang="de-DE" sz="1200" dirty="0" err="1">
                <a:latin typeface="Times New Roman" panose="02020603050405020304" pitchFamily="18" charset="0"/>
                <a:cs typeface="Times New Roman" panose="02020603050405020304" pitchFamily="18" charset="0"/>
              </a:rPr>
              <a:t>only</a:t>
            </a:r>
            <a:r>
              <a:rPr lang="de-DE" sz="1200" dirty="0">
                <a:latin typeface="Times New Roman" panose="02020603050405020304" pitchFamily="18" charset="0"/>
                <a:cs typeface="Times New Roman" panose="02020603050405020304" pitchFamily="18" charset="0"/>
              </a:rPr>
              <a:t> Banks: </a:t>
            </a:r>
            <a:r>
              <a:rPr lang="de-DE" sz="1200" dirty="0" err="1">
                <a:latin typeface="Times New Roman" panose="02020603050405020304" pitchFamily="18" charset="0"/>
                <a:cs typeface="Times New Roman" panose="02020603050405020304" pitchFamily="18" charset="0"/>
              </a:rPr>
              <a:t>Criminological</a:t>
            </a:r>
            <a:r>
              <a:rPr lang="de-DE" sz="1200" dirty="0">
                <a:latin typeface="Times New Roman" panose="02020603050405020304" pitchFamily="18" charset="0"/>
                <a:cs typeface="Times New Roman" panose="02020603050405020304" pitchFamily="18" charset="0"/>
              </a:rPr>
              <a:t> Models on </a:t>
            </a:r>
            <a:r>
              <a:rPr lang="de-DE" sz="1200" dirty="0" err="1">
                <a:latin typeface="Times New Roman" panose="02020603050405020304" pitchFamily="18" charset="0"/>
                <a:cs typeface="Times New Roman" panose="02020603050405020304" pitchFamily="18" charset="0"/>
              </a:rPr>
              <a:t>the</a:t>
            </a:r>
            <a:r>
              <a:rPr lang="de-DE" sz="1200" dirty="0">
                <a:latin typeface="Times New Roman" panose="02020603050405020304" pitchFamily="18" charset="0"/>
                <a:cs typeface="Times New Roman" panose="02020603050405020304" pitchFamily="18" charset="0"/>
              </a:rPr>
              <a:t> Infiltration </a:t>
            </a:r>
            <a:r>
              <a:rPr lang="de-DE" sz="1200" dirty="0" err="1">
                <a:latin typeface="Times New Roman" panose="02020603050405020304" pitchFamily="18" charset="0"/>
                <a:cs typeface="Times New Roman" panose="02020603050405020304" pitchFamily="18" charset="0"/>
              </a:rPr>
              <a:t>of</a:t>
            </a:r>
            <a:r>
              <a:rPr lang="de-DE" sz="1200" dirty="0">
                <a:latin typeface="Times New Roman" panose="02020603050405020304" pitchFamily="18" charset="0"/>
                <a:cs typeface="Times New Roman" panose="02020603050405020304" pitchFamily="18" charset="0"/>
              </a:rPr>
              <a:t> Public </a:t>
            </a:r>
            <a:r>
              <a:rPr lang="de-DE" sz="1200" dirty="0" err="1">
                <a:latin typeface="Times New Roman" panose="02020603050405020304" pitchFamily="18" charset="0"/>
                <a:cs typeface="Times New Roman" panose="02020603050405020304" pitchFamily="18" charset="0"/>
              </a:rPr>
              <a:t>Contracts</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by</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Italian</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Organized</a:t>
            </a:r>
            <a:r>
              <a:rPr lang="de-DE" sz="1200" dirty="0">
                <a:latin typeface="Times New Roman" panose="02020603050405020304" pitchFamily="18" charset="0"/>
                <a:cs typeface="Times New Roman" panose="02020603050405020304" pitchFamily="18" charset="0"/>
              </a:rPr>
              <a:t> Crime“, Journal </a:t>
            </a:r>
            <a:r>
              <a:rPr lang="de-DE" sz="1200" dirty="0" err="1">
                <a:latin typeface="Times New Roman" panose="02020603050405020304" pitchFamily="18" charset="0"/>
                <a:cs typeface="Times New Roman" panose="02020603050405020304" pitchFamily="18" charset="0"/>
              </a:rPr>
              <a:t>of</a:t>
            </a:r>
            <a:r>
              <a:rPr lang="de-DE" sz="1200" dirty="0">
                <a:latin typeface="Times New Roman" panose="02020603050405020304" pitchFamily="18" charset="0"/>
                <a:cs typeface="Times New Roman" panose="02020603050405020304" pitchFamily="18" charset="0"/>
              </a:rPr>
              <a:t> Money </a:t>
            </a:r>
            <a:r>
              <a:rPr lang="de-DE" sz="1200" dirty="0" err="1">
                <a:latin typeface="Times New Roman" panose="02020603050405020304" pitchFamily="18" charset="0"/>
                <a:cs typeface="Times New Roman" panose="02020603050405020304" pitchFamily="18" charset="0"/>
              </a:rPr>
              <a:t>Laundering</a:t>
            </a:r>
            <a:r>
              <a:rPr lang="de-DE" sz="1200" dirty="0">
                <a:latin typeface="Times New Roman" panose="02020603050405020304" pitchFamily="18" charset="0"/>
                <a:cs typeface="Times New Roman" panose="02020603050405020304" pitchFamily="18" charset="0"/>
              </a:rPr>
              <a:t> Control.</a:t>
            </a:r>
          </a:p>
          <a:p>
            <a:r>
              <a:rPr lang="de-DE" sz="1200" dirty="0">
                <a:latin typeface="Times New Roman" panose="02020603050405020304" pitchFamily="18" charset="0"/>
                <a:cs typeface="Times New Roman" panose="02020603050405020304" pitchFamily="18" charset="0"/>
              </a:rPr>
              <a:t>Goede, M. (2013) “Transnational </a:t>
            </a:r>
            <a:r>
              <a:rPr lang="de-DE" sz="1200" dirty="0" err="1">
                <a:latin typeface="Times New Roman" panose="02020603050405020304" pitchFamily="18" charset="0"/>
                <a:cs typeface="Times New Roman" panose="02020603050405020304" pitchFamily="18" charset="0"/>
              </a:rPr>
              <a:t>Organized</a:t>
            </a:r>
            <a:r>
              <a:rPr lang="de-DE" sz="1200" dirty="0">
                <a:latin typeface="Times New Roman" panose="02020603050405020304" pitchFamily="18" charset="0"/>
                <a:cs typeface="Times New Roman" panose="02020603050405020304" pitchFamily="18" charset="0"/>
              </a:rPr>
              <a:t> Crime (TOC) and </a:t>
            </a:r>
            <a:r>
              <a:rPr lang="de-DE" sz="1200" dirty="0" err="1">
                <a:latin typeface="Times New Roman" panose="02020603050405020304" pitchFamily="18" charset="0"/>
                <a:cs typeface="Times New Roman" panose="02020603050405020304" pitchFamily="18" charset="0"/>
              </a:rPr>
              <a:t>the</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Relationship</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to</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the</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Good</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Governance</a:t>
            </a:r>
            <a:r>
              <a:rPr lang="de-DE" sz="1200" dirty="0">
                <a:latin typeface="Times New Roman" panose="02020603050405020304" pitchFamily="18" charset="0"/>
                <a:cs typeface="Times New Roman" panose="02020603050405020304" pitchFamily="18" charset="0"/>
              </a:rPr>
              <a:t> in </a:t>
            </a:r>
            <a:r>
              <a:rPr lang="de-DE" sz="1200" dirty="0" err="1">
                <a:latin typeface="Times New Roman" panose="02020603050405020304" pitchFamily="18" charset="0"/>
                <a:cs typeface="Times New Roman" panose="02020603050405020304" pitchFamily="18" charset="0"/>
              </a:rPr>
              <a:t>the</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Carribbean</a:t>
            </a:r>
            <a:r>
              <a:rPr lang="de-DE" sz="1200" dirty="0">
                <a:latin typeface="Times New Roman" panose="02020603050405020304" pitchFamily="18" charset="0"/>
                <a:cs typeface="Times New Roman" panose="02020603050405020304" pitchFamily="18" charset="0"/>
              </a:rPr>
              <a:t>: Transnational Crime Democracy (TOCD)“, International Journal </a:t>
            </a:r>
            <a:r>
              <a:rPr lang="de-DE" sz="1200" dirty="0" err="1">
                <a:latin typeface="Times New Roman" panose="02020603050405020304" pitchFamily="18" charset="0"/>
                <a:cs typeface="Times New Roman" panose="02020603050405020304" pitchFamily="18" charset="0"/>
              </a:rPr>
              <a:t>of</a:t>
            </a:r>
            <a:r>
              <a:rPr lang="de-DE" sz="1200" dirty="0">
                <a:latin typeface="Times New Roman" panose="02020603050405020304" pitchFamily="18" charset="0"/>
                <a:cs typeface="Times New Roman" panose="02020603050405020304" pitchFamily="18" charset="0"/>
              </a:rPr>
              <a:t> Development </a:t>
            </a:r>
            <a:r>
              <a:rPr lang="de-DE" sz="1200" dirty="0" err="1">
                <a:latin typeface="Times New Roman" panose="02020603050405020304" pitchFamily="18" charset="0"/>
                <a:cs typeface="Times New Roman" panose="02020603050405020304" pitchFamily="18" charset="0"/>
              </a:rPr>
              <a:t>Issues</a:t>
            </a:r>
            <a:r>
              <a:rPr lang="de-DE" sz="1200" dirty="0">
                <a:latin typeface="Times New Roman" panose="02020603050405020304" pitchFamily="18" charset="0"/>
                <a:cs typeface="Times New Roman" panose="02020603050405020304" pitchFamily="18" charset="0"/>
              </a:rPr>
              <a:t>.</a:t>
            </a:r>
          </a:p>
          <a:p>
            <a:r>
              <a:rPr lang="de-DE" sz="1200" dirty="0">
                <a:latin typeface="Times New Roman" panose="02020603050405020304" pitchFamily="18" charset="0"/>
                <a:cs typeface="Times New Roman" panose="02020603050405020304" pitchFamily="18" charset="0"/>
              </a:rPr>
              <a:t>Lopez R., Andres; Alvaro Camacho </a:t>
            </a:r>
            <a:r>
              <a:rPr lang="de-DE" sz="1200" dirty="0" err="1">
                <a:latin typeface="Times New Roman" panose="02020603050405020304" pitchFamily="18" charset="0"/>
                <a:cs typeface="Times New Roman" panose="02020603050405020304" pitchFamily="18" charset="0"/>
              </a:rPr>
              <a:t>Guizado</a:t>
            </a:r>
            <a:r>
              <a:rPr lang="de-DE" sz="1200" dirty="0">
                <a:latin typeface="Times New Roman" panose="02020603050405020304" pitchFamily="18" charset="0"/>
                <a:cs typeface="Times New Roman" panose="02020603050405020304" pitchFamily="18" charset="0"/>
              </a:rPr>
              <a:t> (2003). “ </a:t>
            </a:r>
            <a:r>
              <a:rPr lang="de-DE" sz="1200" dirty="0" err="1">
                <a:latin typeface="Times New Roman" panose="02020603050405020304" pitchFamily="18" charset="0"/>
                <a:cs typeface="Times New Roman" panose="02020603050405020304" pitchFamily="18" charset="0"/>
              </a:rPr>
              <a:t>From</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Smugglers</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to</a:t>
            </a:r>
            <a:r>
              <a:rPr lang="de-DE" sz="1200" dirty="0">
                <a:latin typeface="Times New Roman" panose="02020603050405020304" pitchFamily="18" charset="0"/>
                <a:cs typeface="Times New Roman" panose="02020603050405020304" pitchFamily="18" charset="0"/>
              </a:rPr>
              <a:t> Warlords: </a:t>
            </a:r>
            <a:r>
              <a:rPr lang="de-DE" sz="1200" dirty="0" err="1">
                <a:latin typeface="Times New Roman" panose="02020603050405020304" pitchFamily="18" charset="0"/>
                <a:cs typeface="Times New Roman" panose="02020603050405020304" pitchFamily="18" charset="0"/>
              </a:rPr>
              <a:t>Twentieth</a:t>
            </a:r>
            <a:r>
              <a:rPr lang="de-DE" sz="1200" dirty="0">
                <a:latin typeface="Times New Roman" panose="02020603050405020304" pitchFamily="18" charset="0"/>
                <a:cs typeface="Times New Roman" panose="02020603050405020304" pitchFamily="18" charset="0"/>
              </a:rPr>
              <a:t> Century </a:t>
            </a:r>
            <a:r>
              <a:rPr lang="de-DE" sz="1200" dirty="0" err="1">
                <a:latin typeface="Times New Roman" panose="02020603050405020304" pitchFamily="18" charset="0"/>
                <a:cs typeface="Times New Roman" panose="02020603050405020304" pitchFamily="18" charset="0"/>
              </a:rPr>
              <a:t>Columbian</a:t>
            </a:r>
            <a:r>
              <a:rPr lang="de-DE" sz="1200" dirty="0">
                <a:latin typeface="Times New Roman" panose="02020603050405020304" pitchFamily="18" charset="0"/>
                <a:cs typeface="Times New Roman" panose="02020603050405020304" pitchFamily="18" charset="0"/>
              </a:rPr>
              <a:t> Drug </a:t>
            </a:r>
            <a:r>
              <a:rPr lang="de-DE" sz="1200" dirty="0" err="1">
                <a:latin typeface="Times New Roman" panose="02020603050405020304" pitchFamily="18" charset="0"/>
                <a:cs typeface="Times New Roman" panose="02020603050405020304" pitchFamily="18" charset="0"/>
              </a:rPr>
              <a:t>Traffickers</a:t>
            </a:r>
            <a:r>
              <a:rPr lang="de-DE" sz="1200" dirty="0">
                <a:latin typeface="Times New Roman" panose="02020603050405020304" pitchFamily="18" charset="0"/>
                <a:cs typeface="Times New Roman" panose="02020603050405020304" pitchFamily="18" charset="0"/>
              </a:rPr>
              <a:t>“. Canadian Journal </a:t>
            </a:r>
            <a:r>
              <a:rPr lang="de-DE" sz="1200" dirty="0" err="1">
                <a:latin typeface="Times New Roman" panose="02020603050405020304" pitchFamily="18" charset="0"/>
                <a:cs typeface="Times New Roman" panose="02020603050405020304" pitchFamily="18" charset="0"/>
              </a:rPr>
              <a:t>of</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Latin</a:t>
            </a:r>
            <a:r>
              <a:rPr lang="de-DE" sz="1200" dirty="0">
                <a:latin typeface="Times New Roman" panose="02020603050405020304" pitchFamily="18" charset="0"/>
                <a:cs typeface="Times New Roman" panose="02020603050405020304" pitchFamily="18" charset="0"/>
              </a:rPr>
              <a:t> American and Caribbean Studies. 28 (55/56): 249-275. JSTOR 41800191 </a:t>
            </a:r>
          </a:p>
          <a:p>
            <a:r>
              <a:rPr lang="de-DE" sz="1200" dirty="0" err="1">
                <a:latin typeface="Times New Roman" panose="02020603050405020304" pitchFamily="18" charset="0"/>
                <a:cs typeface="Times New Roman" panose="02020603050405020304" pitchFamily="18" charset="0"/>
              </a:rPr>
              <a:t>Mavrellis</a:t>
            </a:r>
            <a:r>
              <a:rPr lang="de-DE" sz="1200" dirty="0">
                <a:latin typeface="Times New Roman" panose="02020603050405020304" pitchFamily="18" charset="0"/>
                <a:cs typeface="Times New Roman" panose="02020603050405020304" pitchFamily="18" charset="0"/>
              </a:rPr>
              <a:t>, C. (2017, April 11). The Business </a:t>
            </a:r>
            <a:r>
              <a:rPr lang="de-DE" sz="1200" dirty="0" err="1">
                <a:latin typeface="Times New Roman" panose="02020603050405020304" pitchFamily="18" charset="0"/>
                <a:cs typeface="Times New Roman" panose="02020603050405020304" pitchFamily="18" charset="0"/>
              </a:rPr>
              <a:t>of</a:t>
            </a:r>
            <a:r>
              <a:rPr lang="de-DE" sz="1200" dirty="0">
                <a:latin typeface="Times New Roman" panose="02020603050405020304" pitchFamily="18" charset="0"/>
                <a:cs typeface="Times New Roman" panose="02020603050405020304" pitchFamily="18" charset="0"/>
              </a:rPr>
              <a:t> Transnational Crime. Global Financial Integrity. https://gfintegrity.org/business-transnational-crime/ </a:t>
            </a:r>
          </a:p>
          <a:p>
            <a:r>
              <a:rPr lang="de-DE" sz="1200" dirty="0">
                <a:latin typeface="Times New Roman" panose="02020603050405020304" pitchFamily="18" charset="0"/>
                <a:cs typeface="Times New Roman" panose="02020603050405020304" pitchFamily="18" charset="0"/>
              </a:rPr>
              <a:t>Morris, Stephan D. (2012-09-07). “Project MUSE“. </a:t>
            </a:r>
            <a:r>
              <a:rPr lang="de-DE" sz="1200" dirty="0" err="1">
                <a:latin typeface="Times New Roman" panose="02020603050405020304" pitchFamily="18" charset="0"/>
                <a:cs typeface="Times New Roman" panose="02020603050405020304" pitchFamily="18" charset="0"/>
              </a:rPr>
              <a:t>Latin</a:t>
            </a:r>
            <a:r>
              <a:rPr lang="de-DE" sz="1200" dirty="0">
                <a:latin typeface="Times New Roman" panose="02020603050405020304" pitchFamily="18" charset="0"/>
                <a:cs typeface="Times New Roman" panose="02020603050405020304" pitchFamily="18" charset="0"/>
              </a:rPr>
              <a:t> American Research Review. 47 (2): 216-223. Doi:101353/lar.2012.0011. S2CID1413803615</a:t>
            </a:r>
          </a:p>
          <a:p>
            <a:r>
              <a:rPr lang="de-DE" sz="1200" dirty="0">
                <a:latin typeface="Times New Roman" panose="02020603050405020304" pitchFamily="18" charset="0"/>
                <a:cs typeface="Times New Roman" panose="02020603050405020304" pitchFamily="18" charset="0"/>
              </a:rPr>
              <a:t>Shelley, L (2007). “The Government </a:t>
            </a:r>
            <a:r>
              <a:rPr lang="de-DE" sz="1200" dirty="0" err="1">
                <a:latin typeface="Times New Roman" panose="02020603050405020304" pitchFamily="18" charset="0"/>
                <a:cs typeface="Times New Roman" panose="02020603050405020304" pitchFamily="18" charset="0"/>
              </a:rPr>
              <a:t>Bureaucracy</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Corruption</a:t>
            </a:r>
            <a:r>
              <a:rPr lang="de-DE" sz="1200" dirty="0">
                <a:latin typeface="Times New Roman" panose="02020603050405020304" pitchFamily="18" charset="0"/>
                <a:cs typeface="Times New Roman" panose="02020603050405020304" pitchFamily="18" charset="0"/>
              </a:rPr>
              <a:t> and </a:t>
            </a:r>
            <a:r>
              <a:rPr lang="de-DE" sz="1200" dirty="0" err="1">
                <a:latin typeface="Times New Roman" panose="02020603050405020304" pitchFamily="18" charset="0"/>
                <a:cs typeface="Times New Roman" panose="02020603050405020304" pitchFamily="18" charset="0"/>
              </a:rPr>
              <a:t>Organized</a:t>
            </a:r>
            <a:r>
              <a:rPr lang="de-DE" sz="1200" dirty="0">
                <a:latin typeface="Times New Roman" panose="02020603050405020304" pitchFamily="18" charset="0"/>
                <a:cs typeface="Times New Roman" panose="02020603050405020304" pitchFamily="18" charset="0"/>
              </a:rPr>
              <a:t> Crime: Impact on </a:t>
            </a:r>
            <a:r>
              <a:rPr lang="de-DE" sz="1200" dirty="0" err="1">
                <a:latin typeface="Times New Roman" panose="02020603050405020304" pitchFamily="18" charset="0"/>
                <a:cs typeface="Times New Roman" panose="02020603050405020304" pitchFamily="18" charset="0"/>
              </a:rPr>
              <a:t>the</a:t>
            </a:r>
            <a:r>
              <a:rPr lang="de-DE" sz="1200" dirty="0">
                <a:latin typeface="Times New Roman" panose="02020603050405020304" pitchFamily="18" charset="0"/>
                <a:cs typeface="Times New Roman" panose="02020603050405020304" pitchFamily="18" charset="0"/>
              </a:rPr>
              <a:t> Business Community“, in Kathryn </a:t>
            </a:r>
            <a:r>
              <a:rPr lang="de-DE" sz="1200" dirty="0" err="1">
                <a:latin typeface="Times New Roman" panose="02020603050405020304" pitchFamily="18" charset="0"/>
                <a:cs typeface="Times New Roman" panose="02020603050405020304" pitchFamily="18" charset="0"/>
              </a:rPr>
              <a:t>Hendley</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Remaking</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the</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Role</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of</a:t>
            </a:r>
            <a:r>
              <a:rPr lang="de-DE" sz="1200" dirty="0">
                <a:latin typeface="Times New Roman" panose="02020603050405020304" pitchFamily="18" charset="0"/>
                <a:cs typeface="Times New Roman" panose="02020603050405020304" pitchFamily="18" charset="0"/>
              </a:rPr>
              <a:t> Law: Commercial Law in Russia and CIS. Juris: Huntington, NY</a:t>
            </a:r>
          </a:p>
          <a:p>
            <a:r>
              <a:rPr lang="de-DE" sz="1200" dirty="0" err="1">
                <a:latin typeface="Times New Roman" panose="02020603050405020304" pitchFamily="18" charset="0"/>
                <a:cs typeface="Times New Roman" panose="02020603050405020304" pitchFamily="18" charset="0"/>
              </a:rPr>
              <a:t>Thoumi</a:t>
            </a:r>
            <a:r>
              <a:rPr lang="de-DE" sz="1200" dirty="0">
                <a:latin typeface="Times New Roman" panose="02020603050405020304" pitchFamily="18" charset="0"/>
                <a:cs typeface="Times New Roman" panose="02020603050405020304" pitchFamily="18" charset="0"/>
              </a:rPr>
              <a:t>, F. (Jul 2002). “ Illegal Drugs in Colombia: </a:t>
            </a:r>
            <a:r>
              <a:rPr lang="de-DE" sz="1200" dirty="0" err="1">
                <a:latin typeface="Times New Roman" panose="02020603050405020304" pitchFamily="18" charset="0"/>
                <a:cs typeface="Times New Roman" panose="02020603050405020304" pitchFamily="18" charset="0"/>
              </a:rPr>
              <a:t>From</a:t>
            </a:r>
            <a:r>
              <a:rPr lang="de-DE" sz="1200" dirty="0">
                <a:latin typeface="Times New Roman" panose="02020603050405020304" pitchFamily="18" charset="0"/>
                <a:cs typeface="Times New Roman" panose="02020603050405020304" pitchFamily="18" charset="0"/>
              </a:rPr>
              <a:t> Illegal Boom </a:t>
            </a:r>
            <a:r>
              <a:rPr lang="de-DE" sz="1200" dirty="0" err="1">
                <a:latin typeface="Times New Roman" panose="02020603050405020304" pitchFamily="18" charset="0"/>
                <a:cs typeface="Times New Roman" panose="02020603050405020304" pitchFamily="18" charset="0"/>
              </a:rPr>
              <a:t>to</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Social</a:t>
            </a:r>
            <a:r>
              <a:rPr lang="de-DE" sz="1200" dirty="0">
                <a:latin typeface="Times New Roman" panose="02020603050405020304" pitchFamily="18" charset="0"/>
                <a:cs typeface="Times New Roman" panose="02020603050405020304" pitchFamily="18" charset="0"/>
              </a:rPr>
              <a:t> Crisis“. The </a:t>
            </a:r>
            <a:r>
              <a:rPr lang="de-DE" sz="1200" dirty="0" err="1">
                <a:latin typeface="Times New Roman" panose="02020603050405020304" pitchFamily="18" charset="0"/>
                <a:cs typeface="Times New Roman" panose="02020603050405020304" pitchFamily="18" charset="0"/>
              </a:rPr>
              <a:t>Annals</a:t>
            </a:r>
            <a:r>
              <a:rPr lang="de-DE" sz="1200" dirty="0">
                <a:latin typeface="Times New Roman" panose="02020603050405020304" pitchFamily="18" charset="0"/>
                <a:cs typeface="Times New Roman" panose="02020603050405020304" pitchFamily="18" charset="0"/>
              </a:rPr>
              <a:t> oft he American Academy </a:t>
            </a:r>
            <a:r>
              <a:rPr lang="de-DE" sz="1200" dirty="0" err="1">
                <a:latin typeface="Times New Roman" panose="02020603050405020304" pitchFamily="18" charset="0"/>
                <a:cs typeface="Times New Roman" panose="02020603050405020304" pitchFamily="18" charset="0"/>
              </a:rPr>
              <a:t>of</a:t>
            </a:r>
            <a:r>
              <a:rPr lang="de-DE" sz="1200" dirty="0">
                <a:latin typeface="Times New Roman" panose="02020603050405020304" pitchFamily="18" charset="0"/>
                <a:cs typeface="Times New Roman" panose="02020603050405020304" pitchFamily="18" charset="0"/>
              </a:rPr>
              <a:t> Political and </a:t>
            </a:r>
            <a:r>
              <a:rPr lang="de-DE" sz="1200" dirty="0" err="1">
                <a:latin typeface="Times New Roman" panose="02020603050405020304" pitchFamily="18" charset="0"/>
                <a:cs typeface="Times New Roman" panose="02020603050405020304" pitchFamily="18" charset="0"/>
              </a:rPr>
              <a:t>Social</a:t>
            </a:r>
            <a:r>
              <a:rPr lang="de-DE" sz="1200" dirty="0">
                <a:latin typeface="Times New Roman" panose="02020603050405020304" pitchFamily="18" charset="0"/>
                <a:cs typeface="Times New Roman" panose="02020603050405020304" pitchFamily="18" charset="0"/>
              </a:rPr>
              <a:t> Science. 582 (2): 102-116. </a:t>
            </a:r>
            <a:r>
              <a:rPr lang="de-DE" sz="1200" dirty="0" err="1">
                <a:latin typeface="Times New Roman" panose="02020603050405020304" pitchFamily="18" charset="0"/>
                <a:cs typeface="Times New Roman" panose="02020603050405020304" pitchFamily="18" charset="0"/>
              </a:rPr>
              <a:t>doi</a:t>
            </a:r>
            <a:r>
              <a:rPr lang="de-DE" sz="1200" dirty="0">
                <a:latin typeface="Times New Roman" panose="02020603050405020304" pitchFamily="18" charset="0"/>
                <a:cs typeface="Times New Roman" panose="02020603050405020304" pitchFamily="18" charset="0"/>
              </a:rPr>
              <a:t>: 10.1177/0002716202058002008. JSTOR 1049737</a:t>
            </a:r>
          </a:p>
          <a:p>
            <a:r>
              <a:rPr lang="de-DE" sz="1200" dirty="0" err="1">
                <a:latin typeface="Times New Roman" panose="02020603050405020304" pitchFamily="18" charset="0"/>
                <a:cs typeface="Times New Roman" panose="02020603050405020304" pitchFamily="18" charset="0"/>
              </a:rPr>
              <a:t>What</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is</a:t>
            </a:r>
            <a:r>
              <a:rPr lang="de-DE" sz="1200" dirty="0">
                <a:latin typeface="Times New Roman" panose="02020603050405020304" pitchFamily="18" charset="0"/>
                <a:cs typeface="Times New Roman" panose="02020603050405020304" pitchFamily="18" charset="0"/>
              </a:rPr>
              <a:t> INTERPOL? (</a:t>
            </a:r>
            <a:r>
              <a:rPr lang="de-DE" sz="1200" dirty="0" err="1">
                <a:latin typeface="Times New Roman" panose="02020603050405020304" pitchFamily="18" charset="0"/>
                <a:cs typeface="Times New Roman" panose="02020603050405020304" pitchFamily="18" charset="0"/>
              </a:rPr>
              <a:t>n.d</a:t>
            </a:r>
            <a:r>
              <a:rPr lang="de-DE" sz="1200" dirty="0">
                <a:latin typeface="Times New Roman" panose="02020603050405020304" pitchFamily="18" charset="0"/>
                <a:cs typeface="Times New Roman" panose="02020603050405020304" pitchFamily="18" charset="0"/>
              </a:rPr>
              <a:t>.). Interpol. </a:t>
            </a:r>
            <a:r>
              <a:rPr lang="de-DE" sz="1200" dirty="0" err="1">
                <a:latin typeface="Times New Roman" panose="02020603050405020304" pitchFamily="18" charset="0"/>
                <a:cs typeface="Times New Roman" panose="02020603050405020304" pitchFamily="18" charset="0"/>
              </a:rPr>
              <a:t>Retrieved</a:t>
            </a:r>
            <a:r>
              <a:rPr lang="de-DE" sz="1200" dirty="0">
                <a:latin typeface="Times New Roman" panose="02020603050405020304" pitchFamily="18" charset="0"/>
                <a:cs typeface="Times New Roman" panose="02020603050405020304" pitchFamily="18" charset="0"/>
              </a:rPr>
              <a:t> June 13,2021, </a:t>
            </a:r>
            <a:r>
              <a:rPr lang="de-DE" sz="1200" dirty="0" err="1">
                <a:latin typeface="Times New Roman" panose="02020603050405020304" pitchFamily="18" charset="0"/>
                <a:cs typeface="Times New Roman" panose="02020603050405020304" pitchFamily="18" charset="0"/>
              </a:rPr>
              <a:t>from</a:t>
            </a:r>
            <a:r>
              <a:rPr lang="de-DE" sz="1200" dirty="0">
                <a:latin typeface="Times New Roman" panose="02020603050405020304" pitchFamily="18" charset="0"/>
                <a:cs typeface="Times New Roman" panose="02020603050405020304" pitchFamily="18" charset="0"/>
              </a:rPr>
              <a:t> https://www.interpol.int/Who-we-are/What-is-INTERPOL </a:t>
            </a:r>
          </a:p>
          <a:p>
            <a:r>
              <a:rPr lang="de-DE" sz="1200" dirty="0">
                <a:latin typeface="Times New Roman" panose="02020603050405020304" pitchFamily="18" charset="0"/>
                <a:cs typeface="Times New Roman" panose="02020603050405020304" pitchFamily="18" charset="0"/>
              </a:rPr>
              <a:t>Von Lampe, Klaus (2013); Was ist ,,Organisierte Kriminalität“, 63. Jg., 38-39, September 2013, S. 3-8, URL: https://www.bpb.de /</a:t>
            </a:r>
            <a:r>
              <a:rPr lang="de-DE" sz="1200" dirty="0" err="1">
                <a:latin typeface="Times New Roman" panose="02020603050405020304" pitchFamily="18" charset="0"/>
                <a:cs typeface="Times New Roman" panose="02020603050405020304" pitchFamily="18" charset="0"/>
              </a:rPr>
              <a:t>shop</a:t>
            </a:r>
            <a:r>
              <a:rPr lang="de-DE" sz="1200" dirty="0">
                <a:latin typeface="Times New Roman" panose="02020603050405020304" pitchFamily="18" charset="0"/>
                <a:cs typeface="Times New Roman" panose="02020603050405020304" pitchFamily="18" charset="0"/>
              </a:rPr>
              <a:t>/</a:t>
            </a:r>
            <a:r>
              <a:rPr lang="de-DE" sz="1200" dirty="0" err="1">
                <a:latin typeface="Times New Roman" panose="02020603050405020304" pitchFamily="18" charset="0"/>
                <a:cs typeface="Times New Roman" panose="02020603050405020304" pitchFamily="18" charset="0"/>
              </a:rPr>
              <a:t>zeitschriften</a:t>
            </a:r>
            <a:r>
              <a:rPr lang="de-DE" sz="1200" dirty="0">
                <a:latin typeface="Times New Roman" panose="02020603050405020304" pitchFamily="18" charset="0"/>
                <a:cs typeface="Times New Roman" panose="02020603050405020304" pitchFamily="18" charset="0"/>
              </a:rPr>
              <a:t>/</a:t>
            </a:r>
            <a:r>
              <a:rPr lang="de-DE" sz="1200" dirty="0" err="1">
                <a:latin typeface="Times New Roman" panose="02020603050405020304" pitchFamily="18" charset="0"/>
                <a:cs typeface="Times New Roman" panose="02020603050405020304" pitchFamily="18" charset="0"/>
              </a:rPr>
              <a:t>apuz</a:t>
            </a:r>
            <a:r>
              <a:rPr lang="de-DE" sz="1200" dirty="0">
                <a:latin typeface="Times New Roman" panose="02020603050405020304" pitchFamily="18" charset="0"/>
                <a:cs typeface="Times New Roman" panose="02020603050405020304" pitchFamily="18" charset="0"/>
              </a:rPr>
              <a:t>/118885/</a:t>
            </a:r>
            <a:r>
              <a:rPr lang="de-DE" sz="1200" dirty="0" err="1">
                <a:latin typeface="Times New Roman" panose="02020603050405020304" pitchFamily="18" charset="0"/>
                <a:cs typeface="Times New Roman" panose="02020603050405020304" pitchFamily="18" charset="0"/>
              </a:rPr>
              <a:t>organisiertekriminalitaet</a:t>
            </a:r>
            <a:r>
              <a:rPr lang="de-DE" sz="1200" dirty="0">
                <a:latin typeface="Times New Roman" panose="02020603050405020304" pitchFamily="18" charset="0"/>
                <a:cs typeface="Times New Roman" panose="02020603050405020304" pitchFamily="18" charset="0"/>
              </a:rPr>
              <a:t> (letzter Zugriff 13.06.2021)</a:t>
            </a:r>
          </a:p>
        </p:txBody>
      </p:sp>
      <p:sp>
        <p:nvSpPr>
          <p:cNvPr id="3" name="Titel 2">
            <a:extLst>
              <a:ext uri="{FF2B5EF4-FFF2-40B4-BE49-F238E27FC236}">
                <a16:creationId xmlns:a16="http://schemas.microsoft.com/office/drawing/2014/main" id="{666A86E4-E417-4223-8456-36CABBBE5F1C}"/>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E2C58D00-7496-424E-B917-1237B27356E3}"/>
              </a:ext>
            </a:extLst>
          </p:cNvPr>
          <p:cNvSpPr>
            <a:spLocks noGrp="1"/>
          </p:cNvSpPr>
          <p:nvPr>
            <p:ph type="body" sz="quarter" idx="13"/>
          </p:nvPr>
        </p:nvSpPr>
        <p:spPr>
          <a:xfrm>
            <a:off x="192088" y="908050"/>
            <a:ext cx="11807825" cy="378618"/>
          </a:xfrm>
        </p:spPr>
        <p:txBody>
          <a:bodyPr>
            <a:normAutofit lnSpcReduction="10000"/>
          </a:bodyPr>
          <a:lstStyle/>
          <a:p>
            <a:r>
              <a:rPr lang="de-DE" dirty="0"/>
              <a:t>Sources </a:t>
            </a:r>
          </a:p>
        </p:txBody>
      </p:sp>
      <p:sp>
        <p:nvSpPr>
          <p:cNvPr id="6" name="Fußzeilenplatzhalter 5">
            <a:extLst>
              <a:ext uri="{FF2B5EF4-FFF2-40B4-BE49-F238E27FC236}">
                <a16:creationId xmlns:a16="http://schemas.microsoft.com/office/drawing/2014/main" id="{67C8FA40-06C6-4D63-8396-23CCD67E49BA}"/>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147372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EC412B-6267-460A-AF54-833034A00A54}"/>
              </a:ext>
            </a:extLst>
          </p:cNvPr>
          <p:cNvSpPr>
            <a:spLocks noGrp="1"/>
          </p:cNvSpPr>
          <p:nvPr>
            <p:ph type="body" sz="quarter" idx="11"/>
          </p:nvPr>
        </p:nvSpPr>
        <p:spPr>
          <a:xfrm>
            <a:off x="6203950" y="1881232"/>
            <a:ext cx="5795963" cy="4464005"/>
          </a:xfrm>
        </p:spPr>
        <p:txBody>
          <a:bodyPr>
            <a:normAutofit/>
          </a:bodyPr>
          <a:lstStyle/>
          <a:p>
            <a:pPr marL="0" indent="0">
              <a:buNone/>
            </a:pPr>
            <a:r>
              <a:rPr lang="de-DE" sz="2000" dirty="0">
                <a:latin typeface="Times New Roman" panose="02020603050405020304" pitchFamily="18" charset="0"/>
                <a:cs typeface="Times New Roman" panose="02020603050405020304" pitchFamily="18" charset="0"/>
              </a:rPr>
              <a:t>Anteil der Varianten im Bundeslagebild 2019</a:t>
            </a:r>
          </a:p>
        </p:txBody>
      </p:sp>
      <p:sp>
        <p:nvSpPr>
          <p:cNvPr id="3" name="Titel 2">
            <a:extLst>
              <a:ext uri="{FF2B5EF4-FFF2-40B4-BE49-F238E27FC236}">
                <a16:creationId xmlns:a16="http://schemas.microsoft.com/office/drawing/2014/main" id="{F785C4B8-EB3E-4868-B237-0FEB0AE682C2}"/>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29D3EBCA-8152-40EE-A7DD-D4BFCF7E4007}"/>
              </a:ext>
            </a:extLst>
          </p:cNvPr>
          <p:cNvSpPr>
            <a:spLocks noGrp="1"/>
          </p:cNvSpPr>
          <p:nvPr>
            <p:ph type="body" sz="quarter" idx="13"/>
          </p:nvPr>
        </p:nvSpPr>
        <p:spPr/>
        <p:txBody>
          <a:bodyPr/>
          <a:lstStyle/>
          <a:p>
            <a:r>
              <a:rPr lang="de-DE" u="sng" dirty="0">
                <a:latin typeface="Times New Roman" panose="02020603050405020304" pitchFamily="18" charset="0"/>
                <a:cs typeface="Times New Roman" panose="02020603050405020304" pitchFamily="18" charset="0"/>
              </a:rPr>
              <a:t>Definition Organisierter Kriminalität</a:t>
            </a:r>
          </a:p>
        </p:txBody>
      </p:sp>
      <p:pic>
        <p:nvPicPr>
          <p:cNvPr id="15" name="Bildplatzhalter 14" descr="Ein Bild, das Text enthält.&#10;&#10;Automatisch generierte Beschreibung">
            <a:extLst>
              <a:ext uri="{FF2B5EF4-FFF2-40B4-BE49-F238E27FC236}">
                <a16:creationId xmlns:a16="http://schemas.microsoft.com/office/drawing/2014/main" id="{191DDBAD-BA4E-441B-97AF-F11EBD9C0F24}"/>
              </a:ext>
            </a:extLst>
          </p:cNvPr>
          <p:cNvPicPr>
            <a:picLocks noGrp="1" noChangeAspect="1"/>
          </p:cNvPicPr>
          <p:nvPr>
            <p:ph type="pic" sz="quarter" idx="10"/>
          </p:nvPr>
        </p:nvPicPr>
        <p:blipFill>
          <a:blip r:embed="rId2"/>
          <a:srcRect l="5897" r="5897"/>
          <a:stretch>
            <a:fillRect/>
          </a:stretch>
        </p:blipFill>
        <p:spPr>
          <a:xfrm>
            <a:off x="-105429" y="1881232"/>
            <a:ext cx="6309379" cy="4464006"/>
          </a:xfrm>
        </p:spPr>
      </p:pic>
      <p:pic>
        <p:nvPicPr>
          <p:cNvPr id="17" name="Grafik 16">
            <a:extLst>
              <a:ext uri="{FF2B5EF4-FFF2-40B4-BE49-F238E27FC236}">
                <a16:creationId xmlns:a16="http://schemas.microsoft.com/office/drawing/2014/main" id="{6C785BB8-7E13-4CD0-8AF0-7FDB33B0168F}"/>
              </a:ext>
            </a:extLst>
          </p:cNvPr>
          <p:cNvPicPr>
            <a:picLocks noChangeAspect="1"/>
          </p:cNvPicPr>
          <p:nvPr/>
        </p:nvPicPr>
        <p:blipFill>
          <a:blip r:embed="rId3"/>
          <a:stretch>
            <a:fillRect/>
          </a:stretch>
        </p:blipFill>
        <p:spPr>
          <a:xfrm>
            <a:off x="6779419" y="2543634"/>
            <a:ext cx="3303036" cy="2934246"/>
          </a:xfrm>
          <a:prstGeom prst="rect">
            <a:avLst/>
          </a:prstGeom>
        </p:spPr>
      </p:pic>
      <p:sp>
        <p:nvSpPr>
          <p:cNvPr id="18" name="Fußzeilenplatzhalter 17">
            <a:extLst>
              <a:ext uri="{FF2B5EF4-FFF2-40B4-BE49-F238E27FC236}">
                <a16:creationId xmlns:a16="http://schemas.microsoft.com/office/drawing/2014/main" id="{F2921308-1999-4333-ADB3-F8D13930E730}"/>
              </a:ext>
            </a:extLst>
          </p:cNvPr>
          <p:cNvSpPr>
            <a:spLocks noGrp="1"/>
          </p:cNvSpPr>
          <p:nvPr>
            <p:ph type="ftr" sz="quarter" idx="14"/>
          </p:nvPr>
        </p:nvSpPr>
        <p:spPr/>
        <p:txBody>
          <a:bodyPr/>
          <a:lstStyle/>
          <a:p>
            <a:endParaRPr lang="de-DE"/>
          </a:p>
        </p:txBody>
      </p:sp>
      <p:sp>
        <p:nvSpPr>
          <p:cNvPr id="6" name="Textfeld 5">
            <a:extLst>
              <a:ext uri="{FF2B5EF4-FFF2-40B4-BE49-F238E27FC236}">
                <a16:creationId xmlns:a16="http://schemas.microsoft.com/office/drawing/2014/main" id="{B4D0EFAD-45D1-4C7B-9ACA-CC9A74E932BB}"/>
              </a:ext>
            </a:extLst>
          </p:cNvPr>
          <p:cNvSpPr txBox="1"/>
          <p:nvPr/>
        </p:nvSpPr>
        <p:spPr>
          <a:xfrm>
            <a:off x="83890" y="5679347"/>
            <a:ext cx="11157358" cy="646331"/>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Bundeskriminalamt (2020): Organisierte Kriminalität. Bundeslagebild 2019, November 2020., URL: https://www.bka.de/SharedDocs/Downloads/DE/Publikationen/JahresberichtUnd Lagebilder/</a:t>
            </a:r>
            <a:r>
              <a:rPr lang="de-DE" sz="1200" dirty="0" err="1">
                <a:latin typeface="Times New Roman" panose="02020603050405020304" pitchFamily="18" charset="0"/>
                <a:cs typeface="Times New Roman" panose="02020603050405020304" pitchFamily="18" charset="0"/>
              </a:rPr>
              <a:t>OrganisierteKriminalitaet</a:t>
            </a:r>
            <a:r>
              <a:rPr lang="de-DE" sz="1200" dirty="0">
                <a:latin typeface="Times New Roman" panose="02020603050405020304" pitchFamily="18" charset="0"/>
                <a:cs typeface="Times New Roman" panose="02020603050405020304" pitchFamily="18" charset="0"/>
              </a:rPr>
              <a:t>/organisierteKriminalitaetBundeslagebild2019.html;jsess </a:t>
            </a:r>
            <a:r>
              <a:rPr lang="de-DE" sz="1200" dirty="0" err="1">
                <a:latin typeface="Times New Roman" panose="02020603050405020304" pitchFamily="18" charset="0"/>
                <a:cs typeface="Times New Roman" panose="02020603050405020304" pitchFamily="18" charset="0"/>
              </a:rPr>
              <a:t>ionid</a:t>
            </a:r>
            <a:r>
              <a:rPr lang="de-DE" sz="1200" dirty="0">
                <a:latin typeface="Times New Roman" panose="02020603050405020304" pitchFamily="18" charset="0"/>
                <a:cs typeface="Times New Roman" panose="02020603050405020304" pitchFamily="18" charset="0"/>
              </a:rPr>
              <a:t>=A5FE6661F35DCFB68FB2B67D0173F278.live2292?nn=27988 (letzter Zugriff 13.06.2021), S. 11</a:t>
            </a:r>
          </a:p>
        </p:txBody>
      </p:sp>
    </p:spTree>
    <p:extLst>
      <p:ext uri="{BB962C8B-B14F-4D97-AF65-F5344CB8AC3E}">
        <p14:creationId xmlns:p14="http://schemas.microsoft.com/office/powerpoint/2010/main" val="933374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8A862E-802D-4051-A2C1-B65000BA91EA}"/>
              </a:ext>
            </a:extLst>
          </p:cNvPr>
          <p:cNvSpPr>
            <a:spLocks noGrp="1"/>
          </p:cNvSpPr>
          <p:nvPr>
            <p:ph type="body" sz="quarter" idx="11"/>
          </p:nvPr>
        </p:nvSpPr>
        <p:spPr>
          <a:xfrm>
            <a:off x="192087" y="908050"/>
            <a:ext cx="11807825" cy="5526306"/>
          </a:xfrm>
        </p:spPr>
        <p:txBody>
          <a:bodyPr/>
          <a:lstStyle/>
          <a:p>
            <a:r>
              <a:rPr lang="de-DE" dirty="0"/>
              <a:t>Pictures</a:t>
            </a: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4 Blocks: </a:t>
            </a:r>
            <a:r>
              <a:rPr lang="de-DE" sz="1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die-schauspieler-der-deutschen-serie-4-blocks-die-serie-handelt-im-kriminellen-milieu-berlins-.jpg (920×517) (t-online.de)</a:t>
            </a:r>
            <a:endParaRPr lang="de-DE" sz="1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Asservaten:  </a:t>
            </a:r>
            <a:r>
              <a:rPr lang="de-DE" sz="1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full</a:t>
            </a:r>
            <a:r>
              <a:rPr lang="de-DE" sz="1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(800×450) (noz.de)</a:t>
            </a:r>
            <a:r>
              <a:rPr lang="de-DE" sz="1200" dirty="0">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de-DE" sz="1200" dirty="0" err="1">
                <a:latin typeface="Times New Roman" panose="02020603050405020304" pitchFamily="18" charset="0"/>
                <a:ea typeface="Calibri" panose="020F0502020204030204" pitchFamily="34" charset="0"/>
                <a:cs typeface="Times New Roman" panose="02020603050405020304" pitchFamily="18" charset="0"/>
              </a:rPr>
              <a:t>APuZ</a:t>
            </a:r>
            <a:r>
              <a:rPr lang="de-DE" sz="1200" dirty="0">
                <a:latin typeface="Times New Roman" panose="02020603050405020304" pitchFamily="18" charset="0"/>
                <a:ea typeface="Calibri" panose="020F0502020204030204" pitchFamily="34" charset="0"/>
                <a:cs typeface="Times New Roman" panose="02020603050405020304" pitchFamily="18" charset="0"/>
              </a:rPr>
              <a:t>: </a:t>
            </a:r>
            <a:r>
              <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Organisierte Kriminalität und Korruption | </a:t>
            </a:r>
            <a:r>
              <a:rPr lang="de-DE" sz="12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APuZ</a:t>
            </a:r>
            <a:r>
              <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 (bpb.de)</a:t>
            </a:r>
            <a:r>
              <a:rPr lang="de-DE" sz="1200" dirty="0">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Bandidos: </a:t>
            </a:r>
            <a:r>
              <a:rPr lang="de-DE" sz="1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a:rPr>
              <a:t>4-format6001.jpg (805×317) (tagesspiegel.de)</a:t>
            </a:r>
            <a:endParaRPr lang="de-DE"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Breaking Bad: </a:t>
            </a:r>
            <a:r>
              <a:rPr lang="de-DE" sz="1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a:rPr>
              <a:t>breaking-bad-capitulos-que-debes-volvera-ver-640x400.jpg (640×400) (tekcrispy.com)</a:t>
            </a:r>
            <a:endParaRPr lang="de-DE"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Geldautomat: </a:t>
            </a:r>
            <a:r>
              <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https://i1.wp.com/www.samerbergernachrichten.de/wp-content/uploads/2020/12/Lagebericht-organisierte-Kriminalitaet-6.jpg</a:t>
            </a:r>
            <a:endPar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Gesetzesentwurf Verfassungsrecht: </a:t>
            </a:r>
            <a:r>
              <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2020-10-20_Bundesregierung_Gesetzentwurf_Verfassungsschutzrecht.pdf (netzpolitik.org)</a:t>
            </a:r>
            <a:endParaRPr lang="de-DE"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Hells Angels: </a:t>
            </a:r>
            <a:r>
              <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9"/>
              </a:rPr>
              <a:t>3-format43.jpg (1483×1037) (tagesspiegel.de)</a:t>
            </a:r>
            <a:endParaRPr lang="de-DE"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Heroin: </a:t>
            </a:r>
            <a:r>
              <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10"/>
              </a:rPr>
              <a:t>6197673_L.jpg (640×381) (lokalkompass.de)</a:t>
            </a:r>
            <a:endParaRPr lang="de-DE"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Mafia in Italien: </a:t>
            </a:r>
            <a:r>
              <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11"/>
              </a:rPr>
              <a:t>mafia-in-Italia.jpg (1434×805) (wp.com)</a:t>
            </a:r>
            <a:endParaRPr lang="de-DE"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Osmanen: </a:t>
            </a:r>
            <a:r>
              <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12"/>
              </a:rPr>
              <a:t>Osmanen-Germania-gibt-sich-als-Boxclub-doch-wird-als-452193.jpg (930×648) (blick-aktuell.de)</a:t>
            </a:r>
            <a:endPar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Peter </a:t>
            </a:r>
            <a:r>
              <a:rPr lang="de-DE" sz="1200" dirty="0" err="1">
                <a:latin typeface="Times New Roman" panose="02020603050405020304" pitchFamily="18" charset="0"/>
                <a:ea typeface="Calibri" panose="020F0502020204030204" pitchFamily="34" charset="0"/>
                <a:cs typeface="Times New Roman" panose="02020603050405020304" pitchFamily="18" charset="0"/>
              </a:rPr>
              <a:t>Maczollek</a:t>
            </a:r>
            <a:r>
              <a:rPr lang="de-DE" sz="1200" dirty="0">
                <a:latin typeface="Times New Roman" panose="02020603050405020304" pitchFamily="18" charset="0"/>
                <a:ea typeface="Calibri" panose="020F0502020204030204" pitchFamily="34" charset="0"/>
                <a:cs typeface="Times New Roman" panose="02020603050405020304" pitchFamily="18" charset="0"/>
              </a:rPr>
              <a:t> Bandidos: </a:t>
            </a:r>
            <a:r>
              <a:rPr lang="de-DE" sz="1000" dirty="0">
                <a:hlinkClick r:id="rId13"/>
              </a:rPr>
              <a:t>Peter </a:t>
            </a:r>
            <a:r>
              <a:rPr lang="de-DE" sz="1000" dirty="0" err="1">
                <a:hlinkClick r:id="rId13"/>
              </a:rPr>
              <a:t>Maczollek</a:t>
            </a:r>
            <a:r>
              <a:rPr lang="de-DE" sz="1000" dirty="0">
                <a:hlinkClick r:id="rId13"/>
              </a:rPr>
              <a:t> - Bing </a:t>
            </a:r>
            <a:r>
              <a:rPr lang="de-DE" sz="1000" dirty="0" err="1">
                <a:hlinkClick r:id="rId13"/>
              </a:rPr>
              <a:t>images</a:t>
            </a:r>
            <a:endParaRPr lang="de-DE"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Sternartikel: </a:t>
            </a:r>
            <a:r>
              <a:rPr lang="de-DE"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14"/>
              </a:rPr>
              <a:t>Ausweitung des Bundestrojaners beschlossen – dabei wird die Polizei schon von Beweismasse "erdrückt" | STERN.de</a:t>
            </a:r>
            <a:endParaRPr lang="de-DE"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ea typeface="Calibri" panose="020F0502020204030204" pitchFamily="34" charset="0"/>
                <a:cs typeface="Times New Roman" panose="02020603050405020304" pitchFamily="18" charset="0"/>
              </a:rPr>
              <a:t>Yakuza: </a:t>
            </a:r>
            <a:r>
              <a:rPr lang="de-DE" sz="1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15"/>
              </a:rPr>
              <a:t>Yakuza.jpg (1200×800) (wp.com)</a:t>
            </a:r>
            <a:endParaRPr lang="de-DE"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200" dirty="0">
                <a:latin typeface="Times New Roman" panose="02020603050405020304" pitchFamily="18" charset="0"/>
                <a:cs typeface="Times New Roman" panose="02020603050405020304" pitchFamily="18" charset="0"/>
              </a:rPr>
              <a:t>Yakuza Organigramm: </a:t>
            </a:r>
            <a:r>
              <a:rPr lang="de-DE" sz="1200" dirty="0">
                <a:latin typeface="Times New Roman" panose="02020603050405020304" pitchFamily="18" charset="0"/>
                <a:cs typeface="Times New Roman" panose="02020603050405020304" pitchFamily="18" charset="0"/>
                <a:hlinkClick r:id="rId16"/>
              </a:rPr>
              <a:t>d4jm9bx-bf76d924-f312-48f2-9d52-02f6c4397404.jpg (674×370) (wixmp.com)</a:t>
            </a:r>
            <a:endParaRPr lang="de-DE" sz="1200" dirty="0">
              <a:latin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6681E1EA-3E83-468C-A111-F9F99DF7AA90}"/>
              </a:ext>
            </a:extLst>
          </p:cNvPr>
          <p:cNvSpPr>
            <a:spLocks noGrp="1"/>
          </p:cNvSpPr>
          <p:nvPr>
            <p:ph type="title"/>
          </p:nvPr>
        </p:nvSpPr>
        <p:spPr/>
        <p:txBody>
          <a:bodyPr/>
          <a:lstStyle/>
          <a:p>
            <a:endParaRPr lang="de-DE"/>
          </a:p>
        </p:txBody>
      </p:sp>
      <p:sp>
        <p:nvSpPr>
          <p:cNvPr id="6" name="Fußzeilenplatzhalter 5">
            <a:extLst>
              <a:ext uri="{FF2B5EF4-FFF2-40B4-BE49-F238E27FC236}">
                <a16:creationId xmlns:a16="http://schemas.microsoft.com/office/drawing/2014/main" id="{490D1821-8781-4E13-95AA-4A149A30921E}"/>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243004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A68AED-C3EE-463B-A963-98546BCCED13}"/>
              </a:ext>
            </a:extLst>
          </p:cNvPr>
          <p:cNvSpPr>
            <a:spLocks noGrp="1"/>
          </p:cNvSpPr>
          <p:nvPr>
            <p:ph type="body" sz="quarter" idx="11"/>
          </p:nvPr>
        </p:nvSpPr>
        <p:spPr/>
        <p:txBody>
          <a:bodyPr/>
          <a:lstStyle/>
          <a:p>
            <a:endParaRPr lang="de-DE" dirty="0"/>
          </a:p>
        </p:txBody>
      </p:sp>
      <p:sp>
        <p:nvSpPr>
          <p:cNvPr id="3" name="Titel 2">
            <a:extLst>
              <a:ext uri="{FF2B5EF4-FFF2-40B4-BE49-F238E27FC236}">
                <a16:creationId xmlns:a16="http://schemas.microsoft.com/office/drawing/2014/main" id="{797109D6-419C-4E6F-BB92-C99B56CEB889}"/>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7B45B9AD-0CA2-4A45-B3F4-19BDCDABA91D}"/>
              </a:ext>
            </a:extLst>
          </p:cNvPr>
          <p:cNvSpPr>
            <a:spLocks noGrp="1"/>
          </p:cNvSpPr>
          <p:nvPr>
            <p:ph type="body" sz="quarter" idx="13"/>
          </p:nvPr>
        </p:nvSpPr>
        <p:spPr/>
        <p:txBody>
          <a:bodyPr/>
          <a:lstStyle/>
          <a:p>
            <a:endParaRPr lang="de-DE" dirty="0"/>
          </a:p>
        </p:txBody>
      </p:sp>
      <p:pic>
        <p:nvPicPr>
          <p:cNvPr id="7" name="Grafik 6" descr="Ein Bild, das Text, Person, Mann, drinnen enthält.&#10;&#10;Automatisch generierte Beschreibung">
            <a:extLst>
              <a:ext uri="{FF2B5EF4-FFF2-40B4-BE49-F238E27FC236}">
                <a16:creationId xmlns:a16="http://schemas.microsoft.com/office/drawing/2014/main" id="{428E78B6-1C01-4E7A-846C-708FB42F5F4F}"/>
              </a:ext>
            </a:extLst>
          </p:cNvPr>
          <p:cNvPicPr>
            <a:picLocks noChangeAspect="1"/>
          </p:cNvPicPr>
          <p:nvPr/>
        </p:nvPicPr>
        <p:blipFill>
          <a:blip r:embed="rId2"/>
          <a:stretch>
            <a:fillRect/>
          </a:stretch>
        </p:blipFill>
        <p:spPr>
          <a:xfrm>
            <a:off x="0" y="755010"/>
            <a:ext cx="12192000" cy="5780014"/>
          </a:xfrm>
          <a:prstGeom prst="rect">
            <a:avLst/>
          </a:prstGeom>
        </p:spPr>
      </p:pic>
      <p:sp>
        <p:nvSpPr>
          <p:cNvPr id="8" name="Fußzeilenplatzhalter 7">
            <a:extLst>
              <a:ext uri="{FF2B5EF4-FFF2-40B4-BE49-F238E27FC236}">
                <a16:creationId xmlns:a16="http://schemas.microsoft.com/office/drawing/2014/main" id="{DCCB01DD-2469-4282-9D30-29926781D6F4}"/>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737227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EA0379E-96DC-48D7-8946-A0AD4DC9565F}"/>
              </a:ext>
            </a:extLst>
          </p:cNvPr>
          <p:cNvSpPr>
            <a:spLocks noGrp="1"/>
          </p:cNvSpPr>
          <p:nvPr>
            <p:ph type="body" sz="quarter" idx="11"/>
          </p:nvPr>
        </p:nvSpPr>
        <p:spPr>
          <a:xfrm>
            <a:off x="192088" y="1859490"/>
            <a:ext cx="11871281" cy="4284663"/>
          </a:xfrm>
        </p:spPr>
        <p:txBody>
          <a:bodyPr/>
          <a:lstStyle/>
          <a:p>
            <a:r>
              <a:rPr lang="de-DE" dirty="0"/>
              <a:t>1) The </a:t>
            </a:r>
            <a:r>
              <a:rPr lang="de-DE" dirty="0" err="1"/>
              <a:t>legalization</a:t>
            </a:r>
            <a:r>
              <a:rPr lang="de-DE" dirty="0"/>
              <a:t> </a:t>
            </a:r>
            <a:r>
              <a:rPr lang="de-DE" dirty="0" err="1"/>
              <a:t>of</a:t>
            </a:r>
            <a:r>
              <a:rPr lang="de-DE" dirty="0"/>
              <a:t> </a:t>
            </a:r>
            <a:r>
              <a:rPr lang="de-DE" dirty="0" err="1"/>
              <a:t>drugs</a:t>
            </a:r>
            <a:r>
              <a:rPr lang="de-DE" dirty="0"/>
              <a:t> </a:t>
            </a:r>
            <a:r>
              <a:rPr lang="de-DE" dirty="0" err="1"/>
              <a:t>faciliates</a:t>
            </a:r>
            <a:r>
              <a:rPr lang="de-DE" dirty="0"/>
              <a:t> </a:t>
            </a:r>
            <a:r>
              <a:rPr lang="de-DE" dirty="0" err="1"/>
              <a:t>the</a:t>
            </a:r>
            <a:r>
              <a:rPr lang="de-DE" dirty="0"/>
              <a:t> </a:t>
            </a:r>
            <a:r>
              <a:rPr lang="de-DE" dirty="0" err="1"/>
              <a:t>police</a:t>
            </a:r>
            <a:r>
              <a:rPr lang="de-DE" dirty="0"/>
              <a:t> </a:t>
            </a:r>
            <a:r>
              <a:rPr lang="de-DE" dirty="0" err="1"/>
              <a:t>work</a:t>
            </a:r>
            <a:r>
              <a:rPr lang="de-DE" dirty="0"/>
              <a:t> </a:t>
            </a:r>
            <a:r>
              <a:rPr lang="de-DE" dirty="0" err="1"/>
              <a:t>to</a:t>
            </a:r>
            <a:r>
              <a:rPr lang="de-DE" dirty="0"/>
              <a:t> </a:t>
            </a:r>
            <a:r>
              <a:rPr lang="de-DE" dirty="0" err="1"/>
              <a:t>stop</a:t>
            </a:r>
            <a:r>
              <a:rPr lang="de-DE" dirty="0"/>
              <a:t> </a:t>
            </a:r>
            <a:r>
              <a:rPr lang="de-DE" dirty="0" err="1"/>
              <a:t>organized</a:t>
            </a:r>
            <a:r>
              <a:rPr lang="de-DE" dirty="0"/>
              <a:t> </a:t>
            </a:r>
            <a:r>
              <a:rPr lang="de-DE" dirty="0" err="1"/>
              <a:t>crime</a:t>
            </a:r>
            <a:r>
              <a:rPr lang="de-DE" dirty="0"/>
              <a:t>.</a:t>
            </a:r>
          </a:p>
          <a:p>
            <a:endParaRPr lang="de-DE" dirty="0"/>
          </a:p>
          <a:p>
            <a:r>
              <a:rPr lang="de-DE" dirty="0"/>
              <a:t>2) </a:t>
            </a:r>
            <a:r>
              <a:rPr lang="en-US" dirty="0"/>
              <a:t>Countries that have become the center of transnational crimes gain/lose from this situation.</a:t>
            </a:r>
            <a:endParaRPr lang="de-DE" dirty="0"/>
          </a:p>
        </p:txBody>
      </p:sp>
      <p:sp>
        <p:nvSpPr>
          <p:cNvPr id="3" name="Titel 2">
            <a:extLst>
              <a:ext uri="{FF2B5EF4-FFF2-40B4-BE49-F238E27FC236}">
                <a16:creationId xmlns:a16="http://schemas.microsoft.com/office/drawing/2014/main" id="{341265EA-CBD3-4C9A-AB71-47FBD2E0C29D}"/>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BB274384-5609-4237-986E-6784E404D6AD}"/>
              </a:ext>
            </a:extLst>
          </p:cNvPr>
          <p:cNvSpPr>
            <a:spLocks noGrp="1"/>
          </p:cNvSpPr>
          <p:nvPr>
            <p:ph type="body" sz="quarter" idx="13"/>
          </p:nvPr>
        </p:nvSpPr>
        <p:spPr/>
        <p:txBody>
          <a:bodyPr/>
          <a:lstStyle/>
          <a:p>
            <a:r>
              <a:rPr lang="de-DE" dirty="0"/>
              <a:t>Diskussionsthesen </a:t>
            </a:r>
          </a:p>
        </p:txBody>
      </p:sp>
      <p:sp>
        <p:nvSpPr>
          <p:cNvPr id="6" name="Fußzeilenplatzhalter 5">
            <a:extLst>
              <a:ext uri="{FF2B5EF4-FFF2-40B4-BE49-F238E27FC236}">
                <a16:creationId xmlns:a16="http://schemas.microsoft.com/office/drawing/2014/main" id="{1B4F60AA-F1DB-48BB-AF66-0FD9E7134AD6}"/>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223484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56DA3AF-82B3-46F4-A64F-6A7F4C976656}"/>
              </a:ext>
            </a:extLst>
          </p:cNvPr>
          <p:cNvSpPr>
            <a:spLocks noGrp="1"/>
          </p:cNvSpPr>
          <p:nvPr>
            <p:ph type="body" sz="quarter" idx="11"/>
          </p:nvPr>
        </p:nvSpPr>
        <p:spPr>
          <a:xfrm>
            <a:off x="192087" y="908050"/>
            <a:ext cx="11267273" cy="5235083"/>
          </a:xfrm>
        </p:spPr>
        <p:txBody>
          <a:bodyPr>
            <a:normAutofit/>
          </a:bodyPr>
          <a:lstStyle/>
          <a:p>
            <a:pPr marL="0" indent="0">
              <a:buNone/>
            </a:pPr>
            <a:r>
              <a:rPr lang="de-DE" sz="2000" b="1" u="sng" dirty="0">
                <a:latin typeface="Times New Roman" panose="02020603050405020304" pitchFamily="18" charset="0"/>
                <a:cs typeface="Times New Roman" panose="02020603050405020304" pitchFamily="18" charset="0"/>
              </a:rPr>
              <a:t>Grundbedürfnisse von Kriminellen</a:t>
            </a:r>
            <a:r>
              <a:rPr lang="de-DE" sz="2000" b="1"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			</a:t>
            </a:r>
            <a:endParaRPr lang="de-DE" sz="2000" u="sng" dirty="0">
              <a:latin typeface="Times New Roman" panose="02020603050405020304" pitchFamily="18" charset="0"/>
              <a:cs typeface="Times New Roman" panose="02020603050405020304" pitchFamily="18" charset="0"/>
            </a:endParaRPr>
          </a:p>
          <a:p>
            <a:pPr lvl="1"/>
            <a:endParaRPr lang="de-DE" sz="16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Zugang zu Ressourcen </a:t>
            </a:r>
          </a:p>
          <a:p>
            <a:pPr lvl="1"/>
            <a:r>
              <a:rPr lang="de-DE" sz="2000" dirty="0">
                <a:latin typeface="Times New Roman" panose="02020603050405020304" pitchFamily="18" charset="0"/>
                <a:cs typeface="Times New Roman" panose="02020603050405020304" pitchFamily="18" charset="0"/>
              </a:rPr>
              <a:t>Ideologie zur Rechtfertigung kriminellen Handelns </a:t>
            </a:r>
          </a:p>
          <a:p>
            <a:pPr lvl="1"/>
            <a:r>
              <a:rPr lang="de-DE" sz="2000" dirty="0">
                <a:latin typeface="Times New Roman" panose="02020603050405020304" pitchFamily="18" charset="0"/>
                <a:cs typeface="Times New Roman" panose="02020603050405020304" pitchFamily="18" charset="0"/>
              </a:rPr>
              <a:t>Sozialer Status</a:t>
            </a:r>
          </a:p>
          <a:p>
            <a:pPr lvl="1"/>
            <a:r>
              <a:rPr lang="de-DE" sz="2000" dirty="0">
                <a:latin typeface="Times New Roman" panose="02020603050405020304" pitchFamily="18" charset="0"/>
                <a:cs typeface="Times New Roman" panose="02020603050405020304" pitchFamily="18" charset="0"/>
              </a:rPr>
              <a:t>Sicherheit vor Strafverfolgung</a:t>
            </a:r>
          </a:p>
          <a:p>
            <a:pPr lvl="1"/>
            <a:r>
              <a:rPr lang="de-DE" sz="2000" dirty="0">
                <a:latin typeface="Times New Roman" panose="02020603050405020304" pitchFamily="18" charset="0"/>
                <a:cs typeface="Times New Roman" panose="02020603050405020304" pitchFamily="18" charset="0"/>
              </a:rPr>
              <a:t>Sicherheit vor anderen Kriminellen </a:t>
            </a:r>
          </a:p>
          <a:p>
            <a:pPr lvl="1"/>
            <a:endParaRPr lang="de-DE" sz="2000" dirty="0">
              <a:latin typeface="Times New Roman" panose="02020603050405020304" pitchFamily="18" charset="0"/>
              <a:cs typeface="Times New Roman" panose="02020603050405020304" pitchFamily="18" charset="0"/>
            </a:endParaRPr>
          </a:p>
          <a:p>
            <a:pPr marL="457200" lvl="1" indent="0">
              <a:buNone/>
            </a:pPr>
            <a:endParaRPr lang="de-DE" sz="2000" dirty="0">
              <a:latin typeface="Times New Roman" panose="02020603050405020304" pitchFamily="18" charset="0"/>
              <a:cs typeface="Times New Roman" panose="02020603050405020304" pitchFamily="18" charset="0"/>
            </a:endParaRPr>
          </a:p>
          <a:p>
            <a:pPr marL="457200" lvl="1" indent="0">
              <a:buNone/>
            </a:pPr>
            <a:endParaRPr lang="de-DE" sz="2000" dirty="0">
              <a:latin typeface="Times New Roman" panose="02020603050405020304" pitchFamily="18" charset="0"/>
              <a:cs typeface="Times New Roman" panose="02020603050405020304" pitchFamily="18" charset="0"/>
            </a:endParaRPr>
          </a:p>
          <a:p>
            <a:pPr marL="457200" lvl="1" indent="0">
              <a:buNone/>
            </a:pPr>
            <a:r>
              <a:rPr lang="de-DE" sz="2000" dirty="0">
                <a:latin typeface="Times New Roman" panose="02020603050405020304" pitchFamily="18" charset="0"/>
                <a:cs typeface="Times New Roman" panose="02020603050405020304" pitchFamily="18" charset="0"/>
              </a:rPr>
              <a:t>	Zusammenschluss und </a:t>
            </a:r>
          </a:p>
          <a:p>
            <a:pPr marL="457200" lvl="1" indent="0">
              <a:buNone/>
            </a:pPr>
            <a:r>
              <a:rPr lang="de-DE" sz="2000" dirty="0">
                <a:latin typeface="Times New Roman" panose="02020603050405020304" pitchFamily="18" charset="0"/>
                <a:cs typeface="Times New Roman" panose="02020603050405020304" pitchFamily="18" charset="0"/>
              </a:rPr>
              <a:t>	Entstehung von komplexen Strukturen</a:t>
            </a:r>
          </a:p>
        </p:txBody>
      </p:sp>
      <p:sp>
        <p:nvSpPr>
          <p:cNvPr id="3" name="Titel 2">
            <a:extLst>
              <a:ext uri="{FF2B5EF4-FFF2-40B4-BE49-F238E27FC236}">
                <a16:creationId xmlns:a16="http://schemas.microsoft.com/office/drawing/2014/main" id="{AA27C960-D892-435A-9EEB-37578F9BB923}"/>
              </a:ext>
            </a:extLst>
          </p:cNvPr>
          <p:cNvSpPr>
            <a:spLocks noGrp="1"/>
          </p:cNvSpPr>
          <p:nvPr>
            <p:ph type="title"/>
          </p:nvPr>
        </p:nvSpPr>
        <p:spPr/>
        <p:txBody>
          <a:bodyPr/>
          <a:lstStyle/>
          <a:p>
            <a:endParaRPr lang="de-DE"/>
          </a:p>
        </p:txBody>
      </p:sp>
      <p:sp>
        <p:nvSpPr>
          <p:cNvPr id="20" name="Pfeil: nach unten 19">
            <a:extLst>
              <a:ext uri="{FF2B5EF4-FFF2-40B4-BE49-F238E27FC236}">
                <a16:creationId xmlns:a16="http://schemas.microsoft.com/office/drawing/2014/main" id="{7C7DED30-4F28-4175-AFBC-19EC8FE5B00D}"/>
              </a:ext>
            </a:extLst>
          </p:cNvPr>
          <p:cNvSpPr/>
          <p:nvPr/>
        </p:nvSpPr>
        <p:spPr>
          <a:xfrm>
            <a:off x="1864813" y="3429000"/>
            <a:ext cx="891655" cy="744717"/>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p>
        </p:txBody>
      </p:sp>
      <p:pic>
        <p:nvPicPr>
          <p:cNvPr id="28" name="Bildplatzhalter 27">
            <a:extLst>
              <a:ext uri="{FF2B5EF4-FFF2-40B4-BE49-F238E27FC236}">
                <a16:creationId xmlns:a16="http://schemas.microsoft.com/office/drawing/2014/main" id="{FD383FD1-0AE0-433B-B14B-53988F2F6E33}"/>
              </a:ext>
            </a:extLst>
          </p:cNvPr>
          <p:cNvPicPr>
            <a:picLocks noGrp="1" noChangeAspect="1"/>
          </p:cNvPicPr>
          <p:nvPr>
            <p:ph type="pic" sz="quarter" idx="10"/>
          </p:nvPr>
        </p:nvPicPr>
        <p:blipFill>
          <a:blip r:embed="rId2"/>
          <a:srcRect l="7727" r="7727"/>
          <a:stretch>
            <a:fillRect/>
          </a:stretch>
        </p:blipFill>
        <p:spPr>
          <a:xfrm>
            <a:off x="7692705" y="4040209"/>
            <a:ext cx="3991524" cy="2273440"/>
          </a:xfrm>
        </p:spPr>
      </p:pic>
      <p:pic>
        <p:nvPicPr>
          <p:cNvPr id="30" name="Grafik 29">
            <a:extLst>
              <a:ext uri="{FF2B5EF4-FFF2-40B4-BE49-F238E27FC236}">
                <a16:creationId xmlns:a16="http://schemas.microsoft.com/office/drawing/2014/main" id="{359620FB-92D7-4EC6-B3BC-7BD0660B1899}"/>
              </a:ext>
            </a:extLst>
          </p:cNvPr>
          <p:cNvPicPr>
            <a:picLocks noChangeAspect="1"/>
          </p:cNvPicPr>
          <p:nvPr/>
        </p:nvPicPr>
        <p:blipFill>
          <a:blip r:embed="rId3"/>
          <a:stretch>
            <a:fillRect/>
          </a:stretch>
        </p:blipFill>
        <p:spPr>
          <a:xfrm>
            <a:off x="7692705" y="818568"/>
            <a:ext cx="3991523" cy="3170876"/>
          </a:xfrm>
          <a:prstGeom prst="rect">
            <a:avLst/>
          </a:prstGeom>
        </p:spPr>
      </p:pic>
      <p:sp>
        <p:nvSpPr>
          <p:cNvPr id="32" name="Fußzeilenplatzhalter 31">
            <a:extLst>
              <a:ext uri="{FF2B5EF4-FFF2-40B4-BE49-F238E27FC236}">
                <a16:creationId xmlns:a16="http://schemas.microsoft.com/office/drawing/2014/main" id="{CAEC1D70-D979-41B0-9805-8671BA884C4B}"/>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58340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0BC0AA-B9A2-46B7-89CA-26B9E772B226}"/>
              </a:ext>
            </a:extLst>
          </p:cNvPr>
          <p:cNvSpPr>
            <a:spLocks noGrp="1"/>
          </p:cNvSpPr>
          <p:nvPr>
            <p:ph type="body" sz="quarter" idx="11"/>
          </p:nvPr>
        </p:nvSpPr>
        <p:spPr>
          <a:xfrm>
            <a:off x="192088" y="2060574"/>
            <a:ext cx="11807825" cy="4284663"/>
          </a:xfrm>
        </p:spPr>
        <p:txBody>
          <a:bodyPr/>
          <a:lstStyle/>
          <a:p>
            <a:r>
              <a:rPr lang="de-DE" dirty="0">
                <a:latin typeface="Times New Roman" panose="02020603050405020304" pitchFamily="18" charset="0"/>
                <a:cs typeface="Times New Roman" panose="02020603050405020304" pitchFamily="18" charset="0"/>
              </a:rPr>
              <a:t>1) Verhältnismäßige illegale Profitmöglichkeit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2) Fehlende Interventionsmöglichkeit des Staates</a:t>
            </a:r>
          </a:p>
          <a:p>
            <a:pPr marL="0" indent="0">
              <a:buNone/>
            </a:pPr>
            <a:endParaRPr lang="de-DE" dirty="0">
              <a:latin typeface="Times New Roman" panose="02020603050405020304" pitchFamily="18" charset="0"/>
              <a:cs typeface="Times New Roman" panose="02020603050405020304" pitchFamily="18" charset="0"/>
            </a:endParaRPr>
          </a:p>
          <a:p>
            <a:pPr marL="0" indent="0">
              <a:buNone/>
            </a:pPr>
            <a:r>
              <a:rPr lang="de-DE" dirty="0">
                <a:latin typeface="Times New Roman" panose="02020603050405020304" pitchFamily="18" charset="0"/>
                <a:cs typeface="Times New Roman" panose="02020603050405020304" pitchFamily="18" charset="0"/>
              </a:rPr>
              <a:t>-&gt; Gegenmittel: 	Kombination aus starker Zivilgesellschaft, 						aufmerksamen Medien, rechtstreue 							Sicherheitsbehörden  </a:t>
            </a:r>
          </a:p>
        </p:txBody>
      </p:sp>
      <p:sp>
        <p:nvSpPr>
          <p:cNvPr id="3" name="Titel 2">
            <a:extLst>
              <a:ext uri="{FF2B5EF4-FFF2-40B4-BE49-F238E27FC236}">
                <a16:creationId xmlns:a16="http://schemas.microsoft.com/office/drawing/2014/main" id="{E04EB542-3940-4BBA-B5CB-1E66D38B2CF7}"/>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D4AB04DA-A3EE-4C66-BE36-B891DF03A3F1}"/>
              </a:ext>
            </a:extLst>
          </p:cNvPr>
          <p:cNvSpPr>
            <a:spLocks noGrp="1"/>
          </p:cNvSpPr>
          <p:nvPr>
            <p:ph type="body" sz="quarter" idx="13"/>
          </p:nvPr>
        </p:nvSpPr>
        <p:spPr/>
        <p:txBody>
          <a:bodyPr/>
          <a:lstStyle/>
          <a:p>
            <a:r>
              <a:rPr lang="de-DE" u="sng" dirty="0">
                <a:latin typeface="Times New Roman" panose="02020603050405020304" pitchFamily="18" charset="0"/>
                <a:cs typeface="Times New Roman" panose="02020603050405020304" pitchFamily="18" charset="0"/>
              </a:rPr>
              <a:t>Grundlage für das Entstehen von OK</a:t>
            </a:r>
          </a:p>
        </p:txBody>
      </p:sp>
      <p:sp>
        <p:nvSpPr>
          <p:cNvPr id="6" name="Fußzeilenplatzhalter 5">
            <a:extLst>
              <a:ext uri="{FF2B5EF4-FFF2-40B4-BE49-F238E27FC236}">
                <a16:creationId xmlns:a16="http://schemas.microsoft.com/office/drawing/2014/main" id="{926F4236-EB72-4978-BF3C-90B2BA8ECE15}"/>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151260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CA6AB442-8856-4131-8B65-F537C6DA5AE1}"/>
              </a:ext>
            </a:extLst>
          </p:cNvPr>
          <p:cNvPicPr>
            <a:picLocks noGrp="1" noChangeAspect="1"/>
          </p:cNvPicPr>
          <p:nvPr>
            <p:ph type="pic" sz="quarter" idx="10"/>
          </p:nvPr>
        </p:nvPicPr>
        <p:blipFill>
          <a:blip r:embed="rId2"/>
          <a:srcRect t="15984" b="15984"/>
          <a:stretch>
            <a:fillRect/>
          </a:stretch>
        </p:blipFill>
        <p:spPr>
          <a:xfrm>
            <a:off x="4758612" y="1332246"/>
            <a:ext cx="4392350" cy="4284663"/>
          </a:xfrm>
        </p:spPr>
      </p:pic>
      <p:sp>
        <p:nvSpPr>
          <p:cNvPr id="2" name="Textplatzhalter 1">
            <a:extLst>
              <a:ext uri="{FF2B5EF4-FFF2-40B4-BE49-F238E27FC236}">
                <a16:creationId xmlns:a16="http://schemas.microsoft.com/office/drawing/2014/main" id="{AB9AB249-DF78-4EDE-B69F-6E5C7BC83952}"/>
              </a:ext>
            </a:extLst>
          </p:cNvPr>
          <p:cNvSpPr>
            <a:spLocks noGrp="1"/>
          </p:cNvSpPr>
          <p:nvPr>
            <p:ph type="body" sz="quarter" idx="11"/>
          </p:nvPr>
        </p:nvSpPr>
        <p:spPr>
          <a:xfrm>
            <a:off x="192087" y="1534658"/>
            <a:ext cx="4566525" cy="4284663"/>
          </a:xfrm>
        </p:spPr>
        <p:txBody>
          <a:bodyPr>
            <a:normAutofit/>
          </a:bodyPr>
          <a:lstStyle/>
          <a:p>
            <a:r>
              <a:rPr lang="de-DE" dirty="0">
                <a:latin typeface="Times New Roman" panose="02020603050405020304" pitchFamily="18" charset="0"/>
                <a:cs typeface="Times New Roman" panose="02020603050405020304" pitchFamily="18" charset="0"/>
              </a:rPr>
              <a:t>Definition:</a:t>
            </a:r>
          </a:p>
          <a:p>
            <a:pPr marL="0" indent="0">
              <a:buNone/>
            </a:pPr>
            <a:r>
              <a:rPr lang="de-DE" sz="2000" b="0" i="0" dirty="0">
                <a:solidFill>
                  <a:srgbClr val="333333"/>
                </a:solidFill>
                <a:effectLst/>
                <a:latin typeface="Times New Roman" panose="02020603050405020304" pitchFamily="18" charset="0"/>
                <a:cs typeface="Times New Roman" panose="02020603050405020304" pitchFamily="18" charset="0"/>
              </a:rPr>
              <a:t>Missbrauch eines öffentlichen Amtes, einer Funktion in der Wirtschaft oder eines politischen Mandats zugunsten eines Anderen, auf dessen Veranlassung oder in Eigeninitiative, zur Erlangung eines Vorteils für sich oder einen Dritten, mit Eintritt oder in Erwartung des Eintritts eines Schadens oder Nachteils für die Allgemeinheit (Täter in amtlicher oder politischer Funktion) oder für ein Unternehmen (betreffend Täter als Funktionsträger in der Wirtschaft).</a:t>
            </a:r>
            <a:endParaRPr lang="de-DE" sz="2000" dirty="0">
              <a:latin typeface="Times New Roman" panose="02020603050405020304" pitchFamily="18" charset="0"/>
              <a:cs typeface="Times New Roman" panose="02020603050405020304" pitchFamily="18" charset="0"/>
            </a:endParaRPr>
          </a:p>
          <a:p>
            <a:pPr marL="0" indent="0">
              <a:buNone/>
            </a:pPr>
            <a:endParaRPr lang="de-DE" dirty="0"/>
          </a:p>
        </p:txBody>
      </p:sp>
      <p:sp>
        <p:nvSpPr>
          <p:cNvPr id="3" name="Titel 2">
            <a:extLst>
              <a:ext uri="{FF2B5EF4-FFF2-40B4-BE49-F238E27FC236}">
                <a16:creationId xmlns:a16="http://schemas.microsoft.com/office/drawing/2014/main" id="{8DC015F0-615B-479A-9EB1-6721968878AE}"/>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FB02707D-9AD2-42F1-A3A2-EC7D2312963D}"/>
              </a:ext>
            </a:extLst>
          </p:cNvPr>
          <p:cNvSpPr>
            <a:spLocks noGrp="1"/>
          </p:cNvSpPr>
          <p:nvPr>
            <p:ph type="body" sz="quarter" idx="13"/>
          </p:nvPr>
        </p:nvSpPr>
        <p:spPr/>
        <p:txBody>
          <a:bodyPr/>
          <a:lstStyle/>
          <a:p>
            <a:r>
              <a:rPr lang="de-DE" u="sng" dirty="0">
                <a:latin typeface="Times New Roman" panose="02020603050405020304" pitchFamily="18" charset="0"/>
                <a:cs typeface="Times New Roman" panose="02020603050405020304" pitchFamily="18" charset="0"/>
              </a:rPr>
              <a:t>Phänomen der Korruption</a:t>
            </a:r>
          </a:p>
        </p:txBody>
      </p:sp>
      <p:pic>
        <p:nvPicPr>
          <p:cNvPr id="11" name="Grafik 10">
            <a:extLst>
              <a:ext uri="{FF2B5EF4-FFF2-40B4-BE49-F238E27FC236}">
                <a16:creationId xmlns:a16="http://schemas.microsoft.com/office/drawing/2014/main" id="{60415066-5C9A-4661-80FB-D6770751A63C}"/>
              </a:ext>
            </a:extLst>
          </p:cNvPr>
          <p:cNvPicPr>
            <a:picLocks noChangeAspect="1"/>
          </p:cNvPicPr>
          <p:nvPr/>
        </p:nvPicPr>
        <p:blipFill>
          <a:blip r:embed="rId3"/>
          <a:stretch>
            <a:fillRect/>
          </a:stretch>
        </p:blipFill>
        <p:spPr>
          <a:xfrm>
            <a:off x="8126963" y="783771"/>
            <a:ext cx="4671526" cy="5710335"/>
          </a:xfrm>
          <a:prstGeom prst="rect">
            <a:avLst/>
          </a:prstGeom>
        </p:spPr>
      </p:pic>
      <p:sp>
        <p:nvSpPr>
          <p:cNvPr id="12" name="Fußzeilenplatzhalter 11">
            <a:extLst>
              <a:ext uri="{FF2B5EF4-FFF2-40B4-BE49-F238E27FC236}">
                <a16:creationId xmlns:a16="http://schemas.microsoft.com/office/drawing/2014/main" id="{EB9350BE-8530-49D9-8DD5-B27F5E2A90AF}"/>
              </a:ext>
            </a:extLst>
          </p:cNvPr>
          <p:cNvSpPr>
            <a:spLocks noGrp="1"/>
          </p:cNvSpPr>
          <p:nvPr>
            <p:ph type="ftr" sz="quarter" idx="14"/>
          </p:nvPr>
        </p:nvSpPr>
        <p:spPr/>
        <p:txBody>
          <a:bodyPr/>
          <a:lstStyle/>
          <a:p>
            <a:endParaRPr lang="de-DE"/>
          </a:p>
        </p:txBody>
      </p:sp>
      <p:sp>
        <p:nvSpPr>
          <p:cNvPr id="7" name="Textfeld 6">
            <a:extLst>
              <a:ext uri="{FF2B5EF4-FFF2-40B4-BE49-F238E27FC236}">
                <a16:creationId xmlns:a16="http://schemas.microsoft.com/office/drawing/2014/main" id="{7C66FF72-6E7D-49D9-A899-A49AE830367B}"/>
              </a:ext>
            </a:extLst>
          </p:cNvPr>
          <p:cNvSpPr txBox="1"/>
          <p:nvPr/>
        </p:nvSpPr>
        <p:spPr>
          <a:xfrm>
            <a:off x="597" y="5449561"/>
            <a:ext cx="4949504" cy="1015663"/>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Bundeskriminalamt (2020): Bundeslagebild Korruption 2019, Oktober 2020., URL: https://www.bka.de/SharedDocs/Downloads/DE/Publikationen/JahresberichteUndLagebilder/Korruption/korruptionBundeslagebild2019.html?nn=28078 (letzter Zugriff 24.06.2021), S.4</a:t>
            </a:r>
          </a:p>
        </p:txBody>
      </p:sp>
    </p:spTree>
    <p:extLst>
      <p:ext uri="{BB962C8B-B14F-4D97-AF65-F5344CB8AC3E}">
        <p14:creationId xmlns:p14="http://schemas.microsoft.com/office/powerpoint/2010/main" val="110005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035B812-7DDB-4962-A4A3-CC32DC282C7A}"/>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7A2C1A89-4C12-4531-B030-368A65F83BB8}"/>
              </a:ext>
            </a:extLst>
          </p:cNvPr>
          <p:cNvSpPr>
            <a:spLocks noGrp="1"/>
          </p:cNvSpPr>
          <p:nvPr>
            <p:ph type="body" sz="quarter" idx="13"/>
          </p:nvPr>
        </p:nvSpPr>
        <p:spPr/>
        <p:txBody>
          <a:bodyPr/>
          <a:lstStyle/>
          <a:p>
            <a:r>
              <a:rPr lang="de-DE" dirty="0">
                <a:latin typeface="Times New Roman" panose="02020603050405020304" pitchFamily="18" charset="0"/>
                <a:cs typeface="Times New Roman" panose="02020603050405020304" pitchFamily="18" charset="0"/>
              </a:rPr>
              <a:t>Beispielfälle von Korruption:</a:t>
            </a:r>
          </a:p>
        </p:txBody>
      </p:sp>
      <p:pic>
        <p:nvPicPr>
          <p:cNvPr id="7" name="Bildplatzhalter 6" descr="Ein Bild, das Person, rot enthält.&#10;&#10;Automatisch generierte Beschreibung">
            <a:extLst>
              <a:ext uri="{FF2B5EF4-FFF2-40B4-BE49-F238E27FC236}">
                <a16:creationId xmlns:a16="http://schemas.microsoft.com/office/drawing/2014/main" id="{CC47BBE0-69F4-4BDF-B614-1EEFB7CBAC42}"/>
              </a:ext>
            </a:extLst>
          </p:cNvPr>
          <p:cNvPicPr>
            <a:picLocks noGrp="1" noChangeAspect="1"/>
          </p:cNvPicPr>
          <p:nvPr>
            <p:ph type="pic" sz="quarter" idx="10"/>
          </p:nvPr>
        </p:nvPicPr>
        <p:blipFill>
          <a:blip r:embed="rId2"/>
          <a:srcRect l="2055" r="2055"/>
          <a:stretch>
            <a:fillRect/>
          </a:stretch>
        </p:blipFill>
        <p:spPr>
          <a:xfrm>
            <a:off x="192087" y="1438417"/>
            <a:ext cx="4790436" cy="3541328"/>
          </a:xfrm>
        </p:spPr>
      </p:pic>
      <p:sp>
        <p:nvSpPr>
          <p:cNvPr id="8" name="Textfeld 7">
            <a:extLst>
              <a:ext uri="{FF2B5EF4-FFF2-40B4-BE49-F238E27FC236}">
                <a16:creationId xmlns:a16="http://schemas.microsoft.com/office/drawing/2014/main" id="{0270872C-0F8D-4866-8541-48CEFC9F5CA2}"/>
              </a:ext>
            </a:extLst>
          </p:cNvPr>
          <p:cNvSpPr txBox="1"/>
          <p:nvPr/>
        </p:nvSpPr>
        <p:spPr>
          <a:xfrm>
            <a:off x="0" y="5213068"/>
            <a:ext cx="4790436" cy="646331"/>
          </a:xfrm>
          <a:prstGeom prst="rect">
            <a:avLst/>
          </a:prstGeom>
          <a:noFill/>
        </p:spPr>
        <p:txBody>
          <a:bodyPr wrap="square" rtlCol="0">
            <a:spAutoFit/>
          </a:bodyPr>
          <a:lstStyle/>
          <a:p>
            <a:r>
              <a:rPr lang="de-DE" dirty="0"/>
              <a:t>Fall 1: Sedat Peker gegen Recep Tayyip Erdogan</a:t>
            </a:r>
          </a:p>
        </p:txBody>
      </p:sp>
      <p:pic>
        <p:nvPicPr>
          <p:cNvPr id="10" name="Grafik 9" descr="Ein Bild, das Text, Zeitung enthält.&#10;&#10;Automatisch generierte Beschreibung">
            <a:extLst>
              <a:ext uri="{FF2B5EF4-FFF2-40B4-BE49-F238E27FC236}">
                <a16:creationId xmlns:a16="http://schemas.microsoft.com/office/drawing/2014/main" id="{79C7008D-C5C0-4FCE-B739-9ADFC7C57949}"/>
              </a:ext>
            </a:extLst>
          </p:cNvPr>
          <p:cNvPicPr>
            <a:picLocks noChangeAspect="1"/>
          </p:cNvPicPr>
          <p:nvPr/>
        </p:nvPicPr>
        <p:blipFill>
          <a:blip r:embed="rId3"/>
          <a:stretch>
            <a:fillRect/>
          </a:stretch>
        </p:blipFill>
        <p:spPr>
          <a:xfrm>
            <a:off x="6353735" y="999902"/>
            <a:ext cx="2752823" cy="4090736"/>
          </a:xfrm>
          <a:prstGeom prst="rect">
            <a:avLst/>
          </a:prstGeom>
        </p:spPr>
      </p:pic>
      <p:sp>
        <p:nvSpPr>
          <p:cNvPr id="12" name="Textfeld 11">
            <a:extLst>
              <a:ext uri="{FF2B5EF4-FFF2-40B4-BE49-F238E27FC236}">
                <a16:creationId xmlns:a16="http://schemas.microsoft.com/office/drawing/2014/main" id="{ED767204-997A-4E2C-818A-DCB19BC584A7}"/>
              </a:ext>
            </a:extLst>
          </p:cNvPr>
          <p:cNvSpPr txBox="1"/>
          <p:nvPr/>
        </p:nvSpPr>
        <p:spPr>
          <a:xfrm>
            <a:off x="9207227" y="984077"/>
            <a:ext cx="1710506" cy="646331"/>
          </a:xfrm>
          <a:prstGeom prst="rect">
            <a:avLst/>
          </a:prstGeom>
          <a:noFill/>
        </p:spPr>
        <p:txBody>
          <a:bodyPr wrap="square" rtlCol="0">
            <a:spAutoFit/>
          </a:bodyPr>
          <a:lstStyle/>
          <a:p>
            <a:r>
              <a:rPr lang="de-DE" dirty="0" err="1"/>
              <a:t>APuZ</a:t>
            </a:r>
            <a:endParaRPr lang="de-DE" dirty="0"/>
          </a:p>
          <a:p>
            <a:r>
              <a:rPr lang="de-DE" dirty="0"/>
              <a:t>(B32-33/2001)</a:t>
            </a:r>
          </a:p>
        </p:txBody>
      </p:sp>
      <p:sp>
        <p:nvSpPr>
          <p:cNvPr id="13" name="Textfeld 12">
            <a:extLst>
              <a:ext uri="{FF2B5EF4-FFF2-40B4-BE49-F238E27FC236}">
                <a16:creationId xmlns:a16="http://schemas.microsoft.com/office/drawing/2014/main" id="{F1F076FA-5488-4E8E-BABB-B12964A5D726}"/>
              </a:ext>
            </a:extLst>
          </p:cNvPr>
          <p:cNvSpPr txBox="1"/>
          <p:nvPr/>
        </p:nvSpPr>
        <p:spPr>
          <a:xfrm>
            <a:off x="7651102" y="5411755"/>
            <a:ext cx="2638304" cy="923330"/>
          </a:xfrm>
          <a:prstGeom prst="rect">
            <a:avLst/>
          </a:prstGeom>
          <a:noFill/>
        </p:spPr>
        <p:txBody>
          <a:bodyPr wrap="square" rtlCol="0">
            <a:spAutoFit/>
          </a:bodyPr>
          <a:lstStyle/>
          <a:p>
            <a:r>
              <a:rPr lang="de-DE" dirty="0"/>
              <a:t>Fall 2: Helmut Kohl und die ABC-Spürpanzer-Affäre</a:t>
            </a:r>
          </a:p>
        </p:txBody>
      </p:sp>
      <p:sp>
        <p:nvSpPr>
          <p:cNvPr id="14" name="Fußzeilenplatzhalter 13">
            <a:extLst>
              <a:ext uri="{FF2B5EF4-FFF2-40B4-BE49-F238E27FC236}">
                <a16:creationId xmlns:a16="http://schemas.microsoft.com/office/drawing/2014/main" id="{29C6A887-AAC8-491F-AFEE-0F58257D4B93}"/>
              </a:ext>
            </a:extLst>
          </p:cNvPr>
          <p:cNvSpPr>
            <a:spLocks noGrp="1"/>
          </p:cNvSpPr>
          <p:nvPr>
            <p:ph type="ftr" sz="quarter" idx="14"/>
          </p:nvPr>
        </p:nvSpPr>
        <p:spPr/>
        <p:txBody>
          <a:bodyPr/>
          <a:lstStyle/>
          <a:p>
            <a:endParaRPr lang="de-DE"/>
          </a:p>
        </p:txBody>
      </p:sp>
      <p:sp>
        <p:nvSpPr>
          <p:cNvPr id="5" name="Pfeil: nach rechts 4">
            <a:extLst>
              <a:ext uri="{FF2B5EF4-FFF2-40B4-BE49-F238E27FC236}">
                <a16:creationId xmlns:a16="http://schemas.microsoft.com/office/drawing/2014/main" id="{A990643E-8064-4AFF-83C0-8466E834ECDC}"/>
              </a:ext>
            </a:extLst>
          </p:cNvPr>
          <p:cNvSpPr/>
          <p:nvPr/>
        </p:nvSpPr>
        <p:spPr>
          <a:xfrm>
            <a:off x="9317182" y="2337376"/>
            <a:ext cx="304990" cy="195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5CA6F367-4AD3-4DA0-925A-08F2C1525147}"/>
              </a:ext>
            </a:extLst>
          </p:cNvPr>
          <p:cNvSpPr txBox="1"/>
          <p:nvPr/>
        </p:nvSpPr>
        <p:spPr>
          <a:xfrm>
            <a:off x="9622172" y="2220223"/>
            <a:ext cx="2457975" cy="2031325"/>
          </a:xfrm>
          <a:prstGeom prst="rect">
            <a:avLst/>
          </a:prstGeom>
          <a:noFill/>
        </p:spPr>
        <p:txBody>
          <a:bodyPr wrap="square" rtlCol="0">
            <a:spAutoFit/>
          </a:bodyPr>
          <a:lstStyle/>
          <a:p>
            <a:r>
              <a:rPr lang="de-DE" dirty="0"/>
              <a:t>Vorwürfe gegen Helmut Kohl und Holger Pfahl der Bestechlichkeit beim Export von Spürpanzern nach Saudi-Arabien </a:t>
            </a:r>
          </a:p>
        </p:txBody>
      </p:sp>
    </p:spTree>
    <p:extLst>
      <p:ext uri="{BB962C8B-B14F-4D97-AF65-F5344CB8AC3E}">
        <p14:creationId xmlns:p14="http://schemas.microsoft.com/office/powerpoint/2010/main" val="64313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6D3ED68-8EF3-422C-9E9D-6E8A5847D892}"/>
              </a:ext>
            </a:extLst>
          </p:cNvPr>
          <p:cNvSpPr>
            <a:spLocks noGrp="1"/>
          </p:cNvSpPr>
          <p:nvPr>
            <p:ph type="body" sz="quarter" idx="11"/>
          </p:nvPr>
        </p:nvSpPr>
        <p:spPr>
          <a:xfrm>
            <a:off x="6203949" y="908050"/>
            <a:ext cx="5795963" cy="4284663"/>
          </a:xfrm>
        </p:spPr>
        <p:txBody>
          <a:bodyPr/>
          <a:lstStyle/>
          <a:p>
            <a:pPr marL="0" indent="0">
              <a:buNone/>
            </a:pPr>
            <a:r>
              <a:rPr lang="de-DE" dirty="0"/>
              <a:t>			</a:t>
            </a:r>
            <a:r>
              <a:rPr lang="de-DE" sz="2000" dirty="0"/>
              <a:t>Beispiel: Yakuza</a:t>
            </a:r>
            <a:r>
              <a:rPr lang="de-DE" dirty="0"/>
              <a:t>	</a:t>
            </a:r>
          </a:p>
        </p:txBody>
      </p:sp>
      <p:sp>
        <p:nvSpPr>
          <p:cNvPr id="3" name="Titel 2">
            <a:extLst>
              <a:ext uri="{FF2B5EF4-FFF2-40B4-BE49-F238E27FC236}">
                <a16:creationId xmlns:a16="http://schemas.microsoft.com/office/drawing/2014/main" id="{0CEFA238-C108-4FC8-B4B0-BA4FF98A7333}"/>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BD6574EE-B89C-4E5D-BF2B-8199241C6687}"/>
              </a:ext>
            </a:extLst>
          </p:cNvPr>
          <p:cNvSpPr>
            <a:spLocks noGrp="1"/>
          </p:cNvSpPr>
          <p:nvPr>
            <p:ph type="body" sz="quarter" idx="13"/>
          </p:nvPr>
        </p:nvSpPr>
        <p:spPr/>
        <p:txBody>
          <a:bodyPr/>
          <a:lstStyle/>
          <a:p>
            <a:r>
              <a:rPr lang="de-DE" u="sng" dirty="0">
                <a:latin typeface="Times New Roman" panose="02020603050405020304" pitchFamily="18" charset="0"/>
                <a:cs typeface="Times New Roman" panose="02020603050405020304" pitchFamily="18" charset="0"/>
              </a:rPr>
              <a:t>Typen krimineller Strukturen </a:t>
            </a:r>
          </a:p>
        </p:txBody>
      </p:sp>
      <p:pic>
        <p:nvPicPr>
          <p:cNvPr id="7" name="Bildplatzhalter 6" descr="Ein Bild, das Tisch enthält.&#10;&#10;Automatisch generierte Beschreibung">
            <a:extLst>
              <a:ext uri="{FF2B5EF4-FFF2-40B4-BE49-F238E27FC236}">
                <a16:creationId xmlns:a16="http://schemas.microsoft.com/office/drawing/2014/main" id="{B1A738B6-AF66-4EB3-8175-A77439FEF724}"/>
              </a:ext>
            </a:extLst>
          </p:cNvPr>
          <p:cNvPicPr>
            <a:picLocks noGrp="1" noChangeAspect="1"/>
          </p:cNvPicPr>
          <p:nvPr>
            <p:ph type="pic" sz="quarter" idx="10"/>
          </p:nvPr>
        </p:nvPicPr>
        <p:blipFill>
          <a:blip r:embed="rId2"/>
          <a:srcRect l="6567" r="6567"/>
          <a:stretch>
            <a:fillRect/>
          </a:stretch>
        </p:blipFill>
        <p:spPr>
          <a:xfrm>
            <a:off x="107949" y="1533489"/>
            <a:ext cx="7169544" cy="4811748"/>
          </a:xfrm>
        </p:spPr>
      </p:pic>
      <p:pic>
        <p:nvPicPr>
          <p:cNvPr id="14" name="Grafik 13" descr="Ein Bild, das Person, Mann, Militäruniform, draußen enthält.&#10;&#10;Automatisch generierte Beschreibung">
            <a:extLst>
              <a:ext uri="{FF2B5EF4-FFF2-40B4-BE49-F238E27FC236}">
                <a16:creationId xmlns:a16="http://schemas.microsoft.com/office/drawing/2014/main" id="{61FEE6F2-2E37-4D61-8B32-87B67DEFAEE6}"/>
              </a:ext>
            </a:extLst>
          </p:cNvPr>
          <p:cNvPicPr>
            <a:picLocks noChangeAspect="1"/>
          </p:cNvPicPr>
          <p:nvPr/>
        </p:nvPicPr>
        <p:blipFill>
          <a:blip r:embed="rId3"/>
          <a:stretch>
            <a:fillRect/>
          </a:stretch>
        </p:blipFill>
        <p:spPr>
          <a:xfrm>
            <a:off x="8344250" y="3803433"/>
            <a:ext cx="3031704" cy="2646184"/>
          </a:xfrm>
          <a:prstGeom prst="rect">
            <a:avLst/>
          </a:prstGeom>
        </p:spPr>
      </p:pic>
      <p:pic>
        <p:nvPicPr>
          <p:cNvPr id="16" name="Grafik 15">
            <a:extLst>
              <a:ext uri="{FF2B5EF4-FFF2-40B4-BE49-F238E27FC236}">
                <a16:creationId xmlns:a16="http://schemas.microsoft.com/office/drawing/2014/main" id="{189340D4-DC10-4ADC-AD2F-C08C3152AA21}"/>
              </a:ext>
            </a:extLst>
          </p:cNvPr>
          <p:cNvPicPr>
            <a:picLocks noChangeAspect="1"/>
          </p:cNvPicPr>
          <p:nvPr/>
        </p:nvPicPr>
        <p:blipFill>
          <a:blip r:embed="rId4"/>
          <a:stretch>
            <a:fillRect/>
          </a:stretch>
        </p:blipFill>
        <p:spPr>
          <a:xfrm>
            <a:off x="7604449" y="1372235"/>
            <a:ext cx="4311651" cy="2650845"/>
          </a:xfrm>
          <a:prstGeom prst="rect">
            <a:avLst/>
          </a:prstGeom>
        </p:spPr>
      </p:pic>
      <p:sp>
        <p:nvSpPr>
          <p:cNvPr id="17" name="Fußzeilenplatzhalter 16">
            <a:extLst>
              <a:ext uri="{FF2B5EF4-FFF2-40B4-BE49-F238E27FC236}">
                <a16:creationId xmlns:a16="http://schemas.microsoft.com/office/drawing/2014/main" id="{23D04F9A-1150-409B-9F54-B95E0CFC5A09}"/>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196355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27FFCD-2322-48BC-B6BF-1A746210948D}"/>
              </a:ext>
            </a:extLst>
          </p:cNvPr>
          <p:cNvSpPr>
            <a:spLocks noGrp="1"/>
          </p:cNvSpPr>
          <p:nvPr>
            <p:ph type="body" sz="quarter" idx="11"/>
          </p:nvPr>
        </p:nvSpPr>
        <p:spPr>
          <a:xfrm>
            <a:off x="196575" y="1574012"/>
            <a:ext cx="5795963" cy="4284663"/>
          </a:xfrm>
        </p:spPr>
        <p:txBody>
          <a:bodyPr/>
          <a:lstStyle/>
          <a:p>
            <a:pPr marL="0" indent="0">
              <a:buNone/>
            </a:pPr>
            <a:r>
              <a:rPr lang="de-DE" sz="2000" dirty="0">
                <a:latin typeface="Times New Roman" panose="02020603050405020304" pitchFamily="18" charset="0"/>
                <a:cs typeface="Times New Roman" panose="02020603050405020304" pitchFamily="18" charset="0"/>
              </a:rPr>
              <a:t>Bundeslagebild zur Organisierten Kriminalität 2019 von November 2020</a:t>
            </a:r>
          </a:p>
          <a:p>
            <a:pPr marL="0" indent="0">
              <a:buNone/>
            </a:pPr>
            <a:endParaRPr lang="de-DE" sz="2000" dirty="0">
              <a:latin typeface="Times New Roman" panose="02020603050405020304" pitchFamily="18" charset="0"/>
              <a:cs typeface="Times New Roman" panose="02020603050405020304" pitchFamily="18" charset="0"/>
            </a:endParaRPr>
          </a:p>
          <a:p>
            <a:pPr>
              <a:buFontTx/>
              <a:buChar char="-"/>
            </a:pPr>
            <a:r>
              <a:rPr lang="de-DE" sz="2000" dirty="0">
                <a:latin typeface="Times New Roman" panose="02020603050405020304" pitchFamily="18" charset="0"/>
                <a:cs typeface="Times New Roman" panose="02020603050405020304" pitchFamily="18" charset="0"/>
              </a:rPr>
              <a:t>Problem der Statistik: Voraussetzung polizeilichen Bekanntseins -&gt; Dunkelziffer </a:t>
            </a:r>
          </a:p>
          <a:p>
            <a:pPr>
              <a:buFontTx/>
              <a:buChar char="-"/>
            </a:pPr>
            <a:r>
              <a:rPr lang="de-DE" sz="2000" dirty="0">
                <a:latin typeface="Times New Roman" panose="02020603050405020304" pitchFamily="18" charset="0"/>
                <a:cs typeface="Times New Roman" panose="02020603050405020304" pitchFamily="18" charset="0"/>
              </a:rPr>
              <a:t>Neuerung: Finanzkontrolle Schwarzarbeit -&gt;  mehr Ermittlungsverfahren i. Z. m. Wirtschaftsleben </a:t>
            </a:r>
          </a:p>
          <a:p>
            <a:pPr>
              <a:buFontTx/>
              <a:buChar char="-"/>
            </a:pPr>
            <a:r>
              <a:rPr lang="de-DE" sz="2000" dirty="0">
                <a:latin typeface="Times New Roman" panose="02020603050405020304" pitchFamily="18" charset="0"/>
                <a:cs typeface="Times New Roman" panose="02020603050405020304" pitchFamily="18" charset="0"/>
              </a:rPr>
              <a:t>Abgrenzung zum internationalen Terrorismus</a:t>
            </a:r>
            <a:endParaRPr lang="de-DE" dirty="0">
              <a:latin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1FE67C27-56DC-4CAA-B8F7-E44BF5432DE6}"/>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BCE7316C-1DF0-48F7-8B99-EDC7F7E4BD73}"/>
              </a:ext>
            </a:extLst>
          </p:cNvPr>
          <p:cNvSpPr>
            <a:spLocks noGrp="1"/>
          </p:cNvSpPr>
          <p:nvPr>
            <p:ph type="body" sz="quarter" idx="13"/>
          </p:nvPr>
        </p:nvSpPr>
        <p:spPr/>
        <p:txBody>
          <a:bodyPr/>
          <a:lstStyle/>
          <a:p>
            <a:r>
              <a:rPr lang="de-DE" u="sng" dirty="0">
                <a:latin typeface="Times New Roman" panose="02020603050405020304" pitchFamily="18" charset="0"/>
                <a:cs typeface="Times New Roman" panose="02020603050405020304" pitchFamily="18" charset="0"/>
              </a:rPr>
              <a:t>2) Akteure der OK in Deutschland</a:t>
            </a:r>
          </a:p>
        </p:txBody>
      </p:sp>
      <p:pic>
        <p:nvPicPr>
          <p:cNvPr id="17" name="Bildplatzhalter 16" descr="Ein Bild, das Text enthält.&#10;&#10;Automatisch generierte Beschreibung">
            <a:extLst>
              <a:ext uri="{FF2B5EF4-FFF2-40B4-BE49-F238E27FC236}">
                <a16:creationId xmlns:a16="http://schemas.microsoft.com/office/drawing/2014/main" id="{B3BD5D49-9C2C-400D-912A-4249A0EFD7EA}"/>
              </a:ext>
            </a:extLst>
          </p:cNvPr>
          <p:cNvPicPr>
            <a:picLocks noGrp="1" noChangeAspect="1"/>
          </p:cNvPicPr>
          <p:nvPr>
            <p:ph type="pic" sz="quarter" idx="10"/>
          </p:nvPr>
        </p:nvPicPr>
        <p:blipFill>
          <a:blip r:embed="rId2"/>
          <a:srcRect t="17266" b="17266"/>
          <a:stretch>
            <a:fillRect/>
          </a:stretch>
        </p:blipFill>
        <p:spPr>
          <a:xfrm>
            <a:off x="6496705" y="763398"/>
            <a:ext cx="6212615" cy="5310231"/>
          </a:xfrm>
        </p:spPr>
      </p:pic>
      <p:sp>
        <p:nvSpPr>
          <p:cNvPr id="18" name="Fußzeilenplatzhalter 17">
            <a:extLst>
              <a:ext uri="{FF2B5EF4-FFF2-40B4-BE49-F238E27FC236}">
                <a16:creationId xmlns:a16="http://schemas.microsoft.com/office/drawing/2014/main" id="{5ABB5766-7C65-4BEF-8311-F0305FD75BE2}"/>
              </a:ext>
            </a:extLst>
          </p:cNvPr>
          <p:cNvSpPr>
            <a:spLocks noGrp="1"/>
          </p:cNvSpPr>
          <p:nvPr>
            <p:ph type="ftr" sz="quarter" idx="14"/>
          </p:nvPr>
        </p:nvSpPr>
        <p:spPr/>
        <p:txBody>
          <a:bodyPr/>
          <a:lstStyle/>
          <a:p>
            <a:endParaRPr lang="de-DE"/>
          </a:p>
        </p:txBody>
      </p:sp>
      <p:sp>
        <p:nvSpPr>
          <p:cNvPr id="5" name="Textfeld 4">
            <a:extLst>
              <a:ext uri="{FF2B5EF4-FFF2-40B4-BE49-F238E27FC236}">
                <a16:creationId xmlns:a16="http://schemas.microsoft.com/office/drawing/2014/main" id="{ABE27970-B547-48E4-8A5E-D784E16DFFA0}"/>
              </a:ext>
            </a:extLst>
          </p:cNvPr>
          <p:cNvSpPr txBox="1"/>
          <p:nvPr/>
        </p:nvSpPr>
        <p:spPr>
          <a:xfrm>
            <a:off x="788850" y="5470437"/>
            <a:ext cx="5990569" cy="1054200"/>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Bundeskriminalamt (2020): Organisierte Kriminalität. Bundeslagebild 2019, November 2020., URL: https://www.bka.de/SharedDocs/Downloads/DE/Publikationen/JahresberichtUnd Lagebilder/</a:t>
            </a:r>
            <a:r>
              <a:rPr lang="de-DE" sz="1200" dirty="0" err="1">
                <a:latin typeface="Times New Roman" panose="02020603050405020304" pitchFamily="18" charset="0"/>
                <a:cs typeface="Times New Roman" panose="02020603050405020304" pitchFamily="18" charset="0"/>
              </a:rPr>
              <a:t>OrganisierteKriminalitaet</a:t>
            </a:r>
            <a:r>
              <a:rPr lang="de-DE" sz="1200" dirty="0">
                <a:latin typeface="Times New Roman" panose="02020603050405020304" pitchFamily="18" charset="0"/>
                <a:cs typeface="Times New Roman" panose="02020603050405020304" pitchFamily="18" charset="0"/>
              </a:rPr>
              <a:t>/organisierteKriminalitaetBundeslagebild2019.html;jsess </a:t>
            </a:r>
            <a:r>
              <a:rPr lang="de-DE" sz="1200" dirty="0" err="1">
                <a:latin typeface="Times New Roman" panose="02020603050405020304" pitchFamily="18" charset="0"/>
                <a:cs typeface="Times New Roman" panose="02020603050405020304" pitchFamily="18" charset="0"/>
              </a:rPr>
              <a:t>ionid</a:t>
            </a:r>
            <a:r>
              <a:rPr lang="de-DE" sz="1200" dirty="0">
                <a:latin typeface="Times New Roman" panose="02020603050405020304" pitchFamily="18" charset="0"/>
                <a:cs typeface="Times New Roman" panose="02020603050405020304" pitchFamily="18" charset="0"/>
              </a:rPr>
              <a:t>=A5FE6661F35DCFB68FB2B67D0173F278.live2292?nn=27988 (letzter Zugriff 13.06.2021), S. 2</a:t>
            </a:r>
          </a:p>
        </p:txBody>
      </p:sp>
    </p:spTree>
    <p:extLst>
      <p:ext uri="{BB962C8B-B14F-4D97-AF65-F5344CB8AC3E}">
        <p14:creationId xmlns:p14="http://schemas.microsoft.com/office/powerpoint/2010/main" val="2730072915"/>
      </p:ext>
    </p:extLst>
  </p:cSld>
  <p:clrMapOvr>
    <a:masterClrMapping/>
  </p:clrMapOvr>
</p:sld>
</file>

<file path=ppt/theme/theme1.xml><?xml version="1.0" encoding="utf-8"?>
<a:theme xmlns:a="http://schemas.openxmlformats.org/drawingml/2006/main" name="TUC Folgefolien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svorlage Allgemein.pptx" id="{2512B06F-6A2A-40DE-8A67-D118111EFFB2}" vid="{344B3C5C-4852-4DD9-8DB8-E6254226745B}"/>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PHIL_FAK_16-9</Template>
  <TotalTime>0</TotalTime>
  <Words>1335</Words>
  <Application>Microsoft Office PowerPoint</Application>
  <PresentationFormat>Breitbild</PresentationFormat>
  <Paragraphs>100</Paragraphs>
  <Slides>32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Arial</vt:lpstr>
      <vt:lpstr>Calibri</vt:lpstr>
      <vt:lpstr>Times New Roman</vt:lpstr>
      <vt:lpstr>Roboto</vt:lpstr>
      <vt:lpstr>TUC Folgefolien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TU Chemnitz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Autokratietypen Eine Präsentation von Marc Erdtel und Lucas John</dc:title>
  <dc:creator>Lucas John</dc:creator>
  <cp:lastModifiedBy>Ryan</cp:lastModifiedBy>
  <cp:revision>91</cp:revision>
  <cp:lastPrinted>2021-06-28T07:18:16Z</cp:lastPrinted>
  <dcterms:created xsi:type="dcterms:W3CDTF">2021-01-24T09:30:10Z</dcterms:created>
  <dcterms:modified xsi:type="dcterms:W3CDTF">2021-06-28T09:27:37Z</dcterms:modified>
</cp:coreProperties>
</file>