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EF112-2F4C-47E6-B46D-E7E219A91660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ACFCB-9126-44A2-8F88-6F431A390F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72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+mn-lt"/>
              </a:defRPr>
            </a:lvl1pPr>
          </a:lstStyle>
          <a:p>
            <a:r>
              <a:rPr lang="de-DE" dirty="0" smtClean="0"/>
              <a:t>Wortarten: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5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Verben und Substantive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1535-22C8-4CDD-8FE9-952CF27C7A3A}" type="datetime1">
              <a:rPr lang="de-DE" smtClean="0"/>
              <a:t>15.03.2023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Anna Hagedorn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974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6894-35F4-43B2-B8D7-D5220B9E33D0}" type="datetime1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45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B298-0688-44C2-AD5A-715B568E9909}" type="datetime1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2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BFBE-3CA3-4C48-9B80-8DFDCF79A59C}" type="datetime1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5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6BC1C-BDE1-4B9F-9C98-E0E9C5F6E360}" type="datetime1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9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3C39-A15B-4E79-B5D9-62A09A925BF3}" type="datetime1">
              <a:rPr lang="de-DE" smtClean="0"/>
              <a:t>15.03.2023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4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1953-D57B-4991-B7AC-4C679A7445FD}" type="datetime1">
              <a:rPr lang="de-DE" smtClean="0"/>
              <a:t>15.03.2023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2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763-CA0F-4F25-BE42-1F9965521653}" type="datetime1">
              <a:rPr lang="de-DE" smtClean="0"/>
              <a:t>15.03.2023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EB49-783D-444E-9C12-9045EE34A7EF}" type="datetime1">
              <a:rPr lang="de-DE" smtClean="0"/>
              <a:t>15.03.2023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6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3777-A660-4E99-8ADC-846CBCFAE8B5}" type="datetime1">
              <a:rPr lang="de-DE" smtClean="0"/>
              <a:t>15.03.2023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3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BE6E-40CF-4982-8AAA-0799EBB84FE6}" type="datetime1">
              <a:rPr lang="de-DE" smtClean="0"/>
              <a:t>15.03.2023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7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2CBA3-1472-4AE7-B043-7D767894C880}" type="datetime1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Pfeil nach links 6">
            <a:hlinkClick r:id="" action="ppaction://hlinkshowjump?jump=previousslide"/>
          </p:cNvPr>
          <p:cNvSpPr/>
          <p:nvPr userDrawn="1"/>
        </p:nvSpPr>
        <p:spPr>
          <a:xfrm>
            <a:off x="515983" y="5480753"/>
            <a:ext cx="644434" cy="464140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>
            <a:hlinkClick r:id="" action="ppaction://hlinkshowjump?jump=nextslide"/>
          </p:cNvPr>
          <p:cNvSpPr/>
          <p:nvPr userDrawn="1"/>
        </p:nvSpPr>
        <p:spPr>
          <a:xfrm>
            <a:off x="11020697" y="5480753"/>
            <a:ext cx="655320" cy="4641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38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Wortarten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Verben, Substantive, Adjektive, Artikel</a:t>
            </a:r>
            <a:endParaRPr lang="de-D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84C9-453A-465D-8E99-E127AF05C460}" type="datetime1">
              <a:rPr lang="de-DE" smtClean="0"/>
              <a:t>15.03.2023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 dirty="0"/>
          </a:p>
        </p:txBody>
      </p:sp>
      <p:sp>
        <p:nvSpPr>
          <p:cNvPr id="9" name="ProBar1"/>
          <p:cNvSpPr/>
          <p:nvPr/>
        </p:nvSpPr>
        <p:spPr>
          <a:xfrm>
            <a:off x="457200" y="6229350"/>
            <a:ext cx="1879600" cy="127000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1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Erklärung zur Bedienung der Präsentation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F39A-4060-4B5C-AE8D-97849B0EAF90}" type="datetime1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2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021079" y="4319452"/>
            <a:ext cx="2242457" cy="1132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Auf den linken Pfeil klicken, um zur vorherigen Seite zu gelangen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852023" y="4319452"/>
            <a:ext cx="2333897" cy="11146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Auf den rechten Pfeil klicken, um zur nächsten Seite zu gelangen</a:t>
            </a:r>
            <a:endParaRPr lang="de-DE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8852023" y="1690686"/>
            <a:ext cx="2464527" cy="1419497"/>
            <a:chOff x="8749936" y="1653041"/>
            <a:chExt cx="2464527" cy="1419497"/>
          </a:xfrm>
        </p:grpSpPr>
        <p:sp>
          <p:nvSpPr>
            <p:cNvPr id="10" name="Rechteck 9"/>
            <p:cNvSpPr/>
            <p:nvPr/>
          </p:nvSpPr>
          <p:spPr>
            <a:xfrm>
              <a:off x="8749936" y="1653041"/>
              <a:ext cx="2464527" cy="14194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Auf das Lautsprechersymbol und dann     klicken, um die Audioaufnahme abzuspielen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2" name="Gleichschenkliges Dreieck 11"/>
            <p:cNvSpPr/>
            <p:nvPr/>
          </p:nvSpPr>
          <p:spPr>
            <a:xfrm rot="5400000">
              <a:off x="9823027" y="2298853"/>
              <a:ext cx="178766" cy="14393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4675776" y="4587944"/>
            <a:ext cx="2840447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Der grüne Balken am unteren Rand ist die Lernfortschrittsanzeige und zeigt dir an, wie viel du schon geschafft hast.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7" name="Erklär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8657" y="587805"/>
            <a:ext cx="880201" cy="880201"/>
          </a:xfrm>
          <a:prstGeom prst="rect">
            <a:avLst/>
          </a:prstGeom>
        </p:spPr>
      </p:pic>
      <p:sp>
        <p:nvSpPr>
          <p:cNvPr id="19" name="ProBar2"/>
          <p:cNvSpPr/>
          <p:nvPr/>
        </p:nvSpPr>
        <p:spPr>
          <a:xfrm>
            <a:off x="465909" y="6229350"/>
            <a:ext cx="3759200" cy="127000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818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Wortart: Verb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BEAA-F2FA-4B36-8091-BC3B423C359D}" type="datetime1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Anna Hagedorn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3</a:t>
            </a:fld>
            <a:endParaRPr lang="de-DE"/>
          </a:p>
        </p:txBody>
      </p:sp>
      <p:pic>
        <p:nvPicPr>
          <p:cNvPr id="8" name="Wortart: Ver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93490" y="538345"/>
            <a:ext cx="660310" cy="660310"/>
          </a:xfrm>
          <a:prstGeom prst="rect">
            <a:avLst/>
          </a:prstGeom>
        </p:spPr>
      </p:pic>
      <p:sp>
        <p:nvSpPr>
          <p:cNvPr id="10" name="ProBar3"/>
          <p:cNvSpPr/>
          <p:nvPr/>
        </p:nvSpPr>
        <p:spPr>
          <a:xfrm>
            <a:off x="457200" y="6203156"/>
            <a:ext cx="5638800" cy="127000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1750424" y="3169920"/>
            <a:ext cx="7994468" cy="383177"/>
          </a:xfrm>
          <a:prstGeom prst="roundRect">
            <a:avLst/>
          </a:prstGeom>
          <a:solidFill>
            <a:srgbClr val="F0F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2050870" y="4514215"/>
            <a:ext cx="2860764" cy="383177"/>
          </a:xfrm>
          <a:prstGeom prst="roundRect">
            <a:avLst/>
          </a:prstGeom>
          <a:solidFill>
            <a:srgbClr val="F0F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2050871" y="5220789"/>
            <a:ext cx="7859484" cy="383177"/>
          </a:xfrm>
          <a:prstGeom prst="roundRect">
            <a:avLst/>
          </a:prstGeom>
          <a:solidFill>
            <a:srgbClr val="F0F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Funktion: Das Benennen von Tätigkeiten</a:t>
            </a:r>
            <a:r>
              <a:rPr lang="de-DE" dirty="0"/>
              <a:t>,</a:t>
            </a:r>
            <a:r>
              <a:rPr lang="de-DE" dirty="0" smtClean="0"/>
              <a:t> Vorgängen und Zuständen.</a:t>
            </a:r>
          </a:p>
          <a:p>
            <a:r>
              <a:rPr lang="de-DE" dirty="0" smtClean="0"/>
              <a:t>Merkmale: </a:t>
            </a:r>
            <a:endParaRPr lang="de-DE" dirty="0"/>
          </a:p>
          <a:p>
            <a:pPr lvl="1"/>
            <a:r>
              <a:rPr lang="de-DE" dirty="0" smtClean="0"/>
              <a:t>Verben bestehen aus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Wortstamm</a:t>
            </a:r>
            <a:r>
              <a:rPr lang="de-DE" dirty="0" smtClean="0"/>
              <a:t> +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Endung</a:t>
            </a:r>
            <a:r>
              <a:rPr lang="de-DE" dirty="0" smtClean="0"/>
              <a:t> ( -en, -n)</a:t>
            </a: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dirty="0" smtClean="0">
                <a:sym typeface="Wingdings" panose="05000000000000000000" pitchFamily="2" charset="2"/>
              </a:rPr>
              <a:t>Beispiele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flieg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en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lauf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en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schwimm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en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segel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n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blinzel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n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bastel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n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Verben haben eine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</a:rPr>
              <a:t>Grundform</a:t>
            </a:r>
            <a:r>
              <a:rPr lang="de-DE" dirty="0" smtClean="0"/>
              <a:t> und eine </a:t>
            </a:r>
            <a:r>
              <a:rPr lang="de-DE" dirty="0" smtClean="0">
                <a:solidFill>
                  <a:srgbClr val="92D050"/>
                </a:solidFill>
              </a:rPr>
              <a:t>Personalform</a:t>
            </a:r>
          </a:p>
          <a:p>
            <a:pPr lvl="2"/>
            <a:r>
              <a:rPr lang="de-DE" dirty="0" smtClean="0"/>
              <a:t>Grundform: Verben enden auf -en, -n </a:t>
            </a:r>
          </a:p>
          <a:p>
            <a:pPr marL="914400" lvl="2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     </a:t>
            </a:r>
            <a:r>
              <a:rPr lang="de-DE" dirty="0" smtClean="0">
                <a:sym typeface="Wingdings" panose="05000000000000000000" pitchFamily="2" charset="2"/>
              </a:rPr>
              <a:t>Beispiele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Sing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en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handel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n</a:t>
            </a:r>
            <a:endParaRPr lang="de-DE" dirty="0" smtClean="0"/>
          </a:p>
          <a:p>
            <a:pPr lvl="2">
              <a:lnSpc>
                <a:spcPct val="100000"/>
              </a:lnSpc>
            </a:pPr>
            <a:r>
              <a:rPr lang="de-DE" dirty="0" smtClean="0">
                <a:sym typeface="Wingdings" panose="05000000000000000000" pitchFamily="2" charset="2"/>
              </a:rPr>
              <a:t>Personalform: Die Verben werden gebeugt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de-DE" dirty="0" smtClean="0">
                <a:sym typeface="Wingdings" panose="05000000000000000000" pitchFamily="2" charset="2"/>
              </a:rPr>
              <a:t>     </a:t>
            </a:r>
            <a:r>
              <a:rPr lang="de-DE" dirty="0" smtClean="0">
                <a:sym typeface="Wingdings" panose="05000000000000000000" pitchFamily="2" charset="2"/>
              </a:rPr>
              <a:t>Beispiel</a:t>
            </a:r>
            <a:r>
              <a:rPr lang="de-DE" dirty="0" smtClean="0">
                <a:sym typeface="Wingdings" panose="05000000000000000000" pitchFamily="2" charset="2"/>
              </a:rPr>
              <a:t>: ich sing</a:t>
            </a:r>
            <a:r>
              <a:rPr lang="de-DE" dirty="0" smtClean="0">
                <a:solidFill>
                  <a:srgbClr val="92D050"/>
                </a:solidFill>
                <a:sym typeface="Wingdings" panose="05000000000000000000" pitchFamily="2" charset="2"/>
              </a:rPr>
              <a:t>e</a:t>
            </a:r>
            <a:r>
              <a:rPr lang="de-DE" dirty="0" smtClean="0">
                <a:sym typeface="Wingdings" panose="05000000000000000000" pitchFamily="2" charset="2"/>
              </a:rPr>
              <a:t>, du sing</a:t>
            </a:r>
            <a:r>
              <a:rPr lang="de-DE" dirty="0" smtClean="0">
                <a:solidFill>
                  <a:srgbClr val="92D050"/>
                </a:solidFill>
                <a:sym typeface="Wingdings" panose="05000000000000000000" pitchFamily="2" charset="2"/>
              </a:rPr>
              <a:t>st</a:t>
            </a:r>
            <a:r>
              <a:rPr lang="de-DE" dirty="0" smtClean="0">
                <a:sym typeface="Wingdings" panose="05000000000000000000" pitchFamily="2" charset="2"/>
              </a:rPr>
              <a:t>, er/sie/es sing</a:t>
            </a:r>
            <a:r>
              <a:rPr lang="de-DE" dirty="0" smtClean="0">
                <a:solidFill>
                  <a:srgbClr val="92D050"/>
                </a:solidFill>
                <a:sym typeface="Wingdings" panose="05000000000000000000" pitchFamily="2" charset="2"/>
              </a:rPr>
              <a:t>t</a:t>
            </a:r>
            <a:r>
              <a:rPr lang="de-DE" dirty="0" smtClean="0">
                <a:sym typeface="Wingdings" panose="05000000000000000000" pitchFamily="2" charset="2"/>
              </a:rPr>
              <a:t>, wir sing</a:t>
            </a:r>
            <a:r>
              <a:rPr lang="de-DE" dirty="0" smtClean="0">
                <a:solidFill>
                  <a:srgbClr val="92D050"/>
                </a:solidFill>
                <a:sym typeface="Wingdings" panose="05000000000000000000" pitchFamily="2" charset="2"/>
              </a:rPr>
              <a:t>en</a:t>
            </a:r>
            <a:r>
              <a:rPr lang="de-DE" dirty="0" smtClean="0">
                <a:sym typeface="Wingdings" panose="05000000000000000000" pitchFamily="2" charset="2"/>
              </a:rPr>
              <a:t>, ihr sing</a:t>
            </a:r>
            <a:r>
              <a:rPr lang="de-DE" dirty="0" smtClean="0">
                <a:solidFill>
                  <a:srgbClr val="92D050"/>
                </a:solidFill>
                <a:sym typeface="Wingdings" panose="05000000000000000000" pitchFamily="2" charset="2"/>
              </a:rPr>
              <a:t>t</a:t>
            </a:r>
            <a:r>
              <a:rPr lang="de-DE" dirty="0" smtClean="0">
                <a:sym typeface="Wingdings" panose="05000000000000000000" pitchFamily="2" charset="2"/>
              </a:rPr>
              <a:t>, sie sing</a:t>
            </a:r>
            <a:r>
              <a:rPr lang="de-DE" dirty="0" smtClean="0">
                <a:solidFill>
                  <a:srgbClr val="92D050"/>
                </a:solidFill>
                <a:sym typeface="Wingdings" panose="05000000000000000000" pitchFamily="2" charset="2"/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226852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Wortart: Artikel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8B61-A49B-40C2-A495-E50815952251}" type="datetime1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4</a:t>
            </a:fld>
            <a:endParaRPr lang="de-DE"/>
          </a:p>
        </p:txBody>
      </p:sp>
      <p:pic>
        <p:nvPicPr>
          <p:cNvPr id="8" name="Wortart: Artik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6479" y="458538"/>
            <a:ext cx="697321" cy="697321"/>
          </a:xfrm>
          <a:prstGeom prst="rect">
            <a:avLst/>
          </a:prstGeom>
        </p:spPr>
      </p:pic>
      <p:sp>
        <p:nvSpPr>
          <p:cNvPr id="10" name="ProBar4"/>
          <p:cNvSpPr/>
          <p:nvPr/>
        </p:nvSpPr>
        <p:spPr>
          <a:xfrm>
            <a:off x="457200" y="6229350"/>
            <a:ext cx="7518400" cy="127000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1532709" y="3160894"/>
            <a:ext cx="9283337" cy="783771"/>
          </a:xfrm>
          <a:prstGeom prst="roundRect">
            <a:avLst/>
          </a:prstGeom>
          <a:solidFill>
            <a:srgbClr val="F0F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7036526" y="3944665"/>
            <a:ext cx="1654628" cy="383177"/>
          </a:xfrm>
          <a:prstGeom prst="roundRect">
            <a:avLst/>
          </a:prstGeom>
          <a:solidFill>
            <a:srgbClr val="F0F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1532709" y="4677636"/>
            <a:ext cx="2856411" cy="383177"/>
          </a:xfrm>
          <a:prstGeom prst="roundRect">
            <a:avLst/>
          </a:prstGeom>
          <a:solidFill>
            <a:srgbClr val="F0F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Funktion: Begleiter des Substantivs</a:t>
            </a:r>
          </a:p>
          <a:p>
            <a:r>
              <a:rPr lang="de-DE" dirty="0" smtClean="0"/>
              <a:t>Formen: Es gibt bestimmte und unbestimmte Artikel.</a:t>
            </a:r>
          </a:p>
          <a:p>
            <a:pPr lvl="1"/>
            <a:r>
              <a:rPr lang="de-DE" dirty="0" smtClean="0">
                <a:solidFill>
                  <a:schemeClr val="accent4">
                    <a:lumMod val="75000"/>
                  </a:schemeClr>
                </a:solidFill>
              </a:rPr>
              <a:t>Bestimmte</a:t>
            </a:r>
            <a:r>
              <a:rPr lang="de-DE" dirty="0" smtClean="0"/>
              <a:t> Artikel: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</a:rPr>
              <a:t>der, die, das</a:t>
            </a:r>
          </a:p>
          <a:p>
            <a:pPr marL="457200" lvl="1" indent="0">
              <a:buNone/>
            </a:pP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  </a:t>
            </a:r>
            <a:r>
              <a:rPr lang="de-DE" dirty="0" smtClean="0">
                <a:sym typeface="Wingdings" panose="05000000000000000000" pitchFamily="2" charset="2"/>
              </a:rPr>
              <a:t>Einzahl</a:t>
            </a:r>
            <a:r>
              <a:rPr lang="de-DE" dirty="0" smtClean="0">
                <a:sym typeface="Wingdings" panose="05000000000000000000" pitchFamily="2" charset="2"/>
              </a:rPr>
              <a:t>:    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der</a:t>
            </a:r>
            <a:r>
              <a:rPr lang="de-DE" dirty="0" smtClean="0">
                <a:sym typeface="Wingdings" panose="05000000000000000000" pitchFamily="2" charset="2"/>
              </a:rPr>
              <a:t> Apfel, 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die</a:t>
            </a:r>
            <a:r>
              <a:rPr lang="de-DE" dirty="0" smtClean="0">
                <a:sym typeface="Wingdings" panose="05000000000000000000" pitchFamily="2" charset="2"/>
              </a:rPr>
              <a:t> Blume,  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das</a:t>
            </a:r>
            <a:r>
              <a:rPr lang="de-DE" dirty="0" smtClean="0">
                <a:sym typeface="Wingdings" panose="05000000000000000000" pitchFamily="2" charset="2"/>
              </a:rPr>
              <a:t> Auto</a:t>
            </a:r>
          </a:p>
          <a:p>
            <a:pPr marL="457200" lvl="1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   </a:t>
            </a:r>
            <a:r>
              <a:rPr lang="de-DE" dirty="0" smtClean="0">
                <a:sym typeface="Wingdings" panose="05000000000000000000" pitchFamily="2" charset="2"/>
              </a:rPr>
              <a:t>Mehrzahl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die</a:t>
            </a:r>
            <a:r>
              <a:rPr lang="de-DE" dirty="0" smtClean="0">
                <a:sym typeface="Wingdings" panose="05000000000000000000" pitchFamily="2" charset="2"/>
              </a:rPr>
              <a:t> Äpfel, 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die</a:t>
            </a:r>
            <a:r>
              <a:rPr lang="de-DE" dirty="0" smtClean="0">
                <a:sym typeface="Wingdings" panose="05000000000000000000" pitchFamily="2" charset="2"/>
              </a:rPr>
              <a:t> Blumen,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die</a:t>
            </a:r>
            <a:r>
              <a:rPr lang="de-DE" dirty="0" smtClean="0">
                <a:sym typeface="Wingdings" panose="05000000000000000000" pitchFamily="2" charset="2"/>
              </a:rPr>
              <a:t> Autos (Die Mehrzahl wird immer mit  </a:t>
            </a:r>
            <a:r>
              <a:rPr lang="de-DE" dirty="0" smtClean="0">
                <a:sym typeface="Wingdings" panose="05000000000000000000" pitchFamily="2" charset="2"/>
              </a:rPr>
              <a:t>							         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die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gebildet)</a:t>
            </a:r>
            <a:endParaRPr lang="de-DE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Unbestimmte</a:t>
            </a:r>
            <a:r>
              <a:rPr lang="de-DE" dirty="0" smtClean="0"/>
              <a:t> Artikel: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ein, eine</a:t>
            </a: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 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Ein</a:t>
            </a:r>
            <a:r>
              <a:rPr lang="de-DE" dirty="0" smtClean="0">
                <a:sym typeface="Wingdings" panose="05000000000000000000" pitchFamily="2" charset="2"/>
              </a:rPr>
              <a:t> Haus,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eine</a:t>
            </a:r>
            <a:r>
              <a:rPr lang="de-DE" dirty="0" smtClean="0">
                <a:sym typeface="Wingdings" panose="05000000000000000000" pitchFamily="2" charset="2"/>
              </a:rPr>
              <a:t> Lampe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237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Wortart: Substantiv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D19-5038-4E1B-A795-59FCA3C632AE}" type="datetime1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5</a:t>
            </a:fld>
            <a:endParaRPr lang="de-DE"/>
          </a:p>
        </p:txBody>
      </p:sp>
      <p:pic>
        <p:nvPicPr>
          <p:cNvPr id="9" name="Wortart: Substantiv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39826" y="519497"/>
            <a:ext cx="627947" cy="627947"/>
          </a:xfrm>
          <a:prstGeom prst="rect">
            <a:avLst/>
          </a:prstGeom>
        </p:spPr>
      </p:pic>
      <p:sp>
        <p:nvSpPr>
          <p:cNvPr id="11" name="ProBar5"/>
          <p:cNvSpPr/>
          <p:nvPr/>
        </p:nvSpPr>
        <p:spPr>
          <a:xfrm>
            <a:off x="448492" y="6229350"/>
            <a:ext cx="9398000" cy="127000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6313715" y="3239588"/>
            <a:ext cx="1645920" cy="383177"/>
          </a:xfrm>
          <a:prstGeom prst="roundRect">
            <a:avLst/>
          </a:prstGeom>
          <a:solidFill>
            <a:srgbClr val="F0F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1811383" y="4001294"/>
            <a:ext cx="5408023" cy="383177"/>
          </a:xfrm>
          <a:prstGeom prst="roundRect">
            <a:avLst/>
          </a:prstGeom>
          <a:solidFill>
            <a:srgbClr val="F0F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1811384" y="4705951"/>
            <a:ext cx="4659086" cy="383177"/>
          </a:xfrm>
          <a:prstGeom prst="roundRect">
            <a:avLst/>
          </a:prstGeom>
          <a:solidFill>
            <a:srgbClr val="F0F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1811383" y="5410608"/>
            <a:ext cx="2943497" cy="383177"/>
          </a:xfrm>
          <a:prstGeom prst="roundRect">
            <a:avLst/>
          </a:prstGeom>
          <a:solidFill>
            <a:srgbClr val="F0F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 smtClean="0"/>
              <a:t>Funktion: Benennen der Namen von Menschen, Tieren, Pflanzen und Gegenständen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Merkmale: </a:t>
            </a:r>
          </a:p>
          <a:p>
            <a:pPr lvl="1"/>
            <a:r>
              <a:rPr lang="de-DE" dirty="0" smtClean="0"/>
              <a:t>Substantive werden </a:t>
            </a:r>
            <a:r>
              <a:rPr lang="de-DE" dirty="0" smtClean="0">
                <a:solidFill>
                  <a:schemeClr val="accent2"/>
                </a:solidFill>
              </a:rPr>
              <a:t>groß</a:t>
            </a:r>
            <a:r>
              <a:rPr lang="de-DE" dirty="0" smtClean="0"/>
              <a:t> geschrieben (</a:t>
            </a:r>
            <a:r>
              <a:rPr lang="de-DE" dirty="0" smtClean="0">
                <a:solidFill>
                  <a:schemeClr val="accent2"/>
                </a:solidFill>
              </a:rPr>
              <a:t>K</a:t>
            </a:r>
            <a:r>
              <a:rPr lang="de-DE" dirty="0" smtClean="0"/>
              <a:t>atze, </a:t>
            </a:r>
            <a:r>
              <a:rPr lang="de-DE" dirty="0" smtClean="0">
                <a:solidFill>
                  <a:schemeClr val="accent2"/>
                </a:solidFill>
              </a:rPr>
              <a:t>R</a:t>
            </a:r>
            <a:r>
              <a:rPr lang="de-DE" dirty="0" smtClean="0"/>
              <a:t>ose)</a:t>
            </a:r>
          </a:p>
          <a:p>
            <a:pPr lvl="1"/>
            <a:r>
              <a:rPr lang="de-DE" dirty="0" smtClean="0"/>
              <a:t>Substantive haben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Artikel</a:t>
            </a:r>
            <a:r>
              <a:rPr lang="de-DE" dirty="0" smtClean="0"/>
              <a:t> </a:t>
            </a:r>
            <a:endParaRPr lang="de-DE" dirty="0" smtClean="0"/>
          </a:p>
          <a:p>
            <a:pPr marL="914400" lvl="2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(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DER</a:t>
            </a:r>
            <a:r>
              <a:rPr lang="de-DE" dirty="0" smtClean="0"/>
              <a:t> Apfel,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DIE</a:t>
            </a:r>
            <a:r>
              <a:rPr lang="de-DE" dirty="0" smtClean="0"/>
              <a:t> Maus,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DAS</a:t>
            </a:r>
            <a:r>
              <a:rPr lang="de-DE" dirty="0" smtClean="0"/>
              <a:t> Auto,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EIN</a:t>
            </a:r>
            <a:r>
              <a:rPr lang="de-DE" dirty="0" smtClean="0"/>
              <a:t> Eis,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EINE</a:t>
            </a:r>
            <a:r>
              <a:rPr lang="de-DE" dirty="0" smtClean="0"/>
              <a:t> Nuss)</a:t>
            </a:r>
          </a:p>
          <a:p>
            <a:pPr lvl="1"/>
            <a:r>
              <a:rPr lang="de-DE" dirty="0" smtClean="0"/>
              <a:t>Es </a:t>
            </a:r>
            <a:r>
              <a:rPr lang="de-DE" dirty="0" smtClean="0"/>
              <a:t>gibt Einzahl und </a:t>
            </a:r>
            <a:r>
              <a:rPr lang="de-DE" dirty="0" smtClean="0">
                <a:solidFill>
                  <a:srgbClr val="C00000"/>
                </a:solidFill>
              </a:rPr>
              <a:t>Mehrzahl</a:t>
            </a:r>
            <a:r>
              <a:rPr lang="de-DE" dirty="0" smtClean="0"/>
              <a:t> bei Substantiven</a:t>
            </a:r>
          </a:p>
          <a:p>
            <a:pPr marL="914400" lvl="2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(</a:t>
            </a:r>
            <a:r>
              <a:rPr lang="de-DE" dirty="0" smtClean="0">
                <a:sym typeface="Wingdings" panose="05000000000000000000" pitchFamily="2" charset="2"/>
              </a:rPr>
              <a:t>der 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Hund</a:t>
            </a:r>
            <a:r>
              <a:rPr lang="de-DE" dirty="0" smtClean="0">
                <a:sym typeface="Wingdings" panose="05000000000000000000" pitchFamily="2" charset="2"/>
              </a:rPr>
              <a:t>, die 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Hund</a:t>
            </a:r>
            <a:r>
              <a:rPr lang="de-DE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e</a:t>
            </a:r>
            <a:r>
              <a:rPr lang="de-DE" dirty="0" smtClean="0">
                <a:sym typeface="Wingdings" panose="05000000000000000000" pitchFamily="2" charset="2"/>
              </a:rPr>
              <a:t>; die 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Tasse</a:t>
            </a:r>
            <a:r>
              <a:rPr lang="de-DE" dirty="0" smtClean="0">
                <a:sym typeface="Wingdings" panose="05000000000000000000" pitchFamily="2" charset="2"/>
              </a:rPr>
              <a:t>, die 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Tass</a:t>
            </a:r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e</a:t>
            </a:r>
            <a:r>
              <a:rPr lang="de-DE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n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  <a:endParaRPr lang="de-DE" dirty="0" smtClean="0"/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Es gibt </a:t>
            </a:r>
            <a:r>
              <a:rPr lang="de-DE" dirty="0" smtClean="0">
                <a:solidFill>
                  <a:srgbClr val="7030A0"/>
                </a:solidFill>
                <a:sym typeface="Wingdings" panose="05000000000000000000" pitchFamily="2" charset="2"/>
              </a:rPr>
              <a:t>Verkleinerungsformen</a:t>
            </a:r>
            <a:r>
              <a:rPr lang="de-DE" dirty="0" smtClean="0">
                <a:sym typeface="Wingdings" panose="05000000000000000000" pitchFamily="2" charset="2"/>
              </a:rPr>
              <a:t> von Substantiven (-</a:t>
            </a:r>
            <a:r>
              <a:rPr lang="de-DE" dirty="0" err="1" smtClean="0">
                <a:sym typeface="Wingdings" panose="05000000000000000000" pitchFamily="2" charset="2"/>
              </a:rPr>
              <a:t>chen</a:t>
            </a:r>
            <a:r>
              <a:rPr lang="de-DE" dirty="0" smtClean="0">
                <a:sym typeface="Wingdings" panose="05000000000000000000" pitchFamily="2" charset="2"/>
              </a:rPr>
              <a:t>, -lein)</a:t>
            </a:r>
            <a:endParaRPr lang="de-DE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(</a:t>
            </a:r>
            <a:r>
              <a:rPr lang="de-DE" dirty="0" smtClean="0">
                <a:sym typeface="Wingdings" panose="05000000000000000000" pitchFamily="2" charset="2"/>
              </a:rPr>
              <a:t>das </a:t>
            </a:r>
            <a:r>
              <a:rPr lang="de-DE" dirty="0" smtClean="0">
                <a:solidFill>
                  <a:srgbClr val="7030A0"/>
                </a:solidFill>
                <a:sym typeface="Wingdings" panose="05000000000000000000" pitchFamily="2" charset="2"/>
              </a:rPr>
              <a:t>Pferd</a:t>
            </a:r>
            <a:r>
              <a:rPr lang="de-DE" u="sng" dirty="0" smtClean="0">
                <a:solidFill>
                  <a:srgbClr val="7030A0"/>
                </a:solidFill>
                <a:sym typeface="Wingdings" panose="05000000000000000000" pitchFamily="2" charset="2"/>
              </a:rPr>
              <a:t>chen</a:t>
            </a:r>
            <a:r>
              <a:rPr lang="de-DE" dirty="0" smtClean="0">
                <a:sym typeface="Wingdings" panose="05000000000000000000" pitchFamily="2" charset="2"/>
              </a:rPr>
              <a:t>, das </a:t>
            </a:r>
            <a:r>
              <a:rPr lang="de-DE" dirty="0" smtClean="0">
                <a:solidFill>
                  <a:srgbClr val="7030A0"/>
                </a:solidFill>
                <a:sym typeface="Wingdings" panose="05000000000000000000" pitchFamily="2" charset="2"/>
              </a:rPr>
              <a:t>Ent</a:t>
            </a:r>
            <a:r>
              <a:rPr lang="de-DE" u="sng" dirty="0" smtClean="0">
                <a:solidFill>
                  <a:srgbClr val="7030A0"/>
                </a:solidFill>
                <a:sym typeface="Wingdings" panose="05000000000000000000" pitchFamily="2" charset="2"/>
              </a:rPr>
              <a:t>lein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43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Wortart: Adjektive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7FC2-F184-4D04-8A2F-516968AC7800}" type="datetime1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6</a:t>
            </a:fld>
            <a:endParaRPr lang="de-DE"/>
          </a:p>
        </p:txBody>
      </p:sp>
      <p:pic>
        <p:nvPicPr>
          <p:cNvPr id="9" name="Wortart: Adjektiv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75145" y="528206"/>
            <a:ext cx="647451" cy="647451"/>
          </a:xfrm>
          <a:prstGeom prst="rect">
            <a:avLst/>
          </a:prstGeom>
        </p:spPr>
      </p:pic>
      <p:sp>
        <p:nvSpPr>
          <p:cNvPr id="11" name="ProBar6"/>
          <p:cNvSpPr/>
          <p:nvPr/>
        </p:nvSpPr>
        <p:spPr>
          <a:xfrm>
            <a:off x="457200" y="6229350"/>
            <a:ext cx="11277600" cy="127000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1776549" y="2621280"/>
            <a:ext cx="5913120" cy="383177"/>
          </a:xfrm>
          <a:prstGeom prst="roundRect">
            <a:avLst/>
          </a:prstGeom>
          <a:solidFill>
            <a:srgbClr val="F0F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1776549" y="4279968"/>
            <a:ext cx="9098596" cy="383177"/>
          </a:xfrm>
          <a:prstGeom prst="roundRect">
            <a:avLst/>
          </a:prstGeom>
          <a:solidFill>
            <a:srgbClr val="F0F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1776549" y="5036876"/>
            <a:ext cx="8072845" cy="383177"/>
          </a:xfrm>
          <a:prstGeom prst="roundRect">
            <a:avLst/>
          </a:prstGeom>
          <a:solidFill>
            <a:srgbClr val="F0F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Funktion: Kennzeichnen von Eigenschaften oder Merkmalen</a:t>
            </a:r>
          </a:p>
          <a:p>
            <a:pPr lvl="1"/>
            <a:r>
              <a:rPr lang="de-DE" dirty="0" smtClean="0"/>
              <a:t>Eigenschaftswort/ Wie-Wort (Erfragen des Adjektivs mit „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</a:rPr>
              <a:t>Wie?</a:t>
            </a:r>
            <a:r>
              <a:rPr lang="de-DE" dirty="0" smtClean="0"/>
              <a:t>“)</a:t>
            </a:r>
          </a:p>
          <a:p>
            <a:pPr marL="914400" lvl="2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Beispiel</a:t>
            </a:r>
            <a:r>
              <a:rPr lang="de-DE" dirty="0" smtClean="0">
                <a:sym typeface="Wingdings" panose="05000000000000000000" pitchFamily="2" charset="2"/>
              </a:rPr>
              <a:t>: Der Berg ist groß. --&gt;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Wie</a:t>
            </a:r>
            <a:r>
              <a:rPr lang="de-DE" dirty="0" smtClean="0">
                <a:sym typeface="Wingdings" panose="05000000000000000000" pitchFamily="2" charset="2"/>
              </a:rPr>
              <a:t> ist der Berg? --&gt; groß</a:t>
            </a:r>
            <a:endParaRPr lang="de-DE" dirty="0" smtClean="0"/>
          </a:p>
          <a:p>
            <a:r>
              <a:rPr lang="de-DE" dirty="0" smtClean="0"/>
              <a:t>Stellung im Satz: Das Adjektiv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steht vor dem Substantiv </a:t>
            </a:r>
            <a:r>
              <a:rPr lang="de-DE" dirty="0" smtClean="0"/>
              <a:t>ODER das Adjektiv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steht allein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Steht vor dem Substantiv</a:t>
            </a:r>
          </a:p>
          <a:p>
            <a:pPr marL="914400" lvl="2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Ein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schnell</a:t>
            </a:r>
            <a:r>
              <a:rPr lang="de-DE" u="sng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es</a:t>
            </a:r>
            <a:r>
              <a:rPr lang="de-DE" dirty="0" smtClean="0">
                <a:sym typeface="Wingdings" panose="05000000000000000000" pitchFamily="2" charset="2"/>
              </a:rPr>
              <a:t> Auto, ein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bunt</a:t>
            </a:r>
            <a:r>
              <a:rPr lang="de-DE" u="sng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es</a:t>
            </a:r>
            <a:r>
              <a:rPr lang="de-DE" dirty="0" smtClean="0">
                <a:sym typeface="Wingdings" panose="05000000000000000000" pitchFamily="2" charset="2"/>
              </a:rPr>
              <a:t> Fahrrad, eine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lustig</a:t>
            </a:r>
            <a:r>
              <a:rPr lang="de-DE" u="sng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</a:t>
            </a:r>
            <a:r>
              <a:rPr lang="de-DE" dirty="0" smtClean="0">
                <a:sym typeface="Wingdings" panose="05000000000000000000" pitchFamily="2" charset="2"/>
              </a:rPr>
              <a:t> Reise (Das Adjektiv wird angepasst)</a:t>
            </a:r>
            <a:endParaRPr lang="de-DE" dirty="0" smtClean="0"/>
          </a:p>
          <a:p>
            <a:pPr lvl="1"/>
            <a:r>
              <a:rPr lang="de-DE" dirty="0" smtClean="0"/>
              <a:t>Steht allein</a:t>
            </a:r>
          </a:p>
          <a:p>
            <a:pPr marL="914400" lvl="2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Das </a:t>
            </a:r>
            <a:r>
              <a:rPr lang="de-DE" dirty="0" smtClean="0">
                <a:sym typeface="Wingdings" panose="05000000000000000000" pitchFamily="2" charset="2"/>
              </a:rPr>
              <a:t>Flugzeug ist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laut</a:t>
            </a:r>
            <a:r>
              <a:rPr lang="de-DE" dirty="0" smtClean="0">
                <a:sym typeface="Wingdings" panose="05000000000000000000" pitchFamily="2" charset="2"/>
              </a:rPr>
              <a:t>. Die Sonne ist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warm</a:t>
            </a:r>
            <a:r>
              <a:rPr lang="de-DE" dirty="0" smtClean="0">
                <a:sym typeface="Wingdings" panose="05000000000000000000" pitchFamily="2" charset="2"/>
              </a:rPr>
              <a:t>. (Das Adjektiv wird nicht angepasst)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867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Breitbild</PresentationFormat>
  <Paragraphs>63</Paragraphs>
  <Slides>6</Slides>
  <Notes>0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</vt:lpstr>
      <vt:lpstr>Wortarten</vt:lpstr>
      <vt:lpstr>Erklärung zur Bedienung der Präsentation</vt:lpstr>
      <vt:lpstr>Wortart: Verb</vt:lpstr>
      <vt:lpstr>Wortart: Artikel</vt:lpstr>
      <vt:lpstr>Wortart: Substantiv</vt:lpstr>
      <vt:lpstr>Wortart: Adjektive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</dc:creator>
  <cp:lastModifiedBy>Anna</cp:lastModifiedBy>
  <cp:revision>38</cp:revision>
  <dcterms:created xsi:type="dcterms:W3CDTF">2022-11-10T13:54:39Z</dcterms:created>
  <dcterms:modified xsi:type="dcterms:W3CDTF">2023-03-15T18:15:05Z</dcterms:modified>
</cp:coreProperties>
</file>