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64" r:id="rId3"/>
    <p:sldId id="583" r:id="rId4"/>
    <p:sldId id="257" r:id="rId5"/>
    <p:sldId id="605" r:id="rId6"/>
    <p:sldId id="626" r:id="rId7"/>
    <p:sldId id="606" r:id="rId8"/>
    <p:sldId id="281" r:id="rId9"/>
    <p:sldId id="258" r:id="rId10"/>
    <p:sldId id="260" r:id="rId11"/>
    <p:sldId id="259" r:id="rId12"/>
    <p:sldId id="607" r:id="rId13"/>
    <p:sldId id="282" r:id="rId14"/>
    <p:sldId id="293" r:id="rId15"/>
    <p:sldId id="292" r:id="rId16"/>
    <p:sldId id="608" r:id="rId17"/>
    <p:sldId id="283" r:id="rId18"/>
    <p:sldId id="572" r:id="rId19"/>
    <p:sldId id="280" r:id="rId20"/>
    <p:sldId id="270" r:id="rId21"/>
    <p:sldId id="574" r:id="rId22"/>
    <p:sldId id="266" r:id="rId23"/>
    <p:sldId id="262" r:id="rId24"/>
    <p:sldId id="265" r:id="rId25"/>
    <p:sldId id="575" r:id="rId26"/>
    <p:sldId id="576" r:id="rId27"/>
    <p:sldId id="577" r:id="rId28"/>
    <p:sldId id="269" r:id="rId29"/>
    <p:sldId id="271" r:id="rId30"/>
    <p:sldId id="619" r:id="rId31"/>
    <p:sldId id="582" r:id="rId32"/>
    <p:sldId id="579" r:id="rId33"/>
    <p:sldId id="580" r:id="rId34"/>
    <p:sldId id="288" r:id="rId35"/>
    <p:sldId id="569" r:id="rId36"/>
    <p:sldId id="284" r:id="rId37"/>
    <p:sldId id="273" r:id="rId38"/>
    <p:sldId id="61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294"/>
    <p:restoredTop sz="94664"/>
  </p:normalViewPr>
  <p:slideViewPr>
    <p:cSldViewPr snapToGrid="0">
      <p:cViewPr varScale="1">
        <p:scale>
          <a:sx n="94" d="100"/>
          <a:sy n="94" d="100"/>
        </p:scale>
        <p:origin x="116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CE671B-D76F-044F-AC17-58F7866FF4C1}" type="datetimeFigureOut">
              <a:rPr lang="de-DE" smtClean="0"/>
              <a:t>05.04.23</a:t>
            </a:fld>
            <a:endParaRPr lang="de-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879D46-3ABE-B847-88E6-F7BD471A985E}" type="slidenum">
              <a:rPr lang="de-DE" smtClean="0"/>
              <a:t>‹#›</a:t>
            </a:fld>
            <a:endParaRPr lang="de-DE"/>
          </a:p>
        </p:txBody>
      </p:sp>
    </p:spTree>
    <p:extLst>
      <p:ext uri="{BB962C8B-B14F-4D97-AF65-F5344CB8AC3E}">
        <p14:creationId xmlns:p14="http://schemas.microsoft.com/office/powerpoint/2010/main" val="3921582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Alle Bilder von </a:t>
            </a:r>
            <a:r>
              <a:rPr lang="de-DE" dirty="0" err="1"/>
              <a:t>Artstor</a:t>
            </a:r>
            <a:r>
              <a:rPr lang="de-DE" dirty="0"/>
              <a:t>, wenn nicht anders gekennzeichnet. Alle unter </a:t>
            </a:r>
            <a:r>
              <a:rPr lang="de-DE" dirty="0" err="1"/>
              <a:t>copyright</a:t>
            </a:r>
            <a:r>
              <a:rPr lang="de-DE"/>
              <a:t>. </a:t>
            </a:r>
            <a:endParaRPr lang="de-DE" dirty="0"/>
          </a:p>
        </p:txBody>
      </p:sp>
      <p:sp>
        <p:nvSpPr>
          <p:cNvPr id="4" name="Slide Number Placeholder 3"/>
          <p:cNvSpPr>
            <a:spLocks noGrp="1"/>
          </p:cNvSpPr>
          <p:nvPr>
            <p:ph type="sldNum" sz="quarter" idx="5"/>
          </p:nvPr>
        </p:nvSpPr>
        <p:spPr/>
        <p:txBody>
          <a:bodyPr/>
          <a:lstStyle/>
          <a:p>
            <a:fld id="{78879D46-3ABE-B847-88E6-F7BD471A985E}" type="slidenum">
              <a:rPr lang="de-DE" smtClean="0"/>
              <a:t>1</a:t>
            </a:fld>
            <a:endParaRPr lang="de-DE"/>
          </a:p>
        </p:txBody>
      </p:sp>
    </p:spTree>
    <p:extLst>
      <p:ext uri="{BB962C8B-B14F-4D97-AF65-F5344CB8AC3E}">
        <p14:creationId xmlns:p14="http://schemas.microsoft.com/office/powerpoint/2010/main" val="3985114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https://</a:t>
            </a:r>
            <a:r>
              <a:rPr lang="de-DE" dirty="0" err="1"/>
              <a:t>en.wikipedia.org</a:t>
            </a:r>
            <a:r>
              <a:rPr lang="de-DE" dirty="0"/>
              <a:t>/</a:t>
            </a:r>
            <a:r>
              <a:rPr lang="de-DE" dirty="0" err="1"/>
              <a:t>wiki</a:t>
            </a:r>
            <a:r>
              <a:rPr lang="de-DE" dirty="0"/>
              <a:t>/</a:t>
            </a:r>
            <a:r>
              <a:rPr lang="de-DE" dirty="0" err="1"/>
              <a:t>Carafa_Chapel</a:t>
            </a:r>
            <a:r>
              <a:rPr lang="de-DE" dirty="0"/>
              <a:t>#/</a:t>
            </a:r>
            <a:r>
              <a:rPr lang="de-DE" dirty="0" err="1"/>
              <a:t>media</a:t>
            </a:r>
            <a:r>
              <a:rPr lang="de-DE" dirty="0"/>
              <a:t>/File:Cappalla_carafa_01.jpg </a:t>
            </a:r>
          </a:p>
          <a:p>
            <a:endParaRPr lang="de-DE" dirty="0"/>
          </a:p>
        </p:txBody>
      </p:sp>
      <p:sp>
        <p:nvSpPr>
          <p:cNvPr id="4" name="Slide Number Placeholder 3"/>
          <p:cNvSpPr>
            <a:spLocks noGrp="1"/>
          </p:cNvSpPr>
          <p:nvPr>
            <p:ph type="sldNum" sz="quarter" idx="5"/>
          </p:nvPr>
        </p:nvSpPr>
        <p:spPr/>
        <p:txBody>
          <a:bodyPr/>
          <a:lstStyle/>
          <a:p>
            <a:fld id="{78879D46-3ABE-B847-88E6-F7BD471A985E}" type="slidenum">
              <a:rPr lang="de-DE" smtClean="0"/>
              <a:t>24</a:t>
            </a:fld>
            <a:endParaRPr lang="de-DE"/>
          </a:p>
        </p:txBody>
      </p:sp>
    </p:spTree>
    <p:extLst>
      <p:ext uri="{BB962C8B-B14F-4D97-AF65-F5344CB8AC3E}">
        <p14:creationId xmlns:p14="http://schemas.microsoft.com/office/powerpoint/2010/main" val="3939872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b="1" i="0" u="none" strike="noStrike" kern="1200" dirty="0">
                <a:solidFill>
                  <a:schemeClr val="tx1"/>
                </a:solidFill>
                <a:effectLst/>
                <a:latin typeface="+mn-lt"/>
                <a:ea typeface="+mn-ea"/>
                <a:cs typeface="+mn-cs"/>
              </a:rPr>
              <a:t>Bildquelle: nach http://</a:t>
            </a:r>
            <a:r>
              <a:rPr lang="de-DE" sz="1200" b="1" i="0" u="none" strike="noStrike" kern="1200" dirty="0" err="1">
                <a:solidFill>
                  <a:schemeClr val="tx1"/>
                </a:solidFill>
                <a:effectLst/>
                <a:latin typeface="+mn-lt"/>
                <a:ea typeface="+mn-ea"/>
                <a:cs typeface="+mn-cs"/>
              </a:rPr>
              <a:t>www.euratlas.net</a:t>
            </a:r>
            <a:r>
              <a:rPr lang="de-DE" sz="1200" b="1" i="0" u="none" strike="noStrike" kern="1200" dirty="0">
                <a:solidFill>
                  <a:schemeClr val="tx1"/>
                </a:solidFill>
                <a:effectLst/>
                <a:latin typeface="+mn-lt"/>
                <a:ea typeface="+mn-ea"/>
                <a:cs typeface="+mn-cs"/>
              </a:rPr>
              <a:t>/</a:t>
            </a:r>
            <a:r>
              <a:rPr lang="de-DE" sz="1200" b="1" i="0" u="none" strike="noStrike" kern="1200" dirty="0" err="1">
                <a:solidFill>
                  <a:schemeClr val="tx1"/>
                </a:solidFill>
                <a:effectLst/>
                <a:latin typeface="+mn-lt"/>
                <a:ea typeface="+mn-ea"/>
                <a:cs typeface="+mn-cs"/>
              </a:rPr>
              <a:t>history</a:t>
            </a:r>
            <a:r>
              <a:rPr lang="de-DE" sz="1200" b="1" i="0" u="none" strike="noStrike" kern="1200" dirty="0">
                <a:solidFill>
                  <a:schemeClr val="tx1"/>
                </a:solidFill>
                <a:effectLst/>
                <a:latin typeface="+mn-lt"/>
                <a:ea typeface="+mn-ea"/>
                <a:cs typeface="+mn-cs"/>
              </a:rPr>
              <a:t>/</a:t>
            </a:r>
            <a:r>
              <a:rPr lang="de-DE" sz="1200" b="1" i="0" u="none" strike="noStrike" kern="1200" dirty="0" err="1">
                <a:solidFill>
                  <a:schemeClr val="tx1"/>
                </a:solidFill>
                <a:effectLst/>
                <a:latin typeface="+mn-lt"/>
                <a:ea typeface="+mn-ea"/>
                <a:cs typeface="+mn-cs"/>
              </a:rPr>
              <a:t>europe</a:t>
            </a:r>
            <a:r>
              <a:rPr lang="de-DE" sz="1200" b="1" i="0" u="none" strike="noStrike" kern="1200" dirty="0">
                <a:solidFill>
                  <a:schemeClr val="tx1"/>
                </a:solidFill>
                <a:effectLst/>
                <a:latin typeface="+mn-lt"/>
                <a:ea typeface="+mn-ea"/>
                <a:cs typeface="+mn-cs"/>
              </a:rPr>
              <a:t>/</a:t>
            </a:r>
            <a:r>
              <a:rPr lang="de-DE" sz="1200" b="1" i="0" u="none" strike="noStrike" kern="1200" dirty="0" err="1">
                <a:solidFill>
                  <a:schemeClr val="tx1"/>
                </a:solidFill>
                <a:effectLst/>
                <a:latin typeface="+mn-lt"/>
                <a:ea typeface="+mn-ea"/>
                <a:cs typeface="+mn-cs"/>
              </a:rPr>
              <a:t>apenninica</a:t>
            </a:r>
            <a:r>
              <a:rPr lang="de-DE" sz="1200" b="1" i="0" u="none" strike="noStrike" kern="1200" dirty="0">
                <a:solidFill>
                  <a:schemeClr val="tx1"/>
                </a:solidFill>
                <a:effectLst/>
                <a:latin typeface="+mn-lt"/>
                <a:ea typeface="+mn-ea"/>
                <a:cs typeface="+mn-cs"/>
              </a:rPr>
              <a:t>/apenninica_1300.jpg </a:t>
            </a:r>
          </a:p>
          <a:p>
            <a:r>
              <a:rPr lang="de-DE" dirty="0"/>
              <a:t>https://</a:t>
            </a:r>
            <a:r>
              <a:rPr lang="de-DE" dirty="0" err="1"/>
              <a:t>www.arthistoricum.net</a:t>
            </a:r>
            <a:r>
              <a:rPr lang="de-DE" dirty="0"/>
              <a:t>/</a:t>
            </a:r>
            <a:r>
              <a:rPr lang="de-DE" dirty="0" err="1"/>
              <a:t>themen</a:t>
            </a:r>
            <a:r>
              <a:rPr lang="de-DE" dirty="0"/>
              <a:t>/</a:t>
            </a:r>
            <a:r>
              <a:rPr lang="de-DE" dirty="0" err="1"/>
              <a:t>portale</a:t>
            </a:r>
            <a:r>
              <a:rPr lang="de-DE" dirty="0"/>
              <a:t>/</a:t>
            </a:r>
            <a:r>
              <a:rPr lang="de-DE" dirty="0" err="1"/>
              <a:t>renaissance</a:t>
            </a:r>
            <a:r>
              <a:rPr lang="de-DE" dirty="0"/>
              <a:t>/</a:t>
            </a:r>
            <a:r>
              <a:rPr lang="de-DE" dirty="0" err="1"/>
              <a:t>lektion</a:t>
            </a:r>
            <a:r>
              <a:rPr lang="de-DE" dirty="0"/>
              <a:t>-ii-der-historische-kontext-und-die-zentren-der-macht/1-italien-im-14-und-15-jahrhundert/ </a:t>
            </a:r>
          </a:p>
        </p:txBody>
      </p:sp>
      <p:sp>
        <p:nvSpPr>
          <p:cNvPr id="4" name="Slide Number Placeholder 3"/>
          <p:cNvSpPr>
            <a:spLocks noGrp="1"/>
          </p:cNvSpPr>
          <p:nvPr>
            <p:ph type="sldNum" sz="quarter" idx="5"/>
          </p:nvPr>
        </p:nvSpPr>
        <p:spPr/>
        <p:txBody>
          <a:bodyPr/>
          <a:lstStyle/>
          <a:p>
            <a:fld id="{6CB597A3-E723-8643-8634-340C6D5D1DAB}" type="slidenum">
              <a:rPr lang="de-DE" smtClean="0"/>
              <a:t>25</a:t>
            </a:fld>
            <a:endParaRPr lang="de-DE"/>
          </a:p>
        </p:txBody>
      </p:sp>
    </p:spTree>
    <p:extLst>
      <p:ext uri="{BB962C8B-B14F-4D97-AF65-F5344CB8AC3E}">
        <p14:creationId xmlns:p14="http://schemas.microsoft.com/office/powerpoint/2010/main" val="1402326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Quelle: Wikimedia </a:t>
            </a:r>
            <a:r>
              <a:rPr lang="de-DE" dirty="0" err="1"/>
              <a:t>Commons</a:t>
            </a:r>
            <a:r>
              <a:rPr lang="de-DE" dirty="0"/>
              <a:t> </a:t>
            </a:r>
          </a:p>
        </p:txBody>
      </p:sp>
      <p:sp>
        <p:nvSpPr>
          <p:cNvPr id="4" name="Slide Number Placeholder 3"/>
          <p:cNvSpPr>
            <a:spLocks noGrp="1"/>
          </p:cNvSpPr>
          <p:nvPr>
            <p:ph type="sldNum" sz="quarter" idx="5"/>
          </p:nvPr>
        </p:nvSpPr>
        <p:spPr/>
        <p:txBody>
          <a:bodyPr/>
          <a:lstStyle/>
          <a:p>
            <a:fld id="{6CB597A3-E723-8643-8634-340C6D5D1DAB}" type="slidenum">
              <a:rPr lang="de-DE" smtClean="0"/>
              <a:t>26</a:t>
            </a:fld>
            <a:endParaRPr lang="de-DE"/>
          </a:p>
        </p:txBody>
      </p:sp>
    </p:spTree>
    <p:extLst>
      <p:ext uri="{BB962C8B-B14F-4D97-AF65-F5344CB8AC3E}">
        <p14:creationId xmlns:p14="http://schemas.microsoft.com/office/powerpoint/2010/main" val="1943474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Kapitel: Findelhaus, Pilaster: </a:t>
            </a:r>
            <a:r>
              <a:rPr lang="de-DE" dirty="0" err="1"/>
              <a:t>pal</a:t>
            </a:r>
            <a:r>
              <a:rPr lang="de-DE" dirty="0"/>
              <a:t>. </a:t>
            </a:r>
            <a:r>
              <a:rPr lang="de-DE" dirty="0" err="1"/>
              <a:t>Rucellai</a:t>
            </a:r>
            <a:r>
              <a:rPr lang="de-DE" dirty="0"/>
              <a:t> </a:t>
            </a:r>
          </a:p>
        </p:txBody>
      </p:sp>
      <p:sp>
        <p:nvSpPr>
          <p:cNvPr id="4" name="Slide Number Placeholder 3"/>
          <p:cNvSpPr>
            <a:spLocks noGrp="1"/>
          </p:cNvSpPr>
          <p:nvPr>
            <p:ph type="sldNum" sz="quarter" idx="5"/>
          </p:nvPr>
        </p:nvSpPr>
        <p:spPr/>
        <p:txBody>
          <a:bodyPr/>
          <a:lstStyle/>
          <a:p>
            <a:fld id="{78879D46-3ABE-B847-88E6-F7BD471A985E}" type="slidenum">
              <a:rPr lang="de-DE" smtClean="0"/>
              <a:t>32</a:t>
            </a:fld>
            <a:endParaRPr lang="de-DE"/>
          </a:p>
        </p:txBody>
      </p:sp>
    </p:spTree>
    <p:extLst>
      <p:ext uri="{BB962C8B-B14F-4D97-AF65-F5344CB8AC3E}">
        <p14:creationId xmlns:p14="http://schemas.microsoft.com/office/powerpoint/2010/main" val="4039442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Bramante,Tempietto</a:t>
            </a:r>
            <a:endParaRPr lang="de-DE" dirty="0"/>
          </a:p>
          <a:p>
            <a:r>
              <a:rPr lang="de-DE" dirty="0"/>
              <a:t>Florenz, </a:t>
            </a:r>
            <a:r>
              <a:rPr lang="de-DE" dirty="0" err="1"/>
              <a:t>Vestibolo</a:t>
            </a:r>
            <a:r>
              <a:rPr lang="de-DE" dirty="0"/>
              <a:t>, S. </a:t>
            </a:r>
            <a:r>
              <a:rPr lang="de-DE" dirty="0" err="1"/>
              <a:t>Spirito</a:t>
            </a:r>
            <a:r>
              <a:rPr lang="de-DE" dirty="0"/>
              <a:t>  https://</a:t>
            </a:r>
            <a:r>
              <a:rPr lang="de-DE" dirty="0" err="1"/>
              <a:t>commons.wikimedia.org</a:t>
            </a:r>
            <a:r>
              <a:rPr lang="de-DE" dirty="0"/>
              <a:t>/</a:t>
            </a:r>
            <a:r>
              <a:rPr lang="de-DE" dirty="0" err="1"/>
              <a:t>wiki</a:t>
            </a:r>
            <a:r>
              <a:rPr lang="de-DE" dirty="0"/>
              <a:t>/File:Santo_Spirito,_vestibolo_di_andrea_sansovino_01.JPG </a:t>
            </a:r>
          </a:p>
          <a:p>
            <a:endParaRPr lang="de-DE" dirty="0"/>
          </a:p>
        </p:txBody>
      </p:sp>
      <p:sp>
        <p:nvSpPr>
          <p:cNvPr id="4" name="Slide Number Placeholder 3"/>
          <p:cNvSpPr>
            <a:spLocks noGrp="1"/>
          </p:cNvSpPr>
          <p:nvPr>
            <p:ph type="sldNum" sz="quarter" idx="5"/>
          </p:nvPr>
        </p:nvSpPr>
        <p:spPr/>
        <p:txBody>
          <a:bodyPr/>
          <a:lstStyle/>
          <a:p>
            <a:fld id="{78879D46-3ABE-B847-88E6-F7BD471A985E}" type="slidenum">
              <a:rPr lang="de-DE" smtClean="0"/>
              <a:t>33</a:t>
            </a:fld>
            <a:endParaRPr lang="de-DE"/>
          </a:p>
        </p:txBody>
      </p:sp>
    </p:spTree>
    <p:extLst>
      <p:ext uri="{BB962C8B-B14F-4D97-AF65-F5344CB8AC3E}">
        <p14:creationId xmlns:p14="http://schemas.microsoft.com/office/powerpoint/2010/main" val="973662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Bronzino</a:t>
            </a:r>
            <a:r>
              <a:rPr lang="de-DE" dirty="0"/>
              <a:t>, Giovanni de‘ Medici als Johannes der Täufer, 1560</a:t>
            </a:r>
          </a:p>
          <a:p>
            <a:r>
              <a:rPr lang="de-DE" dirty="0"/>
              <a:t>Michelangelo, Neue Sakristei </a:t>
            </a:r>
          </a:p>
        </p:txBody>
      </p:sp>
      <p:sp>
        <p:nvSpPr>
          <p:cNvPr id="4" name="Slide Number Placeholder 3"/>
          <p:cNvSpPr>
            <a:spLocks noGrp="1"/>
          </p:cNvSpPr>
          <p:nvPr>
            <p:ph type="sldNum" sz="quarter" idx="5"/>
          </p:nvPr>
        </p:nvSpPr>
        <p:spPr/>
        <p:txBody>
          <a:bodyPr/>
          <a:lstStyle/>
          <a:p>
            <a:fld id="{78879D46-3ABE-B847-88E6-F7BD471A985E}" type="slidenum">
              <a:rPr lang="de-DE" smtClean="0"/>
              <a:t>34</a:t>
            </a:fld>
            <a:endParaRPr lang="de-DE"/>
          </a:p>
        </p:txBody>
      </p:sp>
    </p:spTree>
    <p:extLst>
      <p:ext uri="{BB962C8B-B14F-4D97-AF65-F5344CB8AC3E}">
        <p14:creationId xmlns:p14="http://schemas.microsoft.com/office/powerpoint/2010/main" val="1584018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E8E10B2-7A1E-48B5-B6EF-226A3ED1A35C}" type="datetimeFigureOut">
              <a:rPr lang="en-US" smtClean="0"/>
              <a:t>4/5/23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9123C-441F-4D19-A666-EC21DD0493AE}" type="slidenum">
              <a:rPr lang="en-US" smtClean="0"/>
              <a:t>‹#›</a:t>
            </a:fld>
            <a:endParaRPr lang="en-US"/>
          </a:p>
        </p:txBody>
      </p:sp>
    </p:spTree>
    <p:extLst>
      <p:ext uri="{BB962C8B-B14F-4D97-AF65-F5344CB8AC3E}">
        <p14:creationId xmlns:p14="http://schemas.microsoft.com/office/powerpoint/2010/main" val="1444263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8E10B2-7A1E-48B5-B6EF-226A3ED1A35C}" type="datetimeFigureOut">
              <a:rPr lang="en-US" smtClean="0"/>
              <a:t>4/5/23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9123C-441F-4D19-A666-EC21DD0493AE}" type="slidenum">
              <a:rPr lang="en-US" smtClean="0"/>
              <a:t>‹#›</a:t>
            </a:fld>
            <a:endParaRPr lang="en-US"/>
          </a:p>
        </p:txBody>
      </p:sp>
    </p:spTree>
    <p:extLst>
      <p:ext uri="{BB962C8B-B14F-4D97-AF65-F5344CB8AC3E}">
        <p14:creationId xmlns:p14="http://schemas.microsoft.com/office/powerpoint/2010/main" val="2172827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8E10B2-7A1E-48B5-B6EF-226A3ED1A35C}" type="datetimeFigureOut">
              <a:rPr lang="en-US" smtClean="0"/>
              <a:t>4/5/23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9123C-441F-4D19-A666-EC21DD0493AE}" type="slidenum">
              <a:rPr lang="en-US" smtClean="0"/>
              <a:t>‹#›</a:t>
            </a:fld>
            <a:endParaRPr lang="en-US"/>
          </a:p>
        </p:txBody>
      </p:sp>
    </p:spTree>
    <p:extLst>
      <p:ext uri="{BB962C8B-B14F-4D97-AF65-F5344CB8AC3E}">
        <p14:creationId xmlns:p14="http://schemas.microsoft.com/office/powerpoint/2010/main" val="3912585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8E10B2-7A1E-48B5-B6EF-226A3ED1A35C}" type="datetimeFigureOut">
              <a:rPr lang="en-US" smtClean="0"/>
              <a:t>4/5/23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9123C-441F-4D19-A666-EC21DD0493AE}" type="slidenum">
              <a:rPr lang="en-US" smtClean="0"/>
              <a:t>‹#›</a:t>
            </a:fld>
            <a:endParaRPr lang="en-US"/>
          </a:p>
        </p:txBody>
      </p:sp>
    </p:spTree>
    <p:extLst>
      <p:ext uri="{BB962C8B-B14F-4D97-AF65-F5344CB8AC3E}">
        <p14:creationId xmlns:p14="http://schemas.microsoft.com/office/powerpoint/2010/main" val="3740242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E8E10B2-7A1E-48B5-B6EF-226A3ED1A35C}" type="datetimeFigureOut">
              <a:rPr lang="en-US" smtClean="0"/>
              <a:t>4/5/23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9123C-441F-4D19-A666-EC21DD0493AE}" type="slidenum">
              <a:rPr lang="en-US" smtClean="0"/>
              <a:t>‹#›</a:t>
            </a:fld>
            <a:endParaRPr lang="en-US"/>
          </a:p>
        </p:txBody>
      </p:sp>
    </p:spTree>
    <p:extLst>
      <p:ext uri="{BB962C8B-B14F-4D97-AF65-F5344CB8AC3E}">
        <p14:creationId xmlns:p14="http://schemas.microsoft.com/office/powerpoint/2010/main" val="3437590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E8E10B2-7A1E-48B5-B6EF-226A3ED1A35C}" type="datetimeFigureOut">
              <a:rPr lang="en-US" smtClean="0"/>
              <a:t>4/5/23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9123C-441F-4D19-A666-EC21DD0493AE}" type="slidenum">
              <a:rPr lang="en-US" smtClean="0"/>
              <a:t>‹#›</a:t>
            </a:fld>
            <a:endParaRPr lang="en-US"/>
          </a:p>
        </p:txBody>
      </p:sp>
    </p:spTree>
    <p:extLst>
      <p:ext uri="{BB962C8B-B14F-4D97-AF65-F5344CB8AC3E}">
        <p14:creationId xmlns:p14="http://schemas.microsoft.com/office/powerpoint/2010/main" val="269043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E8E10B2-7A1E-48B5-B6EF-226A3ED1A35C}" type="datetimeFigureOut">
              <a:rPr lang="en-US" smtClean="0"/>
              <a:t>4/5/23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E9123C-441F-4D19-A666-EC21DD0493AE}" type="slidenum">
              <a:rPr lang="en-US" smtClean="0"/>
              <a:t>‹#›</a:t>
            </a:fld>
            <a:endParaRPr lang="en-US"/>
          </a:p>
        </p:txBody>
      </p:sp>
    </p:spTree>
    <p:extLst>
      <p:ext uri="{BB962C8B-B14F-4D97-AF65-F5344CB8AC3E}">
        <p14:creationId xmlns:p14="http://schemas.microsoft.com/office/powerpoint/2010/main" val="2977026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E8E10B2-7A1E-48B5-B6EF-226A3ED1A35C}" type="datetimeFigureOut">
              <a:rPr lang="en-US" smtClean="0"/>
              <a:t>4/5/23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E9123C-441F-4D19-A666-EC21DD0493AE}" type="slidenum">
              <a:rPr lang="en-US" smtClean="0"/>
              <a:t>‹#›</a:t>
            </a:fld>
            <a:endParaRPr lang="en-US"/>
          </a:p>
        </p:txBody>
      </p:sp>
    </p:spTree>
    <p:extLst>
      <p:ext uri="{BB962C8B-B14F-4D97-AF65-F5344CB8AC3E}">
        <p14:creationId xmlns:p14="http://schemas.microsoft.com/office/powerpoint/2010/main" val="303869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8E10B2-7A1E-48B5-B6EF-226A3ED1A35C}" type="datetimeFigureOut">
              <a:rPr lang="en-US" smtClean="0"/>
              <a:t>4/5/23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E9123C-441F-4D19-A666-EC21DD0493AE}" type="slidenum">
              <a:rPr lang="en-US" smtClean="0"/>
              <a:t>‹#›</a:t>
            </a:fld>
            <a:endParaRPr lang="en-US"/>
          </a:p>
        </p:txBody>
      </p:sp>
    </p:spTree>
    <p:extLst>
      <p:ext uri="{BB962C8B-B14F-4D97-AF65-F5344CB8AC3E}">
        <p14:creationId xmlns:p14="http://schemas.microsoft.com/office/powerpoint/2010/main" val="3745371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E8E10B2-7A1E-48B5-B6EF-226A3ED1A35C}" type="datetimeFigureOut">
              <a:rPr lang="en-US" smtClean="0"/>
              <a:t>4/5/23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9123C-441F-4D19-A666-EC21DD0493AE}" type="slidenum">
              <a:rPr lang="en-US" smtClean="0"/>
              <a:t>‹#›</a:t>
            </a:fld>
            <a:endParaRPr lang="en-US"/>
          </a:p>
        </p:txBody>
      </p:sp>
    </p:spTree>
    <p:extLst>
      <p:ext uri="{BB962C8B-B14F-4D97-AF65-F5344CB8AC3E}">
        <p14:creationId xmlns:p14="http://schemas.microsoft.com/office/powerpoint/2010/main" val="2137953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E8E10B2-7A1E-48B5-B6EF-226A3ED1A35C}" type="datetimeFigureOut">
              <a:rPr lang="en-US" smtClean="0"/>
              <a:t>4/5/23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9123C-441F-4D19-A666-EC21DD0493AE}" type="slidenum">
              <a:rPr lang="en-US" smtClean="0"/>
              <a:t>‹#›</a:t>
            </a:fld>
            <a:endParaRPr lang="en-US"/>
          </a:p>
        </p:txBody>
      </p:sp>
    </p:spTree>
    <p:extLst>
      <p:ext uri="{BB962C8B-B14F-4D97-AF65-F5344CB8AC3E}">
        <p14:creationId xmlns:p14="http://schemas.microsoft.com/office/powerpoint/2010/main" val="1890536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8E10B2-7A1E-48B5-B6EF-226A3ED1A35C}" type="datetimeFigureOut">
              <a:rPr lang="en-US" smtClean="0"/>
              <a:t>4/5/23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E9123C-441F-4D19-A666-EC21DD0493AE}" type="slidenum">
              <a:rPr lang="en-US" smtClean="0"/>
              <a:t>‹#›</a:t>
            </a:fld>
            <a:endParaRPr lang="en-US"/>
          </a:p>
        </p:txBody>
      </p:sp>
    </p:spTree>
    <p:extLst>
      <p:ext uri="{BB962C8B-B14F-4D97-AF65-F5344CB8AC3E}">
        <p14:creationId xmlns:p14="http://schemas.microsoft.com/office/powerpoint/2010/main" val="419726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tif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1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5.xml"/><Relationship Id="rId4" Type="http://schemas.openxmlformats.org/officeDocument/2006/relationships/image" Target="../media/image14.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9.jpg"/></Relationships>
</file>

<file path=ppt/slides/_rels/slide2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t-IT" dirty="0" err="1">
                <a:solidFill>
                  <a:srgbClr val="FF0000"/>
                </a:solidFill>
              </a:rPr>
              <a:t>Überblicksvorlesung</a:t>
            </a:r>
            <a:br>
              <a:rPr lang="it-IT" dirty="0">
                <a:solidFill>
                  <a:srgbClr val="FF0000"/>
                </a:solidFill>
              </a:rPr>
            </a:br>
            <a:r>
              <a:rPr lang="it-IT" dirty="0">
                <a:solidFill>
                  <a:srgbClr val="FF0000"/>
                </a:solidFill>
              </a:rPr>
              <a:t>Renaissance</a:t>
            </a:r>
            <a:endParaRPr lang="en-US" dirty="0">
              <a:solidFill>
                <a:srgbClr val="FF0000"/>
              </a:solidFill>
            </a:endParaRPr>
          </a:p>
        </p:txBody>
      </p:sp>
      <p:sp>
        <p:nvSpPr>
          <p:cNvPr id="3" name="Subtitle 2"/>
          <p:cNvSpPr>
            <a:spLocks noGrp="1"/>
          </p:cNvSpPr>
          <p:nvPr>
            <p:ph type="subTitle" idx="1"/>
          </p:nvPr>
        </p:nvSpPr>
        <p:spPr/>
        <p:txBody>
          <a:bodyPr/>
          <a:lstStyle/>
          <a:p>
            <a:r>
              <a:rPr lang="it-IT" dirty="0"/>
              <a:t>PD Dr. Angela Dreßen</a:t>
            </a:r>
          </a:p>
          <a:p>
            <a:r>
              <a:rPr lang="it-IT" dirty="0"/>
              <a:t>TU Dresden</a:t>
            </a:r>
          </a:p>
          <a:p>
            <a:r>
              <a:rPr lang="it-IT" dirty="0"/>
              <a:t>S 2023</a:t>
            </a:r>
            <a:endParaRPr lang="en-US" dirty="0"/>
          </a:p>
        </p:txBody>
      </p:sp>
    </p:spTree>
    <p:extLst>
      <p:ext uri="{BB962C8B-B14F-4D97-AF65-F5344CB8AC3E}">
        <p14:creationId xmlns:p14="http://schemas.microsoft.com/office/powerpoint/2010/main" val="4128736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Renaissance + </a:t>
            </a:r>
            <a:r>
              <a:rPr lang="it-IT" dirty="0" err="1"/>
              <a:t>Humanismus</a:t>
            </a:r>
            <a:r>
              <a:rPr lang="it-IT" dirty="0"/>
              <a:t> </a:t>
            </a:r>
            <a:endParaRPr lang="en-US" dirty="0"/>
          </a:p>
        </p:txBody>
      </p:sp>
      <p:sp>
        <p:nvSpPr>
          <p:cNvPr id="3" name="Content Placeholder 2"/>
          <p:cNvSpPr>
            <a:spLocks noGrp="1"/>
          </p:cNvSpPr>
          <p:nvPr>
            <p:ph idx="1"/>
          </p:nvPr>
        </p:nvSpPr>
        <p:spPr/>
        <p:txBody>
          <a:bodyPr/>
          <a:lstStyle/>
          <a:p>
            <a:r>
              <a:rPr lang="en-US" dirty="0" err="1"/>
              <a:t>Begriff</a:t>
            </a:r>
            <a:r>
              <a:rPr lang="en-US" dirty="0"/>
              <a:t> </a:t>
            </a:r>
            <a:r>
              <a:rPr lang="en-US" dirty="0" err="1"/>
              <a:t>Humanismus</a:t>
            </a:r>
            <a:r>
              <a:rPr lang="en-US" dirty="0"/>
              <a:t> (</a:t>
            </a:r>
            <a:r>
              <a:rPr lang="en-US" dirty="0" err="1"/>
              <a:t>wörtlich</a:t>
            </a:r>
            <a:r>
              <a:rPr lang="en-US" dirty="0"/>
              <a:t>: </a:t>
            </a:r>
            <a:r>
              <a:rPr lang="en-US" dirty="0" err="1"/>
              <a:t>Menschlichkeit</a:t>
            </a:r>
            <a:r>
              <a:rPr lang="en-US" dirty="0"/>
              <a:t>)</a:t>
            </a:r>
          </a:p>
          <a:p>
            <a:r>
              <a:rPr lang="en-US" dirty="0" err="1"/>
              <a:t>Tugendlehre</a:t>
            </a:r>
            <a:r>
              <a:rPr lang="en-US" dirty="0"/>
              <a:t> / </a:t>
            </a:r>
            <a:r>
              <a:rPr lang="en-US" dirty="0" err="1"/>
              <a:t>Morallehre</a:t>
            </a:r>
            <a:r>
              <a:rPr lang="en-US" dirty="0"/>
              <a:t> </a:t>
            </a:r>
          </a:p>
          <a:p>
            <a:r>
              <a:rPr lang="en-US" dirty="0" err="1"/>
              <a:t>Bedeutung</a:t>
            </a:r>
            <a:r>
              <a:rPr lang="en-US" dirty="0"/>
              <a:t> des </a:t>
            </a:r>
            <a:r>
              <a:rPr lang="en-US" dirty="0" err="1"/>
              <a:t>Individuums</a:t>
            </a:r>
            <a:endParaRPr lang="en-US" dirty="0"/>
          </a:p>
          <a:p>
            <a:pPr lvl="1"/>
            <a:r>
              <a:rPr lang="en-US" dirty="0" err="1"/>
              <a:t>Künstlerpersönlichkeit</a:t>
            </a:r>
            <a:r>
              <a:rPr lang="en-US" dirty="0"/>
              <a:t> </a:t>
            </a:r>
          </a:p>
          <a:p>
            <a:r>
              <a:rPr lang="en-US" dirty="0" err="1"/>
              <a:t>Bildung</a:t>
            </a:r>
            <a:r>
              <a:rPr lang="en-US" dirty="0"/>
              <a:t>: </a:t>
            </a:r>
            <a:r>
              <a:rPr lang="en-US" dirty="0" err="1"/>
              <a:t>Sprache</a:t>
            </a:r>
            <a:r>
              <a:rPr lang="en-US" dirty="0"/>
              <a:t>, </a:t>
            </a:r>
            <a:r>
              <a:rPr lang="en-US" dirty="0" err="1"/>
              <a:t>Moralität</a:t>
            </a:r>
            <a:r>
              <a:rPr lang="en-US" dirty="0"/>
              <a:t>, </a:t>
            </a:r>
            <a:r>
              <a:rPr lang="en-US" dirty="0" err="1"/>
              <a:t>Wissenschaft</a:t>
            </a:r>
            <a:r>
              <a:rPr lang="en-US" dirty="0"/>
              <a:t> </a:t>
            </a:r>
          </a:p>
          <a:p>
            <a:r>
              <a:rPr lang="en-US" dirty="0" err="1"/>
              <a:t>Humanistisches</a:t>
            </a:r>
            <a:r>
              <a:rPr lang="en-US" dirty="0"/>
              <a:t> </a:t>
            </a:r>
            <a:r>
              <a:rPr lang="en-US" dirty="0" err="1"/>
              <a:t>Studium</a:t>
            </a:r>
            <a:r>
              <a:rPr lang="en-US" dirty="0"/>
              <a:t> (in der Renaissance): </a:t>
            </a:r>
            <a:r>
              <a:rPr lang="de-DE" dirty="0"/>
              <a:t>Grammatik, Dialektik, Rhetorik, Poetik (Sprache), Historik, Ethik und Politik.</a:t>
            </a:r>
            <a:endParaRPr lang="en-US" dirty="0"/>
          </a:p>
        </p:txBody>
      </p:sp>
    </p:spTree>
    <p:extLst>
      <p:ext uri="{BB962C8B-B14F-4D97-AF65-F5344CB8AC3E}">
        <p14:creationId xmlns:p14="http://schemas.microsoft.com/office/powerpoint/2010/main" val="1593348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rgbClr val="FF0000"/>
                </a:solidFill>
              </a:rPr>
              <a:t>Literatur</a:t>
            </a:r>
            <a:r>
              <a:rPr lang="en-US" dirty="0">
                <a:solidFill>
                  <a:srgbClr val="FF0000"/>
                </a:solidFill>
              </a:rPr>
              <a:t> </a:t>
            </a:r>
            <a:br>
              <a:rPr lang="en-US" dirty="0">
                <a:solidFill>
                  <a:srgbClr val="FF0000"/>
                </a:solidFill>
              </a:rPr>
            </a:br>
            <a:r>
              <a:rPr lang="en-US" dirty="0" err="1">
                <a:solidFill>
                  <a:srgbClr val="FF0000"/>
                </a:solidFill>
              </a:rPr>
              <a:t>Begriffe</a:t>
            </a:r>
            <a:r>
              <a:rPr lang="en-US" dirty="0">
                <a:solidFill>
                  <a:srgbClr val="FF0000"/>
                </a:solidFill>
              </a:rPr>
              <a:t> Renaissance + </a:t>
            </a:r>
            <a:r>
              <a:rPr lang="en-US" dirty="0" err="1">
                <a:solidFill>
                  <a:srgbClr val="FF0000"/>
                </a:solidFill>
              </a:rPr>
              <a:t>Humanismus</a:t>
            </a:r>
            <a:endParaRPr lang="en-US" dirty="0">
              <a:solidFill>
                <a:srgbClr val="FF0000"/>
              </a:solidFill>
            </a:endParaRPr>
          </a:p>
        </p:txBody>
      </p:sp>
      <p:sp>
        <p:nvSpPr>
          <p:cNvPr id="3" name="Content Placeholder 2"/>
          <p:cNvSpPr>
            <a:spLocks noGrp="1"/>
          </p:cNvSpPr>
          <p:nvPr>
            <p:ph idx="1"/>
          </p:nvPr>
        </p:nvSpPr>
        <p:spPr/>
        <p:txBody>
          <a:bodyPr>
            <a:normAutofit fontScale="70000" lnSpcReduction="20000"/>
          </a:bodyPr>
          <a:lstStyle/>
          <a:p>
            <a:pPr marL="457200" lvl="1" indent="0">
              <a:buNone/>
            </a:pPr>
            <a:r>
              <a:rPr lang="en-US" b="1" dirty="0" err="1"/>
              <a:t>Klassische</a:t>
            </a:r>
            <a:r>
              <a:rPr lang="en-US" b="1" dirty="0"/>
              <a:t> </a:t>
            </a:r>
            <a:r>
              <a:rPr lang="en-US" b="1" dirty="0" err="1"/>
              <a:t>Literatur</a:t>
            </a:r>
            <a:r>
              <a:rPr lang="en-US" b="1" dirty="0"/>
              <a:t> der “</a:t>
            </a:r>
            <a:r>
              <a:rPr lang="en-US" b="1" dirty="0" err="1"/>
              <a:t>Väter</a:t>
            </a:r>
            <a:r>
              <a:rPr lang="en-US" b="1" dirty="0"/>
              <a:t>” der </a:t>
            </a:r>
            <a:r>
              <a:rPr lang="en-US" b="1" dirty="0" err="1"/>
              <a:t>modernen</a:t>
            </a:r>
            <a:r>
              <a:rPr lang="en-US" b="1" dirty="0"/>
              <a:t> </a:t>
            </a:r>
            <a:r>
              <a:rPr lang="en-US" b="1" dirty="0" err="1"/>
              <a:t>Humanismusforschung</a:t>
            </a:r>
            <a:endParaRPr lang="en-US" b="1" dirty="0"/>
          </a:p>
          <a:p>
            <a:pPr lvl="1"/>
            <a:r>
              <a:rPr lang="de-DE" dirty="0"/>
              <a:t>André Chastel, Die Welt des Humanismus: Europa 1480 – 1530, München 1963 </a:t>
            </a:r>
          </a:p>
          <a:p>
            <a:pPr lvl="1"/>
            <a:r>
              <a:rPr lang="de-DE" dirty="0"/>
              <a:t>Paul Oskar </a:t>
            </a:r>
            <a:r>
              <a:rPr lang="de-DE" dirty="0" err="1"/>
              <a:t>Kristeller</a:t>
            </a:r>
            <a:r>
              <a:rPr lang="de-DE" dirty="0"/>
              <a:t>, Humanismus und Renaissance, München 1973-1975</a:t>
            </a:r>
          </a:p>
          <a:p>
            <a:pPr lvl="2"/>
            <a:r>
              <a:rPr lang="de-DE" dirty="0"/>
              <a:t>Die humanistische Bewegung, Aristotelismus und Platonismus in der Renaissance, das Verhältnis von antikem Heidentum und Christentum der Renaissance. Das moralische Denken des Renaissance-Humanismus. Verbreitung des italienischen Humanismus in Europa. Das System der Künste und die Universitäten. </a:t>
            </a:r>
          </a:p>
          <a:p>
            <a:pPr lvl="1"/>
            <a:r>
              <a:rPr lang="en-US" dirty="0"/>
              <a:t>Paul Oskar </a:t>
            </a:r>
            <a:r>
              <a:rPr lang="en-US" dirty="0" err="1"/>
              <a:t>Kristeller</a:t>
            </a:r>
            <a:r>
              <a:rPr lang="en-US" dirty="0"/>
              <a:t>, Renaissance thought and its sources, New York 1979</a:t>
            </a:r>
            <a:endParaRPr lang="de-DE" dirty="0"/>
          </a:p>
          <a:p>
            <a:pPr lvl="2"/>
            <a:r>
              <a:rPr lang="de-DE" dirty="0"/>
              <a:t>Was bedeutet Humanismus? Was bedeutet Platonismus und Aristotelismus in der Renaissance? Philosophie der Renaissance, Seelenlehre, Rhetorik. </a:t>
            </a:r>
          </a:p>
          <a:p>
            <a:pPr lvl="1"/>
            <a:r>
              <a:rPr lang="en-US" dirty="0"/>
              <a:t>Erwin Panofsky, Renaissance and Renascences in Western Art, Stockholm 1960 </a:t>
            </a:r>
            <a:endParaRPr lang="de-DE" dirty="0"/>
          </a:p>
          <a:p>
            <a:pPr lvl="1"/>
            <a:r>
              <a:rPr lang="de-DE" dirty="0"/>
              <a:t>Erwin Panofsky, Die Renaissancen der europäischen Kunst, Frankfurt 1979  </a:t>
            </a:r>
          </a:p>
          <a:p>
            <a:pPr lvl="2"/>
            <a:r>
              <a:rPr lang="de-DE" dirty="0"/>
              <a:t>Diskussion eines Epochenbegriffs. Zu den „Renaissancen“ des 14. und 15. Jahrhunderts in der europäischen Kunst. Verdienst Giottos und Petrarcas um die Neubelebung der Künste. Bedeutung des Humanismus für die Wiederbelebung der Kunst. </a:t>
            </a:r>
          </a:p>
          <a:p>
            <a:pPr marL="0" indent="0">
              <a:buNone/>
            </a:pPr>
            <a:endParaRPr lang="en-US" dirty="0"/>
          </a:p>
          <a:p>
            <a:r>
              <a:rPr lang="en-US" b="1" dirty="0" err="1"/>
              <a:t>Siehe</a:t>
            </a:r>
            <a:r>
              <a:rPr lang="en-US" b="1" dirty="0"/>
              <a:t> </a:t>
            </a:r>
            <a:r>
              <a:rPr lang="en-US" b="1" dirty="0" err="1"/>
              <a:t>zu</a:t>
            </a:r>
            <a:r>
              <a:rPr lang="en-US" b="1" dirty="0"/>
              <a:t> </a:t>
            </a:r>
            <a:r>
              <a:rPr lang="en-US" b="1" dirty="0" err="1"/>
              <a:t>einer</a:t>
            </a:r>
            <a:r>
              <a:rPr lang="en-US" b="1" dirty="0"/>
              <a:t> </a:t>
            </a:r>
            <a:r>
              <a:rPr lang="en-US" b="1" dirty="0" err="1"/>
              <a:t>neuen</a:t>
            </a:r>
            <a:r>
              <a:rPr lang="en-US" b="1" dirty="0"/>
              <a:t> Definition</a:t>
            </a:r>
          </a:p>
          <a:p>
            <a:pPr lvl="1"/>
            <a:r>
              <a:rPr lang="en-US" dirty="0"/>
              <a:t>Thomas </a:t>
            </a:r>
            <a:r>
              <a:rPr lang="en-US" dirty="0" err="1"/>
              <a:t>Leinkauf</a:t>
            </a:r>
            <a:r>
              <a:rPr lang="en-US" dirty="0"/>
              <a:t>, Philosophie des </a:t>
            </a:r>
            <a:r>
              <a:rPr lang="en-US" dirty="0" err="1"/>
              <a:t>Humanismus</a:t>
            </a:r>
            <a:r>
              <a:rPr lang="en-US" dirty="0"/>
              <a:t> und der Renaissance (1350-1600), Hamburg 2017, Bd. 1, S. 113-128. </a:t>
            </a:r>
          </a:p>
          <a:p>
            <a:endParaRPr lang="en-US" dirty="0"/>
          </a:p>
        </p:txBody>
      </p:sp>
    </p:spTree>
    <p:extLst>
      <p:ext uri="{BB962C8B-B14F-4D97-AF65-F5344CB8AC3E}">
        <p14:creationId xmlns:p14="http://schemas.microsoft.com/office/powerpoint/2010/main" val="1919885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459882-67CD-2544-B85F-3F22AE2418D8}"/>
              </a:ext>
            </a:extLst>
          </p:cNvPr>
          <p:cNvSpPr>
            <a:spLocks noGrp="1"/>
          </p:cNvSpPr>
          <p:nvPr>
            <p:ph type="title"/>
          </p:nvPr>
        </p:nvSpPr>
        <p:spPr/>
        <p:txBody>
          <a:bodyPr/>
          <a:lstStyle/>
          <a:p>
            <a:r>
              <a:rPr lang="de-DE" dirty="0">
                <a:solidFill>
                  <a:srgbClr val="FF0000"/>
                </a:solidFill>
              </a:rPr>
              <a:t>„Wiedererwachte“ Themen in der Kunst</a:t>
            </a:r>
          </a:p>
        </p:txBody>
      </p:sp>
      <p:sp>
        <p:nvSpPr>
          <p:cNvPr id="8" name="Text Placeholder 7">
            <a:extLst>
              <a:ext uri="{FF2B5EF4-FFF2-40B4-BE49-F238E27FC236}">
                <a16:creationId xmlns:a16="http://schemas.microsoft.com/office/drawing/2014/main" id="{75A3D030-FEA2-9446-A1BA-47CA863653DA}"/>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1197596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0ED72-93BB-4041-B1AD-FC824163E084}"/>
              </a:ext>
            </a:extLst>
          </p:cNvPr>
          <p:cNvSpPr>
            <a:spLocks noGrp="1"/>
          </p:cNvSpPr>
          <p:nvPr>
            <p:ph type="title"/>
          </p:nvPr>
        </p:nvSpPr>
        <p:spPr>
          <a:xfrm>
            <a:off x="838200" y="365125"/>
            <a:ext cx="11353800" cy="1325563"/>
          </a:xfrm>
        </p:spPr>
        <p:txBody>
          <a:bodyPr/>
          <a:lstStyle/>
          <a:p>
            <a:r>
              <a:rPr lang="de-DE" dirty="0"/>
              <a:t>Renaissance – Was wird wiedergeboren? </a:t>
            </a:r>
          </a:p>
        </p:txBody>
      </p:sp>
      <p:sp>
        <p:nvSpPr>
          <p:cNvPr id="3" name="Content Placeholder 2">
            <a:extLst>
              <a:ext uri="{FF2B5EF4-FFF2-40B4-BE49-F238E27FC236}">
                <a16:creationId xmlns:a16="http://schemas.microsoft.com/office/drawing/2014/main" id="{9352A79B-BDCE-E244-8BA7-C33CD4881BD1}"/>
              </a:ext>
            </a:extLst>
          </p:cNvPr>
          <p:cNvSpPr>
            <a:spLocks noGrp="1"/>
          </p:cNvSpPr>
          <p:nvPr>
            <p:ph idx="1"/>
          </p:nvPr>
        </p:nvSpPr>
        <p:spPr/>
        <p:txBody>
          <a:bodyPr>
            <a:normAutofit/>
          </a:bodyPr>
          <a:lstStyle/>
          <a:p>
            <a:r>
              <a:rPr lang="de-DE" dirty="0"/>
              <a:t>Antike Bauwerke und Skulpturen als Vorbild</a:t>
            </a:r>
          </a:p>
          <a:p>
            <a:r>
              <a:rPr lang="de-DE" dirty="0"/>
              <a:t>Für die Malerei: Antike Themen, vorwiegend Mythologie </a:t>
            </a:r>
          </a:p>
          <a:p>
            <a:r>
              <a:rPr lang="de-DE" dirty="0"/>
              <a:t>Portrait </a:t>
            </a:r>
          </a:p>
          <a:p>
            <a:r>
              <a:rPr lang="de-DE" dirty="0"/>
              <a:t>Realismus in der Darstellung</a:t>
            </a:r>
          </a:p>
          <a:p>
            <a:r>
              <a:rPr lang="de-DE" dirty="0"/>
              <a:t>Kunsttheorie </a:t>
            </a:r>
          </a:p>
          <a:p>
            <a:r>
              <a:rPr lang="de-DE" dirty="0"/>
              <a:t>Künstlerpersönlichkeiten </a:t>
            </a:r>
          </a:p>
          <a:p>
            <a:r>
              <a:rPr lang="de-DE" dirty="0"/>
              <a:t>Urbanistik </a:t>
            </a:r>
          </a:p>
          <a:p>
            <a:r>
              <a:rPr lang="de-DE" dirty="0"/>
              <a:t>Sozialstrukturen </a:t>
            </a:r>
          </a:p>
        </p:txBody>
      </p:sp>
    </p:spTree>
    <p:extLst>
      <p:ext uri="{BB962C8B-B14F-4D97-AF65-F5344CB8AC3E}">
        <p14:creationId xmlns:p14="http://schemas.microsoft.com/office/powerpoint/2010/main" val="4196080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B13BB-2813-9742-BC30-777951915F4D}"/>
              </a:ext>
            </a:extLst>
          </p:cNvPr>
          <p:cNvSpPr>
            <a:spLocks noGrp="1"/>
          </p:cNvSpPr>
          <p:nvPr>
            <p:ph type="title"/>
          </p:nvPr>
        </p:nvSpPr>
        <p:spPr/>
        <p:txBody>
          <a:bodyPr/>
          <a:lstStyle/>
          <a:p>
            <a:r>
              <a:rPr lang="de-DE" sz="4000" dirty="0">
                <a:solidFill>
                  <a:srgbClr val="C00000"/>
                </a:solidFill>
              </a:rPr>
              <a:t>„Wiedererwachte“ Themen in der Kunst </a:t>
            </a:r>
            <a:br>
              <a:rPr lang="de-DE" dirty="0">
                <a:solidFill>
                  <a:srgbClr val="EBEBEB"/>
                </a:solidFill>
              </a:rPr>
            </a:br>
            <a:r>
              <a:rPr lang="de-DE" sz="1600" dirty="0">
                <a:solidFill>
                  <a:srgbClr val="C00000"/>
                </a:solidFill>
              </a:rPr>
              <a:t>Mythologie /</a:t>
            </a:r>
            <a:r>
              <a:rPr lang="de-DE" sz="1600" dirty="0">
                <a:solidFill>
                  <a:srgbClr val="EBEBEB"/>
                </a:solidFill>
              </a:rPr>
              <a:t>, </a:t>
            </a:r>
            <a:r>
              <a:rPr lang="de-DE" sz="1600" dirty="0">
                <a:solidFill>
                  <a:srgbClr val="C00000"/>
                </a:solidFill>
              </a:rPr>
              <a:t>Portraits</a:t>
            </a:r>
            <a:r>
              <a:rPr lang="de-DE" sz="1600" dirty="0">
                <a:solidFill>
                  <a:srgbClr val="EBEBEB"/>
                </a:solidFill>
              </a:rPr>
              <a:t>, Kunst im öffentlichen Raum, Urbanistik, etc.</a:t>
            </a:r>
            <a:endParaRPr lang="de-DE" dirty="0"/>
          </a:p>
        </p:txBody>
      </p:sp>
      <p:pic>
        <p:nvPicPr>
          <p:cNvPr id="4" name="Content Placeholder 3">
            <a:extLst>
              <a:ext uri="{FF2B5EF4-FFF2-40B4-BE49-F238E27FC236}">
                <a16:creationId xmlns:a16="http://schemas.microsoft.com/office/drawing/2014/main" id="{70CAEB82-EFE3-144B-BA34-02C5C85AA6D9}"/>
              </a:ext>
            </a:extLst>
          </p:cNvPr>
          <p:cNvPicPr>
            <a:picLocks noGrp="1" noChangeAspect="1"/>
          </p:cNvPicPr>
          <p:nvPr>
            <p:ph idx="1"/>
          </p:nvPr>
        </p:nvPicPr>
        <p:blipFill>
          <a:blip r:embed="rId2"/>
          <a:stretch>
            <a:fillRect/>
          </a:stretch>
        </p:blipFill>
        <p:spPr>
          <a:xfrm>
            <a:off x="646111" y="1558652"/>
            <a:ext cx="5244702" cy="4195762"/>
          </a:xfrm>
          <a:prstGeom prst="rect">
            <a:avLst/>
          </a:prstGeom>
        </p:spPr>
      </p:pic>
      <p:sp>
        <p:nvSpPr>
          <p:cNvPr id="5" name="TextBox 4">
            <a:extLst>
              <a:ext uri="{FF2B5EF4-FFF2-40B4-BE49-F238E27FC236}">
                <a16:creationId xmlns:a16="http://schemas.microsoft.com/office/drawing/2014/main" id="{21746125-2A9C-3C42-905E-59E7B7F31152}"/>
              </a:ext>
            </a:extLst>
          </p:cNvPr>
          <p:cNvSpPr txBox="1"/>
          <p:nvPr/>
        </p:nvSpPr>
        <p:spPr>
          <a:xfrm>
            <a:off x="570877" y="6058229"/>
            <a:ext cx="2203291" cy="400110"/>
          </a:xfrm>
          <a:prstGeom prst="rect">
            <a:avLst/>
          </a:prstGeom>
          <a:noFill/>
        </p:spPr>
        <p:txBody>
          <a:bodyPr wrap="square" rtlCol="0">
            <a:spAutoFit/>
          </a:bodyPr>
          <a:lstStyle/>
          <a:p>
            <a:r>
              <a:rPr lang="it-IT" sz="1000" dirty="0" err="1"/>
              <a:t>Tizian</a:t>
            </a:r>
            <a:r>
              <a:rPr lang="it-IT" sz="1000" dirty="0"/>
              <a:t>, Venus und </a:t>
            </a:r>
            <a:r>
              <a:rPr lang="it-IT" sz="1000" dirty="0" err="1"/>
              <a:t>Adonis</a:t>
            </a:r>
            <a:r>
              <a:rPr lang="it-IT" sz="1000" dirty="0"/>
              <a:t>, 1560er, NY, </a:t>
            </a:r>
            <a:r>
              <a:rPr lang="it-IT" sz="1000" dirty="0" err="1"/>
              <a:t>Metropolitan</a:t>
            </a:r>
            <a:r>
              <a:rPr lang="it-IT" sz="1000" dirty="0"/>
              <a:t> </a:t>
            </a:r>
            <a:r>
              <a:rPr lang="it-IT" sz="1000" dirty="0" err="1"/>
              <a:t>Museum</a:t>
            </a:r>
            <a:endParaRPr lang="en-US" sz="1000" dirty="0"/>
          </a:p>
        </p:txBody>
      </p:sp>
      <p:pic>
        <p:nvPicPr>
          <p:cNvPr id="6" name="Content Placeholder 13">
            <a:extLst>
              <a:ext uri="{FF2B5EF4-FFF2-40B4-BE49-F238E27FC236}">
                <a16:creationId xmlns:a16="http://schemas.microsoft.com/office/drawing/2014/main" id="{35908C81-5A7D-9949-A2AA-5F96A8AC8BA9}"/>
              </a:ext>
            </a:extLst>
          </p:cNvPr>
          <p:cNvPicPr>
            <a:picLocks noChangeAspect="1"/>
          </p:cNvPicPr>
          <p:nvPr/>
        </p:nvPicPr>
        <p:blipFill>
          <a:blip r:embed="rId3"/>
          <a:stretch>
            <a:fillRect/>
          </a:stretch>
        </p:blipFill>
        <p:spPr>
          <a:xfrm>
            <a:off x="7493855" y="1584927"/>
            <a:ext cx="2798322" cy="3638713"/>
          </a:xfrm>
          <a:prstGeom prst="rect">
            <a:avLst/>
          </a:prstGeom>
        </p:spPr>
      </p:pic>
      <p:sp>
        <p:nvSpPr>
          <p:cNvPr id="7" name="TextBox 6">
            <a:extLst>
              <a:ext uri="{FF2B5EF4-FFF2-40B4-BE49-F238E27FC236}">
                <a16:creationId xmlns:a16="http://schemas.microsoft.com/office/drawing/2014/main" id="{14670DAE-99C1-1643-BA58-19E2E1204D92}"/>
              </a:ext>
            </a:extLst>
          </p:cNvPr>
          <p:cNvSpPr txBox="1"/>
          <p:nvPr/>
        </p:nvSpPr>
        <p:spPr>
          <a:xfrm>
            <a:off x="7405161" y="5858174"/>
            <a:ext cx="2074607" cy="553998"/>
          </a:xfrm>
          <a:prstGeom prst="rect">
            <a:avLst/>
          </a:prstGeom>
          <a:noFill/>
        </p:spPr>
        <p:txBody>
          <a:bodyPr wrap="none" rtlCol="0">
            <a:spAutoFit/>
          </a:bodyPr>
          <a:lstStyle/>
          <a:p>
            <a:r>
              <a:rPr lang="it-IT" sz="1000" dirty="0"/>
              <a:t>Giovanni di Cosimo </a:t>
            </a:r>
            <a:r>
              <a:rPr lang="it-IT" sz="1000" dirty="0" err="1"/>
              <a:t>de’Medici</a:t>
            </a:r>
            <a:endParaRPr lang="it-IT" sz="1000" dirty="0"/>
          </a:p>
          <a:p>
            <a:r>
              <a:rPr lang="it-IT" sz="1000" dirty="0"/>
              <a:t>Mino da Fiesole</a:t>
            </a:r>
          </a:p>
          <a:p>
            <a:r>
              <a:rPr lang="it-IT" sz="1000" dirty="0" err="1"/>
              <a:t>Berlin</a:t>
            </a:r>
            <a:endParaRPr lang="en-US" sz="1000" dirty="0"/>
          </a:p>
        </p:txBody>
      </p:sp>
    </p:spTree>
    <p:extLst>
      <p:ext uri="{BB962C8B-B14F-4D97-AF65-F5344CB8AC3E}">
        <p14:creationId xmlns:p14="http://schemas.microsoft.com/office/powerpoint/2010/main" val="426464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z="4000" dirty="0">
                <a:solidFill>
                  <a:srgbClr val="C00000"/>
                </a:solidFill>
              </a:rPr>
              <a:t>Wiedererwachte Themen in der Kunst </a:t>
            </a:r>
            <a:br>
              <a:rPr lang="de-DE" dirty="0"/>
            </a:br>
            <a:r>
              <a:rPr lang="de-DE" sz="1600" dirty="0"/>
              <a:t>Mythologie, Portraits, </a:t>
            </a:r>
            <a:r>
              <a:rPr lang="de-DE" sz="1600" dirty="0">
                <a:solidFill>
                  <a:srgbClr val="C00000"/>
                </a:solidFill>
              </a:rPr>
              <a:t>Kunst im öffentlichen Raum, Urbanistik</a:t>
            </a:r>
            <a:endParaRPr lang="en-US" sz="1600" dirty="0">
              <a:solidFill>
                <a:srgbClr val="C00000"/>
              </a:solidFill>
            </a:endParaRPr>
          </a:p>
        </p:txBody>
      </p:sp>
      <p:pic>
        <p:nvPicPr>
          <p:cNvPr id="4" name="Picture 3"/>
          <p:cNvPicPr>
            <a:picLocks noChangeAspect="1"/>
          </p:cNvPicPr>
          <p:nvPr/>
        </p:nvPicPr>
        <p:blipFill>
          <a:blip r:embed="rId2"/>
          <a:stretch>
            <a:fillRect/>
          </a:stretch>
        </p:blipFill>
        <p:spPr>
          <a:xfrm>
            <a:off x="272863" y="1676400"/>
            <a:ext cx="2609850" cy="1752600"/>
          </a:xfrm>
          <a:prstGeom prst="rect">
            <a:avLst/>
          </a:prstGeom>
        </p:spPr>
      </p:pic>
      <p:sp>
        <p:nvSpPr>
          <p:cNvPr id="5" name="TextBox 4"/>
          <p:cNvSpPr txBox="1"/>
          <p:nvPr/>
        </p:nvSpPr>
        <p:spPr>
          <a:xfrm>
            <a:off x="161364" y="3550024"/>
            <a:ext cx="3135795" cy="707886"/>
          </a:xfrm>
          <a:prstGeom prst="rect">
            <a:avLst/>
          </a:prstGeom>
          <a:noFill/>
        </p:spPr>
        <p:txBody>
          <a:bodyPr wrap="none" rtlCol="0">
            <a:spAutoFit/>
          </a:bodyPr>
          <a:lstStyle/>
          <a:p>
            <a:r>
              <a:rPr lang="it-IT" sz="1000" dirty="0" err="1"/>
              <a:t>Florenz</a:t>
            </a:r>
            <a:r>
              <a:rPr lang="it-IT" sz="1000" dirty="0"/>
              <a:t>, Piazza SS. Annunziata</a:t>
            </a:r>
          </a:p>
          <a:p>
            <a:r>
              <a:rPr lang="it-IT" sz="1000" dirty="0" err="1"/>
              <a:t>Findelhaus</a:t>
            </a:r>
            <a:r>
              <a:rPr lang="it-IT" sz="1000" dirty="0"/>
              <a:t>, Brunelleschi 1419</a:t>
            </a:r>
          </a:p>
          <a:p>
            <a:r>
              <a:rPr lang="it-IT" sz="1000" dirty="0" err="1"/>
              <a:t>Kirchenfassade</a:t>
            </a:r>
            <a:r>
              <a:rPr lang="it-IT" sz="1000" dirty="0"/>
              <a:t>, Giovanni Battista </a:t>
            </a:r>
            <a:r>
              <a:rPr lang="it-IT" sz="1000" dirty="0" err="1"/>
              <a:t>Caccini</a:t>
            </a:r>
            <a:r>
              <a:rPr lang="it-IT" sz="1000" dirty="0"/>
              <a:t>, 1601</a:t>
            </a:r>
          </a:p>
          <a:p>
            <a:r>
              <a:rPr lang="it-IT" sz="1000" dirty="0" err="1"/>
              <a:t>Kopie</a:t>
            </a:r>
            <a:r>
              <a:rPr lang="it-IT" sz="1000" dirty="0"/>
              <a:t> </a:t>
            </a:r>
            <a:r>
              <a:rPr lang="it-IT" sz="1000" dirty="0" err="1"/>
              <a:t>Findelhaus</a:t>
            </a:r>
            <a:r>
              <a:rPr lang="it-IT" sz="1000" dirty="0"/>
              <a:t>, Sangallo, 1520</a:t>
            </a:r>
            <a:endParaRPr lang="en-US" sz="1000" dirty="0"/>
          </a:p>
        </p:txBody>
      </p:sp>
      <p:pic>
        <p:nvPicPr>
          <p:cNvPr id="8" name="Picture 7"/>
          <p:cNvPicPr>
            <a:picLocks noChangeAspect="1"/>
          </p:cNvPicPr>
          <p:nvPr/>
        </p:nvPicPr>
        <p:blipFill>
          <a:blip r:embed="rId3"/>
          <a:stretch>
            <a:fillRect/>
          </a:stretch>
        </p:blipFill>
        <p:spPr>
          <a:xfrm>
            <a:off x="272863" y="4378934"/>
            <a:ext cx="2369124" cy="1871570"/>
          </a:xfrm>
          <a:prstGeom prst="rect">
            <a:avLst/>
          </a:prstGeom>
        </p:spPr>
      </p:pic>
      <p:sp>
        <p:nvSpPr>
          <p:cNvPr id="9" name="TextBox 8"/>
          <p:cNvSpPr txBox="1"/>
          <p:nvPr/>
        </p:nvSpPr>
        <p:spPr>
          <a:xfrm>
            <a:off x="206258" y="6400634"/>
            <a:ext cx="2743059" cy="246221"/>
          </a:xfrm>
          <a:prstGeom prst="rect">
            <a:avLst/>
          </a:prstGeom>
          <a:noFill/>
        </p:spPr>
        <p:txBody>
          <a:bodyPr wrap="none" rtlCol="0">
            <a:spAutoFit/>
          </a:bodyPr>
          <a:lstStyle/>
          <a:p>
            <a:r>
              <a:rPr lang="it-IT" sz="1000" dirty="0"/>
              <a:t>Rom, Piazza Flaminia, </a:t>
            </a:r>
            <a:r>
              <a:rPr lang="it-IT" sz="1000" dirty="0" err="1"/>
              <a:t>Obelisk</a:t>
            </a:r>
            <a:r>
              <a:rPr lang="it-IT" sz="1000" dirty="0"/>
              <a:t> von </a:t>
            </a:r>
            <a:r>
              <a:rPr lang="it-IT" sz="1000" dirty="0" err="1"/>
              <a:t>Sixtus</a:t>
            </a:r>
            <a:r>
              <a:rPr lang="it-IT" sz="1000" dirty="0"/>
              <a:t> V</a:t>
            </a:r>
            <a:endParaRPr lang="en-US" sz="1000" dirty="0"/>
          </a:p>
        </p:txBody>
      </p:sp>
      <p:pic>
        <p:nvPicPr>
          <p:cNvPr id="12" name="Picture 11"/>
          <p:cNvPicPr>
            <a:picLocks noChangeAspect="1"/>
          </p:cNvPicPr>
          <p:nvPr/>
        </p:nvPicPr>
        <p:blipFill>
          <a:blip r:embed="rId4"/>
          <a:stretch>
            <a:fillRect/>
          </a:stretch>
        </p:blipFill>
        <p:spPr>
          <a:xfrm>
            <a:off x="4529959" y="1630617"/>
            <a:ext cx="1828800" cy="2563739"/>
          </a:xfrm>
          <a:prstGeom prst="rect">
            <a:avLst/>
          </a:prstGeom>
        </p:spPr>
      </p:pic>
      <p:sp>
        <p:nvSpPr>
          <p:cNvPr id="13" name="TextBox 12"/>
          <p:cNvSpPr txBox="1"/>
          <p:nvPr/>
        </p:nvSpPr>
        <p:spPr>
          <a:xfrm>
            <a:off x="6358759" y="1576249"/>
            <a:ext cx="1656031" cy="553998"/>
          </a:xfrm>
          <a:prstGeom prst="rect">
            <a:avLst/>
          </a:prstGeom>
          <a:noFill/>
        </p:spPr>
        <p:txBody>
          <a:bodyPr wrap="square" rtlCol="0">
            <a:spAutoFit/>
          </a:bodyPr>
          <a:lstStyle/>
          <a:p>
            <a:r>
              <a:rPr lang="it-IT" sz="1000" dirty="0"/>
              <a:t>Andrea del Verrocchio, </a:t>
            </a:r>
            <a:r>
              <a:rPr lang="it-IT" sz="1000" dirty="0" err="1"/>
              <a:t>Venedig</a:t>
            </a:r>
            <a:r>
              <a:rPr lang="it-IT" sz="1000" dirty="0"/>
              <a:t>,  Statue </a:t>
            </a:r>
            <a:r>
              <a:rPr lang="it-IT" sz="1000" dirty="0" err="1"/>
              <a:t>fuer</a:t>
            </a:r>
            <a:r>
              <a:rPr lang="it-IT" sz="1000" dirty="0"/>
              <a:t> </a:t>
            </a:r>
            <a:r>
              <a:rPr lang="it-IT" sz="1000" dirty="0" err="1"/>
              <a:t>Bertolomeo</a:t>
            </a:r>
            <a:r>
              <a:rPr lang="it-IT" sz="1000" dirty="0"/>
              <a:t> </a:t>
            </a:r>
            <a:r>
              <a:rPr lang="it-IT" sz="1000" dirty="0" err="1"/>
              <a:t>Colleoni</a:t>
            </a:r>
            <a:endParaRPr lang="en-US" sz="1000" dirty="0"/>
          </a:p>
        </p:txBody>
      </p:sp>
      <p:pic>
        <p:nvPicPr>
          <p:cNvPr id="6" name="Content Placeholder 5">
            <a:extLst>
              <a:ext uri="{FF2B5EF4-FFF2-40B4-BE49-F238E27FC236}">
                <a16:creationId xmlns:a16="http://schemas.microsoft.com/office/drawing/2014/main" id="{953BC4DE-0819-5D42-B1F3-0B6C993290D9}"/>
              </a:ext>
            </a:extLst>
          </p:cNvPr>
          <p:cNvPicPr>
            <a:picLocks noGrp="1" noChangeAspect="1"/>
          </p:cNvPicPr>
          <p:nvPr>
            <p:ph idx="1"/>
          </p:nvPr>
        </p:nvPicPr>
        <p:blipFill>
          <a:blip r:embed="rId5"/>
          <a:stretch>
            <a:fillRect/>
          </a:stretch>
        </p:blipFill>
        <p:spPr>
          <a:xfrm>
            <a:off x="8623267" y="1671438"/>
            <a:ext cx="2952063" cy="1878586"/>
          </a:xfrm>
          <a:prstGeom prst="rect">
            <a:avLst/>
          </a:prstGeom>
        </p:spPr>
      </p:pic>
      <p:sp>
        <p:nvSpPr>
          <p:cNvPr id="7" name="TextBox 6">
            <a:extLst>
              <a:ext uri="{FF2B5EF4-FFF2-40B4-BE49-F238E27FC236}">
                <a16:creationId xmlns:a16="http://schemas.microsoft.com/office/drawing/2014/main" id="{1429EF3A-16EF-A540-A390-539A931DCCD7}"/>
              </a:ext>
            </a:extLst>
          </p:cNvPr>
          <p:cNvSpPr txBox="1"/>
          <p:nvPr/>
        </p:nvSpPr>
        <p:spPr>
          <a:xfrm>
            <a:off x="8544911" y="3699641"/>
            <a:ext cx="3687228" cy="246221"/>
          </a:xfrm>
          <a:prstGeom prst="rect">
            <a:avLst/>
          </a:prstGeom>
          <a:noFill/>
        </p:spPr>
        <p:txBody>
          <a:bodyPr wrap="none" rtlCol="0">
            <a:spAutoFit/>
          </a:bodyPr>
          <a:lstStyle/>
          <a:p>
            <a:r>
              <a:rPr lang="de-DE" sz="1000" dirty="0"/>
              <a:t>Michelangelo </a:t>
            </a:r>
            <a:r>
              <a:rPr lang="de-DE" sz="1000" dirty="0" err="1"/>
              <a:t>Buonarroti</a:t>
            </a:r>
            <a:r>
              <a:rPr lang="de-DE" sz="1000" dirty="0"/>
              <a:t> in 1536–1546 (Paul III. für Karl V.)</a:t>
            </a:r>
          </a:p>
        </p:txBody>
      </p:sp>
      <p:pic>
        <p:nvPicPr>
          <p:cNvPr id="17" name="Picture 16">
            <a:extLst>
              <a:ext uri="{FF2B5EF4-FFF2-40B4-BE49-F238E27FC236}">
                <a16:creationId xmlns:a16="http://schemas.microsoft.com/office/drawing/2014/main" id="{ADA50C73-FB90-B643-8876-83B9199A32ED}"/>
              </a:ext>
            </a:extLst>
          </p:cNvPr>
          <p:cNvPicPr>
            <a:picLocks noChangeAspect="1"/>
          </p:cNvPicPr>
          <p:nvPr/>
        </p:nvPicPr>
        <p:blipFill>
          <a:blip r:embed="rId6"/>
          <a:stretch>
            <a:fillRect/>
          </a:stretch>
        </p:blipFill>
        <p:spPr>
          <a:xfrm>
            <a:off x="8659965" y="4164201"/>
            <a:ext cx="2781737" cy="2086303"/>
          </a:xfrm>
          <a:prstGeom prst="rect">
            <a:avLst/>
          </a:prstGeom>
        </p:spPr>
      </p:pic>
      <p:sp>
        <p:nvSpPr>
          <p:cNvPr id="18" name="TextBox 17">
            <a:extLst>
              <a:ext uri="{FF2B5EF4-FFF2-40B4-BE49-F238E27FC236}">
                <a16:creationId xmlns:a16="http://schemas.microsoft.com/office/drawing/2014/main" id="{76A242B9-D0ED-E845-816D-EFC2E0ED335A}"/>
              </a:ext>
            </a:extLst>
          </p:cNvPr>
          <p:cNvSpPr txBox="1"/>
          <p:nvPr/>
        </p:nvSpPr>
        <p:spPr>
          <a:xfrm>
            <a:off x="8659965" y="6400634"/>
            <a:ext cx="2040943" cy="246221"/>
          </a:xfrm>
          <a:prstGeom prst="rect">
            <a:avLst/>
          </a:prstGeom>
          <a:noFill/>
        </p:spPr>
        <p:txBody>
          <a:bodyPr wrap="none" rtlCol="0">
            <a:spAutoFit/>
          </a:bodyPr>
          <a:lstStyle/>
          <a:p>
            <a:r>
              <a:rPr lang="de-DE" sz="1000" dirty="0"/>
              <a:t>Marcus Aurelius, antike Statue</a:t>
            </a:r>
          </a:p>
        </p:txBody>
      </p:sp>
      <p:pic>
        <p:nvPicPr>
          <p:cNvPr id="3" name="Picture 2">
            <a:extLst>
              <a:ext uri="{FF2B5EF4-FFF2-40B4-BE49-F238E27FC236}">
                <a16:creationId xmlns:a16="http://schemas.microsoft.com/office/drawing/2014/main" id="{33914058-3BF7-F74B-9565-1D185951AA14}"/>
              </a:ext>
            </a:extLst>
          </p:cNvPr>
          <p:cNvPicPr>
            <a:picLocks noChangeAspect="1"/>
          </p:cNvPicPr>
          <p:nvPr/>
        </p:nvPicPr>
        <p:blipFill>
          <a:blip r:embed="rId7"/>
          <a:stretch>
            <a:fillRect/>
          </a:stretch>
        </p:blipFill>
        <p:spPr>
          <a:xfrm>
            <a:off x="4529959" y="4378934"/>
            <a:ext cx="2203142" cy="2479066"/>
          </a:xfrm>
          <a:prstGeom prst="rect">
            <a:avLst/>
          </a:prstGeom>
        </p:spPr>
      </p:pic>
      <p:sp>
        <p:nvSpPr>
          <p:cNvPr id="10" name="TextBox 9">
            <a:extLst>
              <a:ext uri="{FF2B5EF4-FFF2-40B4-BE49-F238E27FC236}">
                <a16:creationId xmlns:a16="http://schemas.microsoft.com/office/drawing/2014/main" id="{9B383BF4-2367-CB40-8B1B-3553F6606EEA}"/>
              </a:ext>
            </a:extLst>
          </p:cNvPr>
          <p:cNvSpPr txBox="1"/>
          <p:nvPr/>
        </p:nvSpPr>
        <p:spPr>
          <a:xfrm>
            <a:off x="6793721" y="4378934"/>
            <a:ext cx="902811" cy="553998"/>
          </a:xfrm>
          <a:prstGeom prst="rect">
            <a:avLst/>
          </a:prstGeom>
          <a:noFill/>
        </p:spPr>
        <p:txBody>
          <a:bodyPr wrap="none" rtlCol="0">
            <a:spAutoFit/>
          </a:bodyPr>
          <a:lstStyle/>
          <a:p>
            <a:r>
              <a:rPr lang="de-DE" sz="1000" dirty="0" err="1"/>
              <a:t>Palmanova</a:t>
            </a:r>
            <a:endParaRPr lang="de-DE" sz="1000" dirty="0"/>
          </a:p>
          <a:p>
            <a:r>
              <a:rPr lang="de-DE" sz="1000" dirty="0"/>
              <a:t>Idealstadt</a:t>
            </a:r>
          </a:p>
          <a:p>
            <a:r>
              <a:rPr lang="de-DE" sz="1000" dirty="0"/>
              <a:t>1593</a:t>
            </a:r>
          </a:p>
        </p:txBody>
      </p:sp>
    </p:spTree>
    <p:extLst>
      <p:ext uri="{BB962C8B-B14F-4D97-AF65-F5344CB8AC3E}">
        <p14:creationId xmlns:p14="http://schemas.microsoft.com/office/powerpoint/2010/main" val="1600155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73EE11-9A90-0548-B228-E4C2072A785F}"/>
              </a:ext>
            </a:extLst>
          </p:cNvPr>
          <p:cNvSpPr>
            <a:spLocks noGrp="1"/>
          </p:cNvSpPr>
          <p:nvPr>
            <p:ph type="title"/>
          </p:nvPr>
        </p:nvSpPr>
        <p:spPr/>
        <p:txBody>
          <a:bodyPr/>
          <a:lstStyle/>
          <a:p>
            <a:r>
              <a:rPr lang="de-DE" dirty="0"/>
              <a:t>Welche Themen und Felder sind neu?</a:t>
            </a:r>
          </a:p>
        </p:txBody>
      </p:sp>
      <p:sp>
        <p:nvSpPr>
          <p:cNvPr id="5" name="Text Placeholder 4">
            <a:extLst>
              <a:ext uri="{FF2B5EF4-FFF2-40B4-BE49-F238E27FC236}">
                <a16:creationId xmlns:a16="http://schemas.microsoft.com/office/drawing/2014/main" id="{6EF0E722-8BCC-F244-8877-3EF49E1E8DB2}"/>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2358466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B2CA1F4-51A3-A44E-8912-3D5F35ED149B}"/>
              </a:ext>
            </a:extLst>
          </p:cNvPr>
          <p:cNvSpPr>
            <a:spLocks noGrp="1"/>
          </p:cNvSpPr>
          <p:nvPr>
            <p:ph type="title"/>
          </p:nvPr>
        </p:nvSpPr>
        <p:spPr/>
        <p:txBody>
          <a:bodyPr/>
          <a:lstStyle/>
          <a:p>
            <a:r>
              <a:rPr lang="de-DE" dirty="0">
                <a:solidFill>
                  <a:srgbClr val="FF0000"/>
                </a:solidFill>
              </a:rPr>
              <a:t>Renaissance – was ist neu? </a:t>
            </a:r>
          </a:p>
        </p:txBody>
      </p:sp>
      <p:sp>
        <p:nvSpPr>
          <p:cNvPr id="8" name="Content Placeholder 7">
            <a:extLst>
              <a:ext uri="{FF2B5EF4-FFF2-40B4-BE49-F238E27FC236}">
                <a16:creationId xmlns:a16="http://schemas.microsoft.com/office/drawing/2014/main" id="{59A82DA7-B06E-7F4F-8795-79B26EB56B4E}"/>
              </a:ext>
            </a:extLst>
          </p:cNvPr>
          <p:cNvSpPr>
            <a:spLocks noGrp="1"/>
          </p:cNvSpPr>
          <p:nvPr>
            <p:ph idx="1"/>
          </p:nvPr>
        </p:nvSpPr>
        <p:spPr/>
        <p:txBody>
          <a:bodyPr/>
          <a:lstStyle/>
          <a:p>
            <a:r>
              <a:rPr lang="de-DE" dirty="0"/>
              <a:t>Mathematische Berechnungen</a:t>
            </a:r>
          </a:p>
          <a:p>
            <a:pPr lvl="1"/>
            <a:r>
              <a:rPr lang="de-DE" dirty="0"/>
              <a:t>Perspektivkonstruktion (Aus der </a:t>
            </a:r>
            <a:r>
              <a:rPr lang="de-DE" dirty="0" err="1"/>
              <a:t>Abakusschule</a:t>
            </a:r>
            <a:r>
              <a:rPr lang="de-DE" dirty="0"/>
              <a:t>, später auch durch Kunsttraktate)</a:t>
            </a:r>
          </a:p>
          <a:p>
            <a:pPr lvl="1"/>
            <a:r>
              <a:rPr lang="de-DE" dirty="0"/>
              <a:t>Proportionen </a:t>
            </a:r>
          </a:p>
          <a:p>
            <a:r>
              <a:rPr lang="de-DE" dirty="0"/>
              <a:t>Naturstudien </a:t>
            </a:r>
          </a:p>
          <a:p>
            <a:r>
              <a:rPr lang="de-DE" dirty="0"/>
              <a:t>Technik </a:t>
            </a:r>
          </a:p>
          <a:p>
            <a:r>
              <a:rPr lang="de-DE" dirty="0" err="1"/>
              <a:t>Zeichung</a:t>
            </a:r>
            <a:r>
              <a:rPr lang="de-DE" dirty="0"/>
              <a:t> als selbständige Studie</a:t>
            </a:r>
          </a:p>
          <a:p>
            <a:r>
              <a:rPr lang="de-DE" dirty="0"/>
              <a:t>Neue Medien</a:t>
            </a:r>
          </a:p>
          <a:p>
            <a:pPr lvl="1"/>
            <a:r>
              <a:rPr lang="de-DE" dirty="0"/>
              <a:t>Buch- und Druckgraphik </a:t>
            </a:r>
          </a:p>
          <a:p>
            <a:endParaRPr lang="de-DE" dirty="0"/>
          </a:p>
        </p:txBody>
      </p:sp>
    </p:spTree>
    <p:extLst>
      <p:ext uri="{BB962C8B-B14F-4D97-AF65-F5344CB8AC3E}">
        <p14:creationId xmlns:p14="http://schemas.microsoft.com/office/powerpoint/2010/main" val="34650166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5ECFC-9023-894C-9FBB-D9444933733C}"/>
              </a:ext>
            </a:extLst>
          </p:cNvPr>
          <p:cNvSpPr>
            <a:spLocks noGrp="1"/>
          </p:cNvSpPr>
          <p:nvPr>
            <p:ph type="title"/>
          </p:nvPr>
        </p:nvSpPr>
        <p:spPr/>
        <p:txBody>
          <a:bodyPr/>
          <a:lstStyle/>
          <a:p>
            <a:r>
              <a:rPr lang="de-DE" dirty="0">
                <a:solidFill>
                  <a:srgbClr val="C00000"/>
                </a:solidFill>
              </a:rPr>
              <a:t>Renaissance – was ist neu?</a:t>
            </a:r>
            <a:r>
              <a:rPr lang="de-DE" dirty="0"/>
              <a:t> </a:t>
            </a:r>
          </a:p>
        </p:txBody>
      </p:sp>
      <p:sp>
        <p:nvSpPr>
          <p:cNvPr id="3" name="Content Placeholder 2">
            <a:extLst>
              <a:ext uri="{FF2B5EF4-FFF2-40B4-BE49-F238E27FC236}">
                <a16:creationId xmlns:a16="http://schemas.microsoft.com/office/drawing/2014/main" id="{BC4BC41F-6F8F-E342-842F-1D19D3951B21}"/>
              </a:ext>
            </a:extLst>
          </p:cNvPr>
          <p:cNvSpPr>
            <a:spLocks noGrp="1"/>
          </p:cNvSpPr>
          <p:nvPr>
            <p:ph idx="1"/>
          </p:nvPr>
        </p:nvSpPr>
        <p:spPr/>
        <p:txBody>
          <a:bodyPr/>
          <a:lstStyle/>
          <a:p>
            <a:r>
              <a:rPr lang="de-DE" dirty="0"/>
              <a:t>Was ist neu?</a:t>
            </a:r>
          </a:p>
          <a:p>
            <a:pPr lvl="1"/>
            <a:r>
              <a:rPr lang="de-DE" dirty="0"/>
              <a:t>Buchdruck (seit 1452, mit früheren Vorstufen)</a:t>
            </a:r>
          </a:p>
          <a:p>
            <a:pPr lvl="1"/>
            <a:r>
              <a:rPr lang="de-DE" dirty="0"/>
              <a:t>Einblattdruck (für Bekanntmachungen)</a:t>
            </a:r>
          </a:p>
          <a:p>
            <a:pPr lvl="1"/>
            <a:r>
              <a:rPr lang="de-DE" dirty="0"/>
              <a:t>Holzschnitt, Kupferstich, Radierungen </a:t>
            </a:r>
          </a:p>
          <a:p>
            <a:pPr lvl="1"/>
            <a:r>
              <a:rPr lang="de-DE" dirty="0"/>
              <a:t>Geometrie + Perspektive</a:t>
            </a:r>
          </a:p>
        </p:txBody>
      </p:sp>
      <p:pic>
        <p:nvPicPr>
          <p:cNvPr id="4" name="Picture 3">
            <a:extLst>
              <a:ext uri="{FF2B5EF4-FFF2-40B4-BE49-F238E27FC236}">
                <a16:creationId xmlns:a16="http://schemas.microsoft.com/office/drawing/2014/main" id="{0E774057-E514-1E47-B5C2-FC6E9CA44D47}"/>
              </a:ext>
            </a:extLst>
          </p:cNvPr>
          <p:cNvPicPr>
            <a:picLocks noChangeAspect="1"/>
          </p:cNvPicPr>
          <p:nvPr/>
        </p:nvPicPr>
        <p:blipFill>
          <a:blip r:embed="rId2"/>
          <a:stretch>
            <a:fillRect/>
          </a:stretch>
        </p:blipFill>
        <p:spPr>
          <a:xfrm>
            <a:off x="8169814" y="253048"/>
            <a:ext cx="1880039" cy="1253359"/>
          </a:xfrm>
          <a:prstGeom prst="rect">
            <a:avLst/>
          </a:prstGeom>
        </p:spPr>
      </p:pic>
      <p:sp>
        <p:nvSpPr>
          <p:cNvPr id="5" name="TextBox 4">
            <a:extLst>
              <a:ext uri="{FF2B5EF4-FFF2-40B4-BE49-F238E27FC236}">
                <a16:creationId xmlns:a16="http://schemas.microsoft.com/office/drawing/2014/main" id="{BD761282-7669-7547-A522-42FB0A21FBB7}"/>
              </a:ext>
            </a:extLst>
          </p:cNvPr>
          <p:cNvSpPr txBox="1"/>
          <p:nvPr/>
        </p:nvSpPr>
        <p:spPr>
          <a:xfrm>
            <a:off x="8141396" y="1653578"/>
            <a:ext cx="1561646" cy="246221"/>
          </a:xfrm>
          <a:prstGeom prst="rect">
            <a:avLst/>
          </a:prstGeom>
          <a:noFill/>
        </p:spPr>
        <p:txBody>
          <a:bodyPr wrap="none" rtlCol="0">
            <a:spAutoFit/>
          </a:bodyPr>
          <a:lstStyle/>
          <a:p>
            <a:r>
              <a:rPr lang="de-DE" sz="1000" dirty="0"/>
              <a:t>Gutenberg Bibel, 1452</a:t>
            </a:r>
          </a:p>
        </p:txBody>
      </p:sp>
      <p:pic>
        <p:nvPicPr>
          <p:cNvPr id="6" name="Picture 5">
            <a:extLst>
              <a:ext uri="{FF2B5EF4-FFF2-40B4-BE49-F238E27FC236}">
                <a16:creationId xmlns:a16="http://schemas.microsoft.com/office/drawing/2014/main" id="{350D35D6-78D2-064F-B86E-6805744DE808}"/>
              </a:ext>
            </a:extLst>
          </p:cNvPr>
          <p:cNvPicPr>
            <a:picLocks noChangeAspect="1"/>
          </p:cNvPicPr>
          <p:nvPr/>
        </p:nvPicPr>
        <p:blipFill>
          <a:blip r:embed="rId3"/>
          <a:stretch>
            <a:fillRect/>
          </a:stretch>
        </p:blipFill>
        <p:spPr>
          <a:xfrm>
            <a:off x="8141396" y="2046970"/>
            <a:ext cx="1908457" cy="1813034"/>
          </a:xfrm>
          <a:prstGeom prst="rect">
            <a:avLst/>
          </a:prstGeom>
        </p:spPr>
      </p:pic>
      <p:sp>
        <p:nvSpPr>
          <p:cNvPr id="7" name="TextBox 6">
            <a:extLst>
              <a:ext uri="{FF2B5EF4-FFF2-40B4-BE49-F238E27FC236}">
                <a16:creationId xmlns:a16="http://schemas.microsoft.com/office/drawing/2014/main" id="{3C59624F-A651-EC47-B301-76264ADE79CB}"/>
              </a:ext>
            </a:extLst>
          </p:cNvPr>
          <p:cNvSpPr txBox="1"/>
          <p:nvPr/>
        </p:nvSpPr>
        <p:spPr>
          <a:xfrm>
            <a:off x="8169814" y="4053726"/>
            <a:ext cx="998991" cy="246221"/>
          </a:xfrm>
          <a:prstGeom prst="rect">
            <a:avLst/>
          </a:prstGeom>
          <a:noFill/>
        </p:spPr>
        <p:txBody>
          <a:bodyPr wrap="none" rtlCol="0">
            <a:spAutoFit/>
          </a:bodyPr>
          <a:lstStyle/>
          <a:p>
            <a:r>
              <a:rPr lang="de-DE" sz="1000" dirty="0"/>
              <a:t>Einblattdruck</a:t>
            </a:r>
          </a:p>
        </p:txBody>
      </p:sp>
      <p:sp>
        <p:nvSpPr>
          <p:cNvPr id="8" name="TextBox 7">
            <a:extLst>
              <a:ext uri="{FF2B5EF4-FFF2-40B4-BE49-F238E27FC236}">
                <a16:creationId xmlns:a16="http://schemas.microsoft.com/office/drawing/2014/main" id="{592F9C0A-FCCB-504E-B041-8368583647E3}"/>
              </a:ext>
            </a:extLst>
          </p:cNvPr>
          <p:cNvSpPr txBox="1"/>
          <p:nvPr/>
        </p:nvSpPr>
        <p:spPr>
          <a:xfrm>
            <a:off x="8178406" y="6474480"/>
            <a:ext cx="838691" cy="246221"/>
          </a:xfrm>
          <a:prstGeom prst="rect">
            <a:avLst/>
          </a:prstGeom>
          <a:noFill/>
        </p:spPr>
        <p:txBody>
          <a:bodyPr wrap="none" rtlCol="0">
            <a:spAutoFit/>
          </a:bodyPr>
          <a:lstStyle/>
          <a:p>
            <a:r>
              <a:rPr lang="de-DE" sz="1000" dirty="0"/>
              <a:t>Holzschnitt</a:t>
            </a:r>
          </a:p>
        </p:txBody>
      </p:sp>
      <p:pic>
        <p:nvPicPr>
          <p:cNvPr id="9" name="Picture 8">
            <a:extLst>
              <a:ext uri="{FF2B5EF4-FFF2-40B4-BE49-F238E27FC236}">
                <a16:creationId xmlns:a16="http://schemas.microsoft.com/office/drawing/2014/main" id="{F549B5F7-BB57-6045-BFDB-3D012BA9F73C}"/>
              </a:ext>
            </a:extLst>
          </p:cNvPr>
          <p:cNvPicPr>
            <a:picLocks noChangeAspect="1"/>
          </p:cNvPicPr>
          <p:nvPr/>
        </p:nvPicPr>
        <p:blipFill>
          <a:blip r:embed="rId4"/>
          <a:stretch>
            <a:fillRect/>
          </a:stretch>
        </p:blipFill>
        <p:spPr>
          <a:xfrm>
            <a:off x="8178406" y="4372910"/>
            <a:ext cx="1114619" cy="2028607"/>
          </a:xfrm>
          <a:prstGeom prst="rect">
            <a:avLst/>
          </a:prstGeom>
        </p:spPr>
      </p:pic>
    </p:spTree>
    <p:extLst>
      <p:ext uri="{BB962C8B-B14F-4D97-AF65-F5344CB8AC3E}">
        <p14:creationId xmlns:p14="http://schemas.microsoft.com/office/powerpoint/2010/main" val="7497685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70A1E1-6EC4-CB47-AAE3-2FC814467049}"/>
              </a:ext>
            </a:extLst>
          </p:cNvPr>
          <p:cNvSpPr>
            <a:spLocks noGrp="1"/>
          </p:cNvSpPr>
          <p:nvPr>
            <p:ph type="title"/>
          </p:nvPr>
        </p:nvSpPr>
        <p:spPr/>
        <p:txBody>
          <a:bodyPr/>
          <a:lstStyle/>
          <a:p>
            <a:r>
              <a:rPr lang="de-DE" dirty="0">
                <a:solidFill>
                  <a:srgbClr val="C00000"/>
                </a:solidFill>
              </a:rPr>
              <a:t>Perspektive</a:t>
            </a:r>
            <a:r>
              <a:rPr lang="de-DE" dirty="0"/>
              <a:t> </a:t>
            </a:r>
          </a:p>
        </p:txBody>
      </p:sp>
      <p:sp>
        <p:nvSpPr>
          <p:cNvPr id="5" name="Text Placeholder 4">
            <a:extLst>
              <a:ext uri="{FF2B5EF4-FFF2-40B4-BE49-F238E27FC236}">
                <a16:creationId xmlns:a16="http://schemas.microsoft.com/office/drawing/2014/main" id="{CBF906CE-4E20-7242-A45D-5B137D451007}"/>
              </a:ext>
            </a:extLst>
          </p:cNvPr>
          <p:cNvSpPr>
            <a:spLocks noGrp="1"/>
          </p:cNvSpPr>
          <p:nvPr>
            <p:ph type="body" idx="1"/>
          </p:nvPr>
        </p:nvSpPr>
        <p:spPr>
          <a:xfrm>
            <a:off x="238210" y="1935386"/>
            <a:ext cx="4396338" cy="576262"/>
          </a:xfrm>
        </p:spPr>
        <p:txBody>
          <a:bodyPr>
            <a:normAutofit fontScale="92500" lnSpcReduction="20000"/>
          </a:bodyPr>
          <a:lstStyle/>
          <a:p>
            <a:r>
              <a:rPr lang="de-DE" sz="1600" dirty="0"/>
              <a:t>Giotto </a:t>
            </a:r>
          </a:p>
          <a:p>
            <a:r>
              <a:rPr lang="de-DE" sz="1600" dirty="0"/>
              <a:t>Padua, Arenakapelle, 1305</a:t>
            </a:r>
          </a:p>
        </p:txBody>
      </p:sp>
      <p:sp>
        <p:nvSpPr>
          <p:cNvPr id="6" name="Content Placeholder 5">
            <a:extLst>
              <a:ext uri="{FF2B5EF4-FFF2-40B4-BE49-F238E27FC236}">
                <a16:creationId xmlns:a16="http://schemas.microsoft.com/office/drawing/2014/main" id="{7D7C22BB-1D95-9E4A-B1A5-BB9C8C41E512}"/>
              </a:ext>
            </a:extLst>
          </p:cNvPr>
          <p:cNvSpPr>
            <a:spLocks noGrp="1"/>
          </p:cNvSpPr>
          <p:nvPr>
            <p:ph sz="half" idx="2"/>
          </p:nvPr>
        </p:nvSpPr>
        <p:spPr>
          <a:xfrm>
            <a:off x="238209" y="2514600"/>
            <a:ext cx="4396339" cy="3741738"/>
          </a:xfrm>
        </p:spPr>
        <p:txBody>
          <a:bodyPr/>
          <a:lstStyle/>
          <a:p>
            <a:r>
              <a:rPr lang="de-DE" dirty="0"/>
              <a:t>Mariengeburt </a:t>
            </a:r>
          </a:p>
          <a:p>
            <a:endParaRPr lang="de-DE" dirty="0"/>
          </a:p>
        </p:txBody>
      </p:sp>
      <p:sp>
        <p:nvSpPr>
          <p:cNvPr id="7" name="Text Placeholder 6">
            <a:extLst>
              <a:ext uri="{FF2B5EF4-FFF2-40B4-BE49-F238E27FC236}">
                <a16:creationId xmlns:a16="http://schemas.microsoft.com/office/drawing/2014/main" id="{1C29A645-258A-F940-9DA9-36422D74E6E8}"/>
              </a:ext>
            </a:extLst>
          </p:cNvPr>
          <p:cNvSpPr>
            <a:spLocks noGrp="1"/>
          </p:cNvSpPr>
          <p:nvPr>
            <p:ph type="body" sz="quarter" idx="3"/>
          </p:nvPr>
        </p:nvSpPr>
        <p:spPr>
          <a:xfrm>
            <a:off x="4004371" y="2848213"/>
            <a:ext cx="4396339" cy="576262"/>
          </a:xfrm>
        </p:spPr>
        <p:txBody>
          <a:bodyPr>
            <a:normAutofit fontScale="92500" lnSpcReduction="20000"/>
          </a:bodyPr>
          <a:lstStyle/>
          <a:p>
            <a:r>
              <a:rPr lang="de-DE" sz="1600" dirty="0"/>
              <a:t>Masaccio</a:t>
            </a:r>
          </a:p>
          <a:p>
            <a:r>
              <a:rPr lang="de-DE" sz="1600" dirty="0"/>
              <a:t>Florenz, </a:t>
            </a:r>
            <a:r>
              <a:rPr lang="de-DE" sz="1600" dirty="0" err="1"/>
              <a:t>Brancaccikapelle</a:t>
            </a:r>
            <a:r>
              <a:rPr lang="de-DE" sz="1600" dirty="0"/>
              <a:t>, 1427</a:t>
            </a:r>
          </a:p>
        </p:txBody>
      </p:sp>
      <p:pic>
        <p:nvPicPr>
          <p:cNvPr id="3" name="Content Placeholder 2">
            <a:extLst>
              <a:ext uri="{FF2B5EF4-FFF2-40B4-BE49-F238E27FC236}">
                <a16:creationId xmlns:a16="http://schemas.microsoft.com/office/drawing/2014/main" id="{65256CB8-3F49-1340-A5DB-6B5AE3152278}"/>
              </a:ext>
            </a:extLst>
          </p:cNvPr>
          <p:cNvPicPr>
            <a:picLocks noGrp="1" noChangeAspect="1"/>
          </p:cNvPicPr>
          <p:nvPr>
            <p:ph sz="quarter" idx="4"/>
          </p:nvPr>
        </p:nvPicPr>
        <p:blipFill>
          <a:blip r:embed="rId2"/>
          <a:stretch>
            <a:fillRect/>
          </a:stretch>
        </p:blipFill>
        <p:spPr>
          <a:xfrm>
            <a:off x="4004371" y="4229218"/>
            <a:ext cx="5002996" cy="2047534"/>
          </a:xfrm>
          <a:prstGeom prst="rect">
            <a:avLst/>
          </a:prstGeom>
        </p:spPr>
      </p:pic>
      <p:pic>
        <p:nvPicPr>
          <p:cNvPr id="2" name="Picture 1">
            <a:extLst>
              <a:ext uri="{FF2B5EF4-FFF2-40B4-BE49-F238E27FC236}">
                <a16:creationId xmlns:a16="http://schemas.microsoft.com/office/drawing/2014/main" id="{C54ABDB7-79A4-BD46-BAB5-D8EC5236D9A2}"/>
              </a:ext>
            </a:extLst>
          </p:cNvPr>
          <p:cNvPicPr>
            <a:picLocks noChangeAspect="1"/>
          </p:cNvPicPr>
          <p:nvPr/>
        </p:nvPicPr>
        <p:blipFill>
          <a:blip r:embed="rId3"/>
          <a:stretch>
            <a:fillRect/>
          </a:stretch>
        </p:blipFill>
        <p:spPr>
          <a:xfrm>
            <a:off x="238210" y="3096766"/>
            <a:ext cx="3436671" cy="3200400"/>
          </a:xfrm>
          <a:prstGeom prst="rect">
            <a:avLst/>
          </a:prstGeom>
        </p:spPr>
      </p:pic>
      <p:sp>
        <p:nvSpPr>
          <p:cNvPr id="9" name="TextBox 8">
            <a:extLst>
              <a:ext uri="{FF2B5EF4-FFF2-40B4-BE49-F238E27FC236}">
                <a16:creationId xmlns:a16="http://schemas.microsoft.com/office/drawing/2014/main" id="{15BDCB58-4739-3842-95CF-4916D88CF8FF}"/>
              </a:ext>
            </a:extLst>
          </p:cNvPr>
          <p:cNvSpPr txBox="1"/>
          <p:nvPr/>
        </p:nvSpPr>
        <p:spPr>
          <a:xfrm>
            <a:off x="3878316" y="3699641"/>
            <a:ext cx="5591503" cy="246221"/>
          </a:xfrm>
          <a:prstGeom prst="rect">
            <a:avLst/>
          </a:prstGeom>
          <a:noFill/>
        </p:spPr>
        <p:txBody>
          <a:bodyPr wrap="square" rtlCol="0">
            <a:spAutoFit/>
          </a:bodyPr>
          <a:lstStyle/>
          <a:p>
            <a:r>
              <a:rPr lang="de-DE" sz="1000" dirty="0"/>
              <a:t>Auferweckung des Sohns von </a:t>
            </a:r>
            <a:r>
              <a:rPr lang="de-DE" sz="1000" dirty="0" err="1"/>
              <a:t>Teofilus</a:t>
            </a:r>
            <a:r>
              <a:rPr lang="de-DE" sz="1000" dirty="0"/>
              <a:t> </a:t>
            </a:r>
          </a:p>
        </p:txBody>
      </p:sp>
      <p:pic>
        <p:nvPicPr>
          <p:cNvPr id="8" name="Picture 7">
            <a:extLst>
              <a:ext uri="{FF2B5EF4-FFF2-40B4-BE49-F238E27FC236}">
                <a16:creationId xmlns:a16="http://schemas.microsoft.com/office/drawing/2014/main" id="{63B99483-C64F-A140-A677-1AF98BFDD810}"/>
              </a:ext>
            </a:extLst>
          </p:cNvPr>
          <p:cNvPicPr>
            <a:picLocks noChangeAspect="1"/>
          </p:cNvPicPr>
          <p:nvPr/>
        </p:nvPicPr>
        <p:blipFill>
          <a:blip r:embed="rId4"/>
          <a:stretch>
            <a:fillRect/>
          </a:stretch>
        </p:blipFill>
        <p:spPr>
          <a:xfrm>
            <a:off x="9799309" y="1868538"/>
            <a:ext cx="2031900" cy="4451131"/>
          </a:xfrm>
          <a:prstGeom prst="rect">
            <a:avLst/>
          </a:prstGeom>
        </p:spPr>
      </p:pic>
      <p:sp>
        <p:nvSpPr>
          <p:cNvPr id="10" name="TextBox 9">
            <a:extLst>
              <a:ext uri="{FF2B5EF4-FFF2-40B4-BE49-F238E27FC236}">
                <a16:creationId xmlns:a16="http://schemas.microsoft.com/office/drawing/2014/main" id="{4019F2B4-CCE0-3244-A717-A027C86978B6}"/>
              </a:ext>
            </a:extLst>
          </p:cNvPr>
          <p:cNvSpPr txBox="1"/>
          <p:nvPr/>
        </p:nvSpPr>
        <p:spPr>
          <a:xfrm>
            <a:off x="8231963" y="1198452"/>
            <a:ext cx="3817071" cy="584775"/>
          </a:xfrm>
          <a:prstGeom prst="rect">
            <a:avLst/>
          </a:prstGeom>
          <a:noFill/>
        </p:spPr>
        <p:txBody>
          <a:bodyPr wrap="none" rtlCol="0">
            <a:spAutoFit/>
          </a:bodyPr>
          <a:lstStyle/>
          <a:p>
            <a:r>
              <a:rPr lang="de-DE" sz="1600" dirty="0"/>
              <a:t>Masaccio</a:t>
            </a:r>
          </a:p>
          <a:p>
            <a:r>
              <a:rPr lang="de-DE" sz="1600" dirty="0"/>
              <a:t>Florenz, Dom, Trinitätsfresko, ca. 1427</a:t>
            </a:r>
          </a:p>
        </p:txBody>
      </p:sp>
    </p:spTree>
    <p:extLst>
      <p:ext uri="{BB962C8B-B14F-4D97-AF65-F5344CB8AC3E}">
        <p14:creationId xmlns:p14="http://schemas.microsoft.com/office/powerpoint/2010/main" val="1274392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0EE53A-437B-5D49-A637-76520C825300}"/>
              </a:ext>
            </a:extLst>
          </p:cNvPr>
          <p:cNvSpPr>
            <a:spLocks noGrp="1"/>
          </p:cNvSpPr>
          <p:nvPr>
            <p:ph type="title"/>
          </p:nvPr>
        </p:nvSpPr>
        <p:spPr/>
        <p:txBody>
          <a:bodyPr>
            <a:normAutofit/>
          </a:bodyPr>
          <a:lstStyle/>
          <a:p>
            <a:r>
              <a:rPr lang="de-DE" sz="5400" dirty="0">
                <a:solidFill>
                  <a:srgbClr val="FF0000"/>
                </a:solidFill>
              </a:rPr>
              <a:t>Renaissance – Wiedergeburt? </a:t>
            </a:r>
          </a:p>
        </p:txBody>
      </p:sp>
      <p:sp>
        <p:nvSpPr>
          <p:cNvPr id="5" name="Text Placeholder 4">
            <a:extLst>
              <a:ext uri="{FF2B5EF4-FFF2-40B4-BE49-F238E27FC236}">
                <a16:creationId xmlns:a16="http://schemas.microsoft.com/office/drawing/2014/main" id="{20E7860C-5318-3745-84E8-D5973ED3CCEE}"/>
              </a:ext>
            </a:extLst>
          </p:cNvPr>
          <p:cNvSpPr>
            <a:spLocks noGrp="1"/>
          </p:cNvSpPr>
          <p:nvPr>
            <p:ph type="body" idx="1"/>
          </p:nvPr>
        </p:nvSpPr>
        <p:spPr/>
        <p:txBody>
          <a:bodyPr>
            <a:normAutofit fontScale="92500" lnSpcReduction="20000"/>
          </a:bodyPr>
          <a:lstStyle/>
          <a:p>
            <a:r>
              <a:rPr lang="de-DE" dirty="0">
                <a:solidFill>
                  <a:schemeClr val="tx1"/>
                </a:solidFill>
              </a:rPr>
              <a:t>Überblicksvorlesung Renaissance 1</a:t>
            </a:r>
          </a:p>
          <a:p>
            <a:r>
              <a:rPr lang="it-IT" dirty="0"/>
              <a:t>PD Dr. Angela Dreßen </a:t>
            </a:r>
          </a:p>
          <a:p>
            <a:r>
              <a:rPr lang="it-IT" dirty="0"/>
              <a:t>TU Dresden</a:t>
            </a:r>
          </a:p>
          <a:p>
            <a:r>
              <a:rPr lang="it-IT" dirty="0" err="1"/>
              <a:t>S</a:t>
            </a:r>
            <a:r>
              <a:rPr lang="it-IT" dirty="0"/>
              <a:t> 2023</a:t>
            </a:r>
            <a:endParaRPr lang="en-US" dirty="0"/>
          </a:p>
        </p:txBody>
      </p:sp>
    </p:spTree>
    <p:extLst>
      <p:ext uri="{BB962C8B-B14F-4D97-AF65-F5344CB8AC3E}">
        <p14:creationId xmlns:p14="http://schemas.microsoft.com/office/powerpoint/2010/main" val="2155666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DDB0B-F839-9143-A1A2-1BB2BC662D6F}"/>
              </a:ext>
            </a:extLst>
          </p:cNvPr>
          <p:cNvSpPr>
            <a:spLocks noGrp="1"/>
          </p:cNvSpPr>
          <p:nvPr>
            <p:ph type="title"/>
          </p:nvPr>
        </p:nvSpPr>
        <p:spPr/>
        <p:txBody>
          <a:bodyPr/>
          <a:lstStyle/>
          <a:p>
            <a:r>
              <a:rPr lang="de-DE" dirty="0">
                <a:solidFill>
                  <a:srgbClr val="FF0000"/>
                </a:solidFill>
              </a:rPr>
              <a:t>Renaissance – Was ist neu? </a:t>
            </a:r>
            <a:br>
              <a:rPr lang="de-DE" dirty="0">
                <a:solidFill>
                  <a:srgbClr val="FF0000"/>
                </a:solidFill>
              </a:rPr>
            </a:br>
            <a:r>
              <a:rPr lang="de-DE" dirty="0">
                <a:solidFill>
                  <a:srgbClr val="FF0000"/>
                </a:solidFill>
              </a:rPr>
              <a:t>Bedeutung der Zeichnung </a:t>
            </a:r>
          </a:p>
        </p:txBody>
      </p:sp>
      <p:sp>
        <p:nvSpPr>
          <p:cNvPr id="3" name="Content Placeholder 2">
            <a:extLst>
              <a:ext uri="{FF2B5EF4-FFF2-40B4-BE49-F238E27FC236}">
                <a16:creationId xmlns:a16="http://schemas.microsoft.com/office/drawing/2014/main" id="{4FE34E3E-C173-AB41-BBCD-6A9F42DD6633}"/>
              </a:ext>
            </a:extLst>
          </p:cNvPr>
          <p:cNvSpPr>
            <a:spLocks noGrp="1"/>
          </p:cNvSpPr>
          <p:nvPr>
            <p:ph idx="1"/>
          </p:nvPr>
        </p:nvSpPr>
        <p:spPr>
          <a:xfrm>
            <a:off x="838200" y="1436742"/>
            <a:ext cx="10515600" cy="4351338"/>
          </a:xfrm>
        </p:spPr>
        <p:txBody>
          <a:bodyPr/>
          <a:lstStyle/>
          <a:p>
            <a:pPr marL="0" indent="0">
              <a:buNone/>
            </a:pPr>
            <a:r>
              <a:rPr lang="de-DE" dirty="0"/>
              <a:t> </a:t>
            </a:r>
          </a:p>
          <a:p>
            <a:r>
              <a:rPr lang="de-DE" dirty="0"/>
              <a:t>Zeichnung als eigenständiges Werk</a:t>
            </a:r>
          </a:p>
          <a:p>
            <a:r>
              <a:rPr lang="de-DE" dirty="0" err="1"/>
              <a:t>Disegno</a:t>
            </a:r>
            <a:r>
              <a:rPr lang="de-DE" dirty="0"/>
              <a:t> – Zeichnen als Grundlage der drei Kunstrichtungen</a:t>
            </a:r>
          </a:p>
          <a:p>
            <a:r>
              <a:rPr lang="de-DE" dirty="0" err="1"/>
              <a:t>Accademia</a:t>
            </a:r>
            <a:r>
              <a:rPr lang="de-DE" dirty="0"/>
              <a:t> del </a:t>
            </a:r>
            <a:r>
              <a:rPr lang="de-DE" dirty="0" err="1"/>
              <a:t>Disegno</a:t>
            </a:r>
            <a:r>
              <a:rPr lang="de-DE" dirty="0"/>
              <a:t> – Gründung der ersten Kunstakademie in Florenz 1563 </a:t>
            </a:r>
          </a:p>
          <a:p>
            <a:endParaRPr lang="de-DE" dirty="0"/>
          </a:p>
        </p:txBody>
      </p:sp>
      <p:pic>
        <p:nvPicPr>
          <p:cNvPr id="5" name="Picture 4">
            <a:extLst>
              <a:ext uri="{FF2B5EF4-FFF2-40B4-BE49-F238E27FC236}">
                <a16:creationId xmlns:a16="http://schemas.microsoft.com/office/drawing/2014/main" id="{527460B8-0200-E24A-B1C6-A94C1888D5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50166" y="3804745"/>
            <a:ext cx="2158747" cy="3053255"/>
          </a:xfrm>
          <a:prstGeom prst="rect">
            <a:avLst/>
          </a:prstGeom>
        </p:spPr>
      </p:pic>
      <p:sp>
        <p:nvSpPr>
          <p:cNvPr id="6" name="TextBox 5">
            <a:extLst>
              <a:ext uri="{FF2B5EF4-FFF2-40B4-BE49-F238E27FC236}">
                <a16:creationId xmlns:a16="http://schemas.microsoft.com/office/drawing/2014/main" id="{E6723D11-5D7B-9B41-AF9D-EA5067829325}"/>
              </a:ext>
            </a:extLst>
          </p:cNvPr>
          <p:cNvSpPr txBox="1"/>
          <p:nvPr/>
        </p:nvSpPr>
        <p:spPr>
          <a:xfrm>
            <a:off x="7621043" y="6117074"/>
            <a:ext cx="2327560" cy="646331"/>
          </a:xfrm>
          <a:prstGeom prst="rect">
            <a:avLst/>
          </a:prstGeom>
          <a:noFill/>
        </p:spPr>
        <p:txBody>
          <a:bodyPr wrap="none" rtlCol="0">
            <a:spAutoFit/>
          </a:bodyPr>
          <a:lstStyle/>
          <a:p>
            <a:r>
              <a:rPr lang="de-DE" dirty="0"/>
              <a:t>Botticelli</a:t>
            </a:r>
          </a:p>
          <a:p>
            <a:r>
              <a:rPr lang="de-DE" dirty="0"/>
              <a:t>Verkündigungsengel</a:t>
            </a:r>
          </a:p>
        </p:txBody>
      </p:sp>
      <p:pic>
        <p:nvPicPr>
          <p:cNvPr id="8" name="Picture 7">
            <a:extLst>
              <a:ext uri="{FF2B5EF4-FFF2-40B4-BE49-F238E27FC236}">
                <a16:creationId xmlns:a16="http://schemas.microsoft.com/office/drawing/2014/main" id="{23B69E98-98C4-A145-8104-D8D71AC1DB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6070" y="3815255"/>
            <a:ext cx="2394973" cy="3042745"/>
          </a:xfrm>
          <a:prstGeom prst="rect">
            <a:avLst/>
          </a:prstGeom>
        </p:spPr>
      </p:pic>
      <p:sp>
        <p:nvSpPr>
          <p:cNvPr id="9" name="TextBox 8">
            <a:extLst>
              <a:ext uri="{FF2B5EF4-FFF2-40B4-BE49-F238E27FC236}">
                <a16:creationId xmlns:a16="http://schemas.microsoft.com/office/drawing/2014/main" id="{041C2DC0-BCAB-8442-ACE2-2EE932EAA1E7}"/>
              </a:ext>
            </a:extLst>
          </p:cNvPr>
          <p:cNvSpPr txBox="1"/>
          <p:nvPr/>
        </p:nvSpPr>
        <p:spPr>
          <a:xfrm>
            <a:off x="3366397" y="6117073"/>
            <a:ext cx="1859805" cy="646331"/>
          </a:xfrm>
          <a:prstGeom prst="rect">
            <a:avLst/>
          </a:prstGeom>
          <a:noFill/>
        </p:spPr>
        <p:txBody>
          <a:bodyPr wrap="none" rtlCol="0">
            <a:spAutoFit/>
          </a:bodyPr>
          <a:lstStyle/>
          <a:p>
            <a:r>
              <a:rPr lang="de-DE" dirty="0"/>
              <a:t>Leonardo</a:t>
            </a:r>
          </a:p>
          <a:p>
            <a:r>
              <a:rPr lang="de-DE" dirty="0" err="1"/>
              <a:t>Drapperiestudie</a:t>
            </a:r>
            <a:endParaRPr lang="de-DE" dirty="0"/>
          </a:p>
        </p:txBody>
      </p:sp>
      <p:pic>
        <p:nvPicPr>
          <p:cNvPr id="11" name="Picture 10">
            <a:extLst>
              <a:ext uri="{FF2B5EF4-FFF2-40B4-BE49-F238E27FC236}">
                <a16:creationId xmlns:a16="http://schemas.microsoft.com/office/drawing/2014/main" id="{40347E25-3BB3-4447-BC65-BD4629C26B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014950"/>
            <a:ext cx="3366529" cy="2748455"/>
          </a:xfrm>
          <a:prstGeom prst="rect">
            <a:avLst/>
          </a:prstGeom>
        </p:spPr>
      </p:pic>
      <p:sp>
        <p:nvSpPr>
          <p:cNvPr id="12" name="TextBox 11">
            <a:extLst>
              <a:ext uri="{FF2B5EF4-FFF2-40B4-BE49-F238E27FC236}">
                <a16:creationId xmlns:a16="http://schemas.microsoft.com/office/drawing/2014/main" id="{F2C608AB-2108-F04C-AC0A-596C77D34386}"/>
              </a:ext>
            </a:extLst>
          </p:cNvPr>
          <p:cNvSpPr txBox="1"/>
          <p:nvPr/>
        </p:nvSpPr>
        <p:spPr>
          <a:xfrm>
            <a:off x="3560038" y="4340772"/>
            <a:ext cx="1513556" cy="646331"/>
          </a:xfrm>
          <a:prstGeom prst="rect">
            <a:avLst/>
          </a:prstGeom>
          <a:noFill/>
        </p:spPr>
        <p:txBody>
          <a:bodyPr wrap="none" rtlCol="0">
            <a:spAutoFit/>
          </a:bodyPr>
          <a:lstStyle/>
          <a:p>
            <a:r>
              <a:rPr lang="de-DE" dirty="0"/>
              <a:t>Leonardo</a:t>
            </a:r>
          </a:p>
          <a:p>
            <a:r>
              <a:rPr lang="de-DE" dirty="0" err="1"/>
              <a:t>Karrikaturen</a:t>
            </a:r>
            <a:endParaRPr lang="de-DE" dirty="0"/>
          </a:p>
        </p:txBody>
      </p:sp>
    </p:spTree>
    <p:extLst>
      <p:ext uri="{BB962C8B-B14F-4D97-AF65-F5344CB8AC3E}">
        <p14:creationId xmlns:p14="http://schemas.microsoft.com/office/powerpoint/2010/main" val="1409780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868905-57AC-134F-B74D-FE786D81CECB}"/>
              </a:ext>
            </a:extLst>
          </p:cNvPr>
          <p:cNvSpPr>
            <a:spLocks noGrp="1"/>
          </p:cNvSpPr>
          <p:nvPr>
            <p:ph type="title"/>
          </p:nvPr>
        </p:nvSpPr>
        <p:spPr/>
        <p:txBody>
          <a:bodyPr/>
          <a:lstStyle/>
          <a:p>
            <a:r>
              <a:rPr lang="de-DE" dirty="0">
                <a:solidFill>
                  <a:srgbClr val="C00000"/>
                </a:solidFill>
              </a:rPr>
              <a:t>Geschichte </a:t>
            </a:r>
          </a:p>
        </p:txBody>
      </p:sp>
      <p:sp>
        <p:nvSpPr>
          <p:cNvPr id="5" name="Text Placeholder 4">
            <a:extLst>
              <a:ext uri="{FF2B5EF4-FFF2-40B4-BE49-F238E27FC236}">
                <a16:creationId xmlns:a16="http://schemas.microsoft.com/office/drawing/2014/main" id="{77663E8E-CB83-7D42-A03D-71F0046897E8}"/>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21046241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5B5C2-2C2E-8841-B13A-9360A808D667}"/>
              </a:ext>
            </a:extLst>
          </p:cNvPr>
          <p:cNvSpPr>
            <a:spLocks noGrp="1"/>
          </p:cNvSpPr>
          <p:nvPr>
            <p:ph type="title"/>
          </p:nvPr>
        </p:nvSpPr>
        <p:spPr/>
        <p:txBody>
          <a:bodyPr/>
          <a:lstStyle/>
          <a:p>
            <a:r>
              <a:rPr lang="de-DE" dirty="0"/>
              <a:t>Auftraggeber im Mittelalter</a:t>
            </a:r>
          </a:p>
        </p:txBody>
      </p:sp>
      <p:sp>
        <p:nvSpPr>
          <p:cNvPr id="3" name="Content Placeholder 2">
            <a:extLst>
              <a:ext uri="{FF2B5EF4-FFF2-40B4-BE49-F238E27FC236}">
                <a16:creationId xmlns:a16="http://schemas.microsoft.com/office/drawing/2014/main" id="{AA508C41-C4B9-9D44-AC41-263D7EAEE85A}"/>
              </a:ext>
            </a:extLst>
          </p:cNvPr>
          <p:cNvSpPr>
            <a:spLocks noGrp="1"/>
          </p:cNvSpPr>
          <p:nvPr>
            <p:ph idx="1"/>
          </p:nvPr>
        </p:nvSpPr>
        <p:spPr/>
        <p:txBody>
          <a:bodyPr>
            <a:normAutofit/>
          </a:bodyPr>
          <a:lstStyle/>
          <a:p>
            <a:r>
              <a:rPr lang="de-DE" dirty="0"/>
              <a:t>Kommunen: </a:t>
            </a:r>
          </a:p>
          <a:p>
            <a:pPr lvl="1"/>
            <a:r>
              <a:rPr lang="de-DE" dirty="0"/>
              <a:t>vor dem 13. Jahrhundert sehr vereinzelt, dann regelmäßig</a:t>
            </a:r>
          </a:p>
          <a:p>
            <a:pPr lvl="1"/>
            <a:r>
              <a:rPr lang="de-DE" dirty="0"/>
              <a:t>Rathäuser, öffentliche Gebäude (Versammlungsräume, Getreidespeicher, etc.)</a:t>
            </a:r>
          </a:p>
          <a:p>
            <a:r>
              <a:rPr lang="de-DE" dirty="0"/>
              <a:t>Papst und Orden</a:t>
            </a:r>
          </a:p>
          <a:p>
            <a:r>
              <a:rPr lang="de-DE" dirty="0"/>
              <a:t>Individuum als Auftraggeber: </a:t>
            </a:r>
          </a:p>
          <a:p>
            <a:pPr lvl="1"/>
            <a:r>
              <a:rPr lang="de-DE" dirty="0"/>
              <a:t>vor dem 14. Jahrhundert vereinzelt, dann in hochrangigen Familien regelmäßig. </a:t>
            </a:r>
          </a:p>
          <a:p>
            <a:pPr lvl="1"/>
            <a:r>
              <a:rPr lang="de-DE" dirty="0"/>
              <a:t>Z. B. reiche Handelsfamilien</a:t>
            </a:r>
          </a:p>
          <a:p>
            <a:pPr lvl="1"/>
            <a:r>
              <a:rPr lang="de-DE" dirty="0"/>
              <a:t>Geschichte des Adels </a:t>
            </a:r>
          </a:p>
          <a:p>
            <a:pPr marL="0" indent="0">
              <a:buNone/>
            </a:pPr>
            <a:endParaRPr lang="de-DE" dirty="0"/>
          </a:p>
          <a:p>
            <a:endParaRPr lang="de-DE" dirty="0"/>
          </a:p>
        </p:txBody>
      </p:sp>
    </p:spTree>
    <p:extLst>
      <p:ext uri="{BB962C8B-B14F-4D97-AF65-F5344CB8AC3E}">
        <p14:creationId xmlns:p14="http://schemas.microsoft.com/office/powerpoint/2010/main" val="1903039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err="1"/>
              <a:t>Bettelorden</a:t>
            </a:r>
            <a:r>
              <a:rPr lang="it-IT" dirty="0"/>
              <a:t> </a:t>
            </a:r>
            <a:endParaRPr lang="en-US" dirty="0"/>
          </a:p>
        </p:txBody>
      </p:sp>
      <p:sp>
        <p:nvSpPr>
          <p:cNvPr id="4" name="Text Placeholder 3">
            <a:extLst>
              <a:ext uri="{FF2B5EF4-FFF2-40B4-BE49-F238E27FC236}">
                <a16:creationId xmlns:a16="http://schemas.microsoft.com/office/drawing/2014/main" id="{AA1BD55D-F788-694D-9721-1A9BD8E256EC}"/>
              </a:ext>
            </a:extLst>
          </p:cNvPr>
          <p:cNvSpPr>
            <a:spLocks noGrp="1"/>
          </p:cNvSpPr>
          <p:nvPr>
            <p:ph type="body" idx="1"/>
          </p:nvPr>
        </p:nvSpPr>
        <p:spPr/>
        <p:txBody>
          <a:bodyPr/>
          <a:lstStyle/>
          <a:p>
            <a:endParaRPr lang="de-DE"/>
          </a:p>
        </p:txBody>
      </p:sp>
      <p:sp>
        <p:nvSpPr>
          <p:cNvPr id="3" name="Content Placeholder 2"/>
          <p:cNvSpPr>
            <a:spLocks noGrp="1"/>
          </p:cNvSpPr>
          <p:nvPr>
            <p:ph sz="half" idx="2"/>
          </p:nvPr>
        </p:nvSpPr>
        <p:spPr/>
        <p:txBody>
          <a:bodyPr>
            <a:normAutofit fontScale="70000" lnSpcReduction="20000"/>
          </a:bodyPr>
          <a:lstStyle/>
          <a:p>
            <a:r>
              <a:rPr lang="en-US" dirty="0" err="1"/>
              <a:t>Benediktiner</a:t>
            </a:r>
            <a:endParaRPr lang="en-US" dirty="0"/>
          </a:p>
          <a:p>
            <a:pPr lvl="1"/>
            <a:r>
              <a:rPr lang="en-US" dirty="0"/>
              <a:t>529 </a:t>
            </a:r>
            <a:r>
              <a:rPr lang="en-US" dirty="0" err="1"/>
              <a:t>gegründet</a:t>
            </a:r>
            <a:r>
              <a:rPr lang="en-US" dirty="0"/>
              <a:t>, Regel des Hl. </a:t>
            </a:r>
            <a:r>
              <a:rPr lang="en-US" dirty="0" err="1"/>
              <a:t>Benedikt</a:t>
            </a:r>
            <a:r>
              <a:rPr lang="en-US" dirty="0"/>
              <a:t> </a:t>
            </a:r>
          </a:p>
          <a:p>
            <a:r>
              <a:rPr lang="en-US" dirty="0" err="1"/>
              <a:t>Franziskaner</a:t>
            </a:r>
            <a:endParaRPr lang="en-US" dirty="0"/>
          </a:p>
          <a:p>
            <a:pPr lvl="1"/>
            <a:r>
              <a:rPr lang="en-US" dirty="0"/>
              <a:t>1209 </a:t>
            </a:r>
            <a:r>
              <a:rPr lang="en-US" dirty="0" err="1"/>
              <a:t>gegründet</a:t>
            </a:r>
            <a:r>
              <a:rPr lang="en-US" dirty="0"/>
              <a:t>, Regel des Hl. </a:t>
            </a:r>
            <a:r>
              <a:rPr lang="en-US" dirty="0" err="1"/>
              <a:t>Franziskus</a:t>
            </a:r>
            <a:r>
              <a:rPr lang="en-US" dirty="0"/>
              <a:t> </a:t>
            </a:r>
          </a:p>
          <a:p>
            <a:endParaRPr lang="en-US" dirty="0"/>
          </a:p>
          <a:p>
            <a:r>
              <a:rPr lang="en-US" dirty="0"/>
              <a:t>PREDIGERORDEN</a:t>
            </a:r>
          </a:p>
          <a:p>
            <a:r>
              <a:rPr lang="en-US" dirty="0" err="1"/>
              <a:t>Dominikaner</a:t>
            </a:r>
            <a:endParaRPr lang="en-US" dirty="0"/>
          </a:p>
          <a:p>
            <a:pPr lvl="1"/>
            <a:r>
              <a:rPr lang="en-US" dirty="0"/>
              <a:t>1216 </a:t>
            </a:r>
            <a:r>
              <a:rPr lang="en-US" dirty="0" err="1"/>
              <a:t>gegründet</a:t>
            </a:r>
            <a:r>
              <a:rPr lang="en-US" dirty="0"/>
              <a:t>, Regel des Hl. </a:t>
            </a:r>
            <a:r>
              <a:rPr lang="en-US" dirty="0" err="1"/>
              <a:t>Dominikus</a:t>
            </a:r>
            <a:endParaRPr lang="en-US" dirty="0"/>
          </a:p>
          <a:p>
            <a:r>
              <a:rPr lang="en-US" dirty="0" err="1"/>
              <a:t>Augustiner</a:t>
            </a:r>
            <a:r>
              <a:rPr lang="en-US" dirty="0"/>
              <a:t> </a:t>
            </a:r>
          </a:p>
          <a:p>
            <a:pPr lvl="1"/>
            <a:r>
              <a:rPr lang="en-US" dirty="0"/>
              <a:t>1244 </a:t>
            </a:r>
            <a:r>
              <a:rPr lang="en-US" dirty="0" err="1"/>
              <a:t>gegründet</a:t>
            </a:r>
            <a:r>
              <a:rPr lang="en-US" dirty="0"/>
              <a:t>, Regel des Hl. </a:t>
            </a:r>
            <a:r>
              <a:rPr lang="en-US" dirty="0" err="1"/>
              <a:t>Augustinus</a:t>
            </a:r>
            <a:r>
              <a:rPr lang="en-US" dirty="0"/>
              <a:t> (5. </a:t>
            </a:r>
            <a:r>
              <a:rPr lang="en-US" dirty="0" err="1"/>
              <a:t>Jh</a:t>
            </a:r>
            <a:r>
              <a:rPr lang="en-US" dirty="0"/>
              <a:t>.)</a:t>
            </a:r>
          </a:p>
          <a:p>
            <a:endParaRPr lang="en-US" dirty="0"/>
          </a:p>
          <a:p>
            <a:endParaRPr lang="en-US" dirty="0"/>
          </a:p>
        </p:txBody>
      </p:sp>
      <p:sp>
        <p:nvSpPr>
          <p:cNvPr id="5" name="Text Placeholder 4">
            <a:extLst>
              <a:ext uri="{FF2B5EF4-FFF2-40B4-BE49-F238E27FC236}">
                <a16:creationId xmlns:a16="http://schemas.microsoft.com/office/drawing/2014/main" id="{2FC59C64-128C-924B-9759-29837133C296}"/>
              </a:ext>
            </a:extLst>
          </p:cNvPr>
          <p:cNvSpPr>
            <a:spLocks noGrp="1"/>
          </p:cNvSpPr>
          <p:nvPr>
            <p:ph type="body" sz="quarter" idx="3"/>
          </p:nvPr>
        </p:nvSpPr>
        <p:spPr/>
        <p:txBody>
          <a:bodyPr/>
          <a:lstStyle/>
          <a:p>
            <a:r>
              <a:rPr lang="de-DE" dirty="0"/>
              <a:t>Bettelorden und Kunst</a:t>
            </a:r>
          </a:p>
        </p:txBody>
      </p:sp>
      <p:sp>
        <p:nvSpPr>
          <p:cNvPr id="6" name="Content Placeholder 5">
            <a:extLst>
              <a:ext uri="{FF2B5EF4-FFF2-40B4-BE49-F238E27FC236}">
                <a16:creationId xmlns:a16="http://schemas.microsoft.com/office/drawing/2014/main" id="{E23E79AD-83B9-7446-B223-109E0AC311A5}"/>
              </a:ext>
            </a:extLst>
          </p:cNvPr>
          <p:cNvSpPr>
            <a:spLocks noGrp="1"/>
          </p:cNvSpPr>
          <p:nvPr>
            <p:ph sz="quarter" idx="4"/>
          </p:nvPr>
        </p:nvSpPr>
        <p:spPr/>
        <p:txBody>
          <a:bodyPr>
            <a:normAutofit/>
          </a:bodyPr>
          <a:lstStyle/>
          <a:p>
            <a:r>
              <a:rPr lang="de-DE" dirty="0"/>
              <a:t>Bettelorden mit Verpflichtung zur Armut</a:t>
            </a:r>
          </a:p>
          <a:p>
            <a:r>
              <a:rPr lang="de-DE" dirty="0"/>
              <a:t>Kirche + Klöster</a:t>
            </a:r>
          </a:p>
          <a:p>
            <a:r>
              <a:rPr lang="de-DE" dirty="0"/>
              <a:t>Kirchen als Grablegen</a:t>
            </a:r>
          </a:p>
          <a:p>
            <a:r>
              <a:rPr lang="de-DE" dirty="0"/>
              <a:t>Ordenskirchen + Ausstattung </a:t>
            </a:r>
          </a:p>
          <a:p>
            <a:r>
              <a:rPr lang="de-DE" dirty="0"/>
              <a:t>Familienkapellen (ab ca. Mitte 14. Jahrhundert) </a:t>
            </a:r>
          </a:p>
        </p:txBody>
      </p:sp>
    </p:spTree>
    <p:extLst>
      <p:ext uri="{BB962C8B-B14F-4D97-AF65-F5344CB8AC3E}">
        <p14:creationId xmlns:p14="http://schemas.microsoft.com/office/powerpoint/2010/main" val="22089449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3FE83-B2C7-7E4A-8DFA-B4579EEC6751}"/>
              </a:ext>
            </a:extLst>
          </p:cNvPr>
          <p:cNvSpPr>
            <a:spLocks noGrp="1"/>
          </p:cNvSpPr>
          <p:nvPr>
            <p:ph type="title"/>
          </p:nvPr>
        </p:nvSpPr>
        <p:spPr/>
        <p:txBody>
          <a:bodyPr/>
          <a:lstStyle/>
          <a:p>
            <a:r>
              <a:rPr lang="de-DE" dirty="0"/>
              <a:t>Familienkapellen – Beispiele </a:t>
            </a:r>
          </a:p>
        </p:txBody>
      </p:sp>
      <p:sp>
        <p:nvSpPr>
          <p:cNvPr id="4" name="Text Placeholder 3">
            <a:extLst>
              <a:ext uri="{FF2B5EF4-FFF2-40B4-BE49-F238E27FC236}">
                <a16:creationId xmlns:a16="http://schemas.microsoft.com/office/drawing/2014/main" id="{CA8E8DEA-1E4E-8842-AB7B-FB62E74AA4C3}"/>
              </a:ext>
            </a:extLst>
          </p:cNvPr>
          <p:cNvSpPr>
            <a:spLocks noGrp="1"/>
          </p:cNvSpPr>
          <p:nvPr>
            <p:ph type="body" idx="1"/>
          </p:nvPr>
        </p:nvSpPr>
        <p:spPr>
          <a:xfrm>
            <a:off x="839788" y="1556662"/>
            <a:ext cx="5157787" cy="823912"/>
          </a:xfrm>
        </p:spPr>
        <p:txBody>
          <a:bodyPr>
            <a:normAutofit fontScale="70000" lnSpcReduction="20000"/>
          </a:bodyPr>
          <a:lstStyle/>
          <a:p>
            <a:r>
              <a:rPr lang="de-DE" dirty="0"/>
              <a:t>Florenz, Santa </a:t>
            </a:r>
            <a:r>
              <a:rPr lang="de-DE" dirty="0" err="1"/>
              <a:t>Trinità</a:t>
            </a:r>
            <a:r>
              <a:rPr lang="de-DE" dirty="0"/>
              <a:t>, Capp. </a:t>
            </a:r>
            <a:r>
              <a:rPr lang="de-DE" dirty="0" err="1"/>
              <a:t>Sassetti</a:t>
            </a:r>
            <a:r>
              <a:rPr lang="de-DE" dirty="0"/>
              <a:t>, ca. 1480, Domenico Ghirlandaio, Grabmäler Francesco </a:t>
            </a:r>
            <a:r>
              <a:rPr lang="de-DE" dirty="0" err="1"/>
              <a:t>Sassetti</a:t>
            </a:r>
            <a:r>
              <a:rPr lang="de-DE" dirty="0"/>
              <a:t> und </a:t>
            </a:r>
            <a:r>
              <a:rPr lang="de-DE" dirty="0" err="1"/>
              <a:t>Nera</a:t>
            </a:r>
            <a:r>
              <a:rPr lang="de-DE" dirty="0"/>
              <a:t> </a:t>
            </a:r>
            <a:r>
              <a:rPr lang="de-DE" dirty="0" err="1"/>
              <a:t>Corsi</a:t>
            </a:r>
            <a:r>
              <a:rPr lang="de-DE" dirty="0"/>
              <a:t> von Giuliano da Sangallo und Bertoldo di Giovanni </a:t>
            </a:r>
          </a:p>
          <a:p>
            <a:endParaRPr lang="de-DE" dirty="0"/>
          </a:p>
        </p:txBody>
      </p:sp>
      <p:pic>
        <p:nvPicPr>
          <p:cNvPr id="8" name="Content Placeholder 7">
            <a:extLst>
              <a:ext uri="{FF2B5EF4-FFF2-40B4-BE49-F238E27FC236}">
                <a16:creationId xmlns:a16="http://schemas.microsoft.com/office/drawing/2014/main" id="{6EC159BC-867B-C249-B2F7-C9294A549AF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64166" y="2246548"/>
            <a:ext cx="3037489" cy="4635717"/>
          </a:xfrm>
        </p:spPr>
      </p:pic>
      <p:sp>
        <p:nvSpPr>
          <p:cNvPr id="5" name="Text Placeholder 4">
            <a:extLst>
              <a:ext uri="{FF2B5EF4-FFF2-40B4-BE49-F238E27FC236}">
                <a16:creationId xmlns:a16="http://schemas.microsoft.com/office/drawing/2014/main" id="{A55C8EDB-55A0-C14D-B0D6-EB2C1D80BA27}"/>
              </a:ext>
            </a:extLst>
          </p:cNvPr>
          <p:cNvSpPr>
            <a:spLocks noGrp="1"/>
          </p:cNvSpPr>
          <p:nvPr>
            <p:ph type="body" sz="quarter" idx="3"/>
          </p:nvPr>
        </p:nvSpPr>
        <p:spPr>
          <a:xfrm>
            <a:off x="6172200" y="1422636"/>
            <a:ext cx="5183188" cy="823912"/>
          </a:xfrm>
        </p:spPr>
        <p:txBody>
          <a:bodyPr>
            <a:normAutofit fontScale="70000" lnSpcReduction="20000"/>
          </a:bodyPr>
          <a:lstStyle/>
          <a:p>
            <a:r>
              <a:rPr lang="de-DE" dirty="0"/>
              <a:t>Rom, Santa Maria sopra Minerva, </a:t>
            </a:r>
            <a:r>
              <a:rPr lang="de-DE" dirty="0" err="1"/>
              <a:t>capp</a:t>
            </a:r>
            <a:r>
              <a:rPr lang="de-DE" dirty="0"/>
              <a:t> </a:t>
            </a:r>
            <a:r>
              <a:rPr lang="de-DE" dirty="0" err="1"/>
              <a:t>Carafa</a:t>
            </a:r>
            <a:r>
              <a:rPr lang="de-DE" dirty="0"/>
              <a:t> </a:t>
            </a:r>
          </a:p>
          <a:p>
            <a:r>
              <a:rPr lang="de-DE" dirty="0"/>
              <a:t>Grablege von Oliviero </a:t>
            </a:r>
            <a:r>
              <a:rPr lang="de-DE" dirty="0" err="1"/>
              <a:t>Carafa</a:t>
            </a:r>
            <a:r>
              <a:rPr lang="de-DE" dirty="0"/>
              <a:t>, Fresken </a:t>
            </a:r>
            <a:r>
              <a:rPr lang="de-DE" dirty="0" err="1"/>
              <a:t>Filippino</a:t>
            </a:r>
            <a:r>
              <a:rPr lang="de-DE" dirty="0"/>
              <a:t> Lippi, ca. 1485</a:t>
            </a:r>
          </a:p>
        </p:txBody>
      </p:sp>
      <p:pic>
        <p:nvPicPr>
          <p:cNvPr id="13" name="Content Placeholder 12">
            <a:extLst>
              <a:ext uri="{FF2B5EF4-FFF2-40B4-BE49-F238E27FC236}">
                <a16:creationId xmlns:a16="http://schemas.microsoft.com/office/drawing/2014/main" id="{B9C907F8-53C5-BC43-8CDC-7ADE9FCD91AA}"/>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967355" y="2137213"/>
            <a:ext cx="3331375" cy="4679462"/>
          </a:xfrm>
        </p:spPr>
      </p:pic>
    </p:spTree>
    <p:extLst>
      <p:ext uri="{BB962C8B-B14F-4D97-AF65-F5344CB8AC3E}">
        <p14:creationId xmlns:p14="http://schemas.microsoft.com/office/powerpoint/2010/main" val="36560293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20B7-A513-A349-9A1B-4C51078E2D07}"/>
              </a:ext>
            </a:extLst>
          </p:cNvPr>
          <p:cNvSpPr>
            <a:spLocks noGrp="1"/>
          </p:cNvSpPr>
          <p:nvPr>
            <p:ph type="title"/>
          </p:nvPr>
        </p:nvSpPr>
        <p:spPr/>
        <p:txBody>
          <a:bodyPr/>
          <a:lstStyle/>
          <a:p>
            <a:r>
              <a:rPr lang="de-DE" dirty="0">
                <a:solidFill>
                  <a:srgbClr val="C00000"/>
                </a:solidFill>
              </a:rPr>
              <a:t>Italien um 1300</a:t>
            </a:r>
          </a:p>
        </p:txBody>
      </p:sp>
      <p:pic>
        <p:nvPicPr>
          <p:cNvPr id="4" name="Content Placeholder 3">
            <a:extLst>
              <a:ext uri="{FF2B5EF4-FFF2-40B4-BE49-F238E27FC236}">
                <a16:creationId xmlns:a16="http://schemas.microsoft.com/office/drawing/2014/main" id="{49392E8D-A2DD-1149-ADC3-610B10AF8F16}"/>
              </a:ext>
            </a:extLst>
          </p:cNvPr>
          <p:cNvPicPr>
            <a:picLocks noGrp="1" noChangeAspect="1"/>
          </p:cNvPicPr>
          <p:nvPr>
            <p:ph idx="1"/>
          </p:nvPr>
        </p:nvPicPr>
        <p:blipFill>
          <a:blip r:embed="rId3"/>
          <a:stretch>
            <a:fillRect/>
          </a:stretch>
        </p:blipFill>
        <p:spPr>
          <a:xfrm>
            <a:off x="5158855" y="12256"/>
            <a:ext cx="7033146" cy="6806271"/>
          </a:xfrm>
          <a:prstGeom prst="rect">
            <a:avLst/>
          </a:prstGeom>
        </p:spPr>
      </p:pic>
      <p:sp>
        <p:nvSpPr>
          <p:cNvPr id="3" name="TextBox 2">
            <a:extLst>
              <a:ext uri="{FF2B5EF4-FFF2-40B4-BE49-F238E27FC236}">
                <a16:creationId xmlns:a16="http://schemas.microsoft.com/office/drawing/2014/main" id="{B99E2174-BCE5-A94B-96D6-0F28D50BD98A}"/>
              </a:ext>
            </a:extLst>
          </p:cNvPr>
          <p:cNvSpPr txBox="1"/>
          <p:nvPr/>
        </p:nvSpPr>
        <p:spPr>
          <a:xfrm>
            <a:off x="756745" y="1776248"/>
            <a:ext cx="1829347" cy="2308324"/>
          </a:xfrm>
          <a:prstGeom prst="rect">
            <a:avLst/>
          </a:prstGeom>
          <a:noFill/>
        </p:spPr>
        <p:txBody>
          <a:bodyPr wrap="none" rtlCol="0">
            <a:spAutoFit/>
          </a:bodyPr>
          <a:lstStyle/>
          <a:p>
            <a:r>
              <a:rPr lang="de-DE" dirty="0"/>
              <a:t>+ Kirchenstaat</a:t>
            </a:r>
          </a:p>
          <a:p>
            <a:endParaRPr lang="de-DE" dirty="0"/>
          </a:p>
          <a:p>
            <a:r>
              <a:rPr lang="de-DE" dirty="0"/>
              <a:t>+ Stadtstaaten</a:t>
            </a:r>
          </a:p>
          <a:p>
            <a:endParaRPr lang="de-DE" dirty="0"/>
          </a:p>
          <a:p>
            <a:r>
              <a:rPr lang="de-DE" dirty="0"/>
              <a:t>+ Republiken</a:t>
            </a:r>
          </a:p>
          <a:p>
            <a:endParaRPr lang="de-DE" dirty="0"/>
          </a:p>
          <a:p>
            <a:r>
              <a:rPr lang="de-DE" dirty="0"/>
              <a:t>+ Königreiche </a:t>
            </a:r>
          </a:p>
          <a:p>
            <a:endParaRPr lang="de-DE" dirty="0"/>
          </a:p>
        </p:txBody>
      </p:sp>
    </p:spTree>
    <p:extLst>
      <p:ext uri="{BB962C8B-B14F-4D97-AF65-F5344CB8AC3E}">
        <p14:creationId xmlns:p14="http://schemas.microsoft.com/office/powerpoint/2010/main" val="28760992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B99A6-D7DA-BA49-92B1-E2A8F94374E1}"/>
              </a:ext>
            </a:extLst>
          </p:cNvPr>
          <p:cNvSpPr>
            <a:spLocks noGrp="1"/>
          </p:cNvSpPr>
          <p:nvPr>
            <p:ph type="title"/>
          </p:nvPr>
        </p:nvSpPr>
        <p:spPr>
          <a:xfrm>
            <a:off x="646111" y="452718"/>
            <a:ext cx="3494965" cy="5758896"/>
          </a:xfrm>
        </p:spPr>
        <p:txBody>
          <a:bodyPr/>
          <a:lstStyle/>
          <a:p>
            <a:r>
              <a:rPr lang="de-DE" dirty="0">
                <a:solidFill>
                  <a:srgbClr val="C00000"/>
                </a:solidFill>
              </a:rPr>
              <a:t>Italien 1494</a:t>
            </a:r>
            <a:br>
              <a:rPr lang="de-DE" dirty="0"/>
            </a:br>
            <a:br>
              <a:rPr lang="de-DE" sz="2000" dirty="0"/>
            </a:br>
            <a:r>
              <a:rPr lang="de-DE" sz="2000" dirty="0"/>
              <a:t>+ Kirchenstaat (Rom, Bologna, Perugia)</a:t>
            </a:r>
            <a:br>
              <a:rPr lang="de-DE" sz="2000" dirty="0"/>
            </a:br>
            <a:br>
              <a:rPr lang="de-DE" sz="2000" dirty="0"/>
            </a:br>
            <a:r>
              <a:rPr lang="de-DE" sz="2000" dirty="0"/>
              <a:t>+ Republiken (Florenz, Siena, Venedig, Genua)</a:t>
            </a:r>
            <a:br>
              <a:rPr lang="de-DE" sz="2000" dirty="0"/>
            </a:br>
            <a:br>
              <a:rPr lang="de-DE" sz="2000" dirty="0"/>
            </a:br>
            <a:r>
              <a:rPr lang="de-DE" sz="2000" dirty="0"/>
              <a:t>+ Herzogtümer (Mailand, Mantua, Modena, Ferrara)</a:t>
            </a:r>
            <a:br>
              <a:rPr lang="de-DE" sz="2000" dirty="0"/>
            </a:br>
            <a:br>
              <a:rPr lang="de-DE" sz="2000" dirty="0"/>
            </a:br>
            <a:r>
              <a:rPr lang="de-DE" sz="2000" dirty="0"/>
              <a:t>+ Königreiche (Neapel, Sizilien)</a:t>
            </a:r>
          </a:p>
        </p:txBody>
      </p:sp>
      <p:pic>
        <p:nvPicPr>
          <p:cNvPr id="4" name="Content Placeholder 3">
            <a:extLst>
              <a:ext uri="{FF2B5EF4-FFF2-40B4-BE49-F238E27FC236}">
                <a16:creationId xmlns:a16="http://schemas.microsoft.com/office/drawing/2014/main" id="{4CD75213-512F-5742-82EA-EDD8322BB0A9}"/>
              </a:ext>
            </a:extLst>
          </p:cNvPr>
          <p:cNvPicPr>
            <a:picLocks noGrp="1" noChangeAspect="1"/>
          </p:cNvPicPr>
          <p:nvPr>
            <p:ph idx="1"/>
          </p:nvPr>
        </p:nvPicPr>
        <p:blipFill>
          <a:blip r:embed="rId3"/>
          <a:stretch>
            <a:fillRect/>
          </a:stretch>
        </p:blipFill>
        <p:spPr>
          <a:xfrm>
            <a:off x="5444836" y="0"/>
            <a:ext cx="5732679" cy="6865484"/>
          </a:xfrm>
          <a:prstGeom prst="rect">
            <a:avLst/>
          </a:prstGeom>
        </p:spPr>
      </p:pic>
    </p:spTree>
    <p:extLst>
      <p:ext uri="{BB962C8B-B14F-4D97-AF65-F5344CB8AC3E}">
        <p14:creationId xmlns:p14="http://schemas.microsoft.com/office/powerpoint/2010/main" val="2022599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279AA0-6697-6943-AF09-B43122E7F57B}"/>
              </a:ext>
            </a:extLst>
          </p:cNvPr>
          <p:cNvSpPr>
            <a:spLocks noGrp="1"/>
          </p:cNvSpPr>
          <p:nvPr>
            <p:ph type="title"/>
          </p:nvPr>
        </p:nvSpPr>
        <p:spPr/>
        <p:txBody>
          <a:bodyPr/>
          <a:lstStyle/>
          <a:p>
            <a:r>
              <a:rPr lang="de-DE" dirty="0">
                <a:solidFill>
                  <a:srgbClr val="C00000"/>
                </a:solidFill>
              </a:rPr>
              <a:t>Themen und Orte der Kunst</a:t>
            </a:r>
            <a:r>
              <a:rPr lang="de-DE" dirty="0"/>
              <a:t> </a:t>
            </a:r>
          </a:p>
        </p:txBody>
      </p:sp>
      <p:sp>
        <p:nvSpPr>
          <p:cNvPr id="5" name="Text Placeholder 4">
            <a:extLst>
              <a:ext uri="{FF2B5EF4-FFF2-40B4-BE49-F238E27FC236}">
                <a16:creationId xmlns:a16="http://schemas.microsoft.com/office/drawing/2014/main" id="{59272F27-ED46-8B46-9898-44037E08BB0D}"/>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9226751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3A238-8EBF-9A44-97C9-2AE6402BE640}"/>
              </a:ext>
            </a:extLst>
          </p:cNvPr>
          <p:cNvSpPr>
            <a:spLocks noGrp="1"/>
          </p:cNvSpPr>
          <p:nvPr>
            <p:ph type="title"/>
          </p:nvPr>
        </p:nvSpPr>
        <p:spPr/>
        <p:txBody>
          <a:bodyPr/>
          <a:lstStyle/>
          <a:p>
            <a:r>
              <a:rPr lang="de-DE" dirty="0"/>
              <a:t>Themen im Spätmittelalter (Auswahl)</a:t>
            </a:r>
          </a:p>
        </p:txBody>
      </p:sp>
      <p:sp>
        <p:nvSpPr>
          <p:cNvPr id="4" name="Text Placeholder 3">
            <a:extLst>
              <a:ext uri="{FF2B5EF4-FFF2-40B4-BE49-F238E27FC236}">
                <a16:creationId xmlns:a16="http://schemas.microsoft.com/office/drawing/2014/main" id="{F1AE2EBA-DD20-2A47-8712-FF5AB0A08BB8}"/>
              </a:ext>
            </a:extLst>
          </p:cNvPr>
          <p:cNvSpPr>
            <a:spLocks noGrp="1"/>
          </p:cNvSpPr>
          <p:nvPr>
            <p:ph type="body" idx="1"/>
          </p:nvPr>
        </p:nvSpPr>
        <p:spPr/>
        <p:txBody>
          <a:bodyPr/>
          <a:lstStyle/>
          <a:p>
            <a:r>
              <a:rPr lang="de-DE" dirty="0"/>
              <a:t>Sakrale Kunst</a:t>
            </a:r>
          </a:p>
        </p:txBody>
      </p:sp>
      <p:sp>
        <p:nvSpPr>
          <p:cNvPr id="5" name="Content Placeholder 4">
            <a:extLst>
              <a:ext uri="{FF2B5EF4-FFF2-40B4-BE49-F238E27FC236}">
                <a16:creationId xmlns:a16="http://schemas.microsoft.com/office/drawing/2014/main" id="{80B14ECB-CFE1-EF43-8517-D5B6DADF4203}"/>
              </a:ext>
            </a:extLst>
          </p:cNvPr>
          <p:cNvSpPr>
            <a:spLocks noGrp="1"/>
          </p:cNvSpPr>
          <p:nvPr>
            <p:ph sz="half" idx="2"/>
          </p:nvPr>
        </p:nvSpPr>
        <p:spPr/>
        <p:txBody>
          <a:bodyPr>
            <a:normAutofit fontScale="92500" lnSpcReduction="20000"/>
          </a:bodyPr>
          <a:lstStyle/>
          <a:p>
            <a:r>
              <a:rPr lang="de-DE" dirty="0"/>
              <a:t>Kirchenbauten</a:t>
            </a:r>
          </a:p>
          <a:p>
            <a:r>
              <a:rPr lang="de-DE" dirty="0"/>
              <a:t>Kirchenausstattung </a:t>
            </a:r>
          </a:p>
          <a:p>
            <a:pPr lvl="1"/>
            <a:r>
              <a:rPr lang="de-DE" dirty="0"/>
              <a:t>Altartafeln</a:t>
            </a:r>
          </a:p>
          <a:p>
            <a:pPr lvl="1"/>
            <a:r>
              <a:rPr lang="de-DE" dirty="0"/>
              <a:t>Skulpturen</a:t>
            </a:r>
          </a:p>
          <a:p>
            <a:pPr lvl="1"/>
            <a:r>
              <a:rPr lang="de-DE" dirty="0"/>
              <a:t>Freskenzyklen</a:t>
            </a:r>
          </a:p>
          <a:p>
            <a:pPr lvl="1"/>
            <a:r>
              <a:rPr lang="de-DE" dirty="0"/>
              <a:t>Bauschmuck</a:t>
            </a:r>
          </a:p>
          <a:p>
            <a:pPr lvl="1"/>
            <a:r>
              <a:rPr lang="de-DE" dirty="0"/>
              <a:t>Devotionalien </a:t>
            </a:r>
          </a:p>
          <a:p>
            <a:r>
              <a:rPr lang="de-DE" dirty="0"/>
              <a:t>Andachtstafeln für den Privathaushalt </a:t>
            </a:r>
          </a:p>
          <a:p>
            <a:r>
              <a:rPr lang="de-DE" dirty="0"/>
              <a:t>Grablegen</a:t>
            </a:r>
          </a:p>
          <a:p>
            <a:endParaRPr lang="de-DE" dirty="0"/>
          </a:p>
        </p:txBody>
      </p:sp>
      <p:sp>
        <p:nvSpPr>
          <p:cNvPr id="6" name="Text Placeholder 5">
            <a:extLst>
              <a:ext uri="{FF2B5EF4-FFF2-40B4-BE49-F238E27FC236}">
                <a16:creationId xmlns:a16="http://schemas.microsoft.com/office/drawing/2014/main" id="{B83A117E-2469-224D-B37B-6EE462B200F8}"/>
              </a:ext>
            </a:extLst>
          </p:cNvPr>
          <p:cNvSpPr>
            <a:spLocks noGrp="1"/>
          </p:cNvSpPr>
          <p:nvPr>
            <p:ph type="body" sz="quarter" idx="3"/>
          </p:nvPr>
        </p:nvSpPr>
        <p:spPr/>
        <p:txBody>
          <a:bodyPr/>
          <a:lstStyle/>
          <a:p>
            <a:r>
              <a:rPr lang="de-DE" dirty="0"/>
              <a:t>Profane Kunst </a:t>
            </a:r>
          </a:p>
        </p:txBody>
      </p:sp>
      <p:sp>
        <p:nvSpPr>
          <p:cNvPr id="7" name="Content Placeholder 6">
            <a:extLst>
              <a:ext uri="{FF2B5EF4-FFF2-40B4-BE49-F238E27FC236}">
                <a16:creationId xmlns:a16="http://schemas.microsoft.com/office/drawing/2014/main" id="{2010ED31-2519-364F-BFFB-AAB9CDD39EA2}"/>
              </a:ext>
            </a:extLst>
          </p:cNvPr>
          <p:cNvSpPr>
            <a:spLocks noGrp="1"/>
          </p:cNvSpPr>
          <p:nvPr>
            <p:ph sz="quarter" idx="4"/>
          </p:nvPr>
        </p:nvSpPr>
        <p:spPr/>
        <p:txBody>
          <a:bodyPr>
            <a:normAutofit/>
          </a:bodyPr>
          <a:lstStyle/>
          <a:p>
            <a:r>
              <a:rPr lang="de-DE" dirty="0"/>
              <a:t>Rathäuser </a:t>
            </a:r>
          </a:p>
          <a:p>
            <a:r>
              <a:rPr lang="de-DE" dirty="0"/>
              <a:t>Adelspaläste</a:t>
            </a:r>
          </a:p>
          <a:p>
            <a:r>
              <a:rPr lang="de-DE" dirty="0"/>
              <a:t>Herrschaftsinsignien</a:t>
            </a:r>
          </a:p>
          <a:p>
            <a:r>
              <a:rPr lang="de-DE" dirty="0"/>
              <a:t>Haushaltsausstattung</a:t>
            </a:r>
          </a:p>
          <a:p>
            <a:r>
              <a:rPr lang="de-DE" dirty="0"/>
              <a:t>Ab dem 14. Jh. vereinzelt Gemälde</a:t>
            </a:r>
          </a:p>
          <a:p>
            <a:r>
              <a:rPr lang="de-DE" dirty="0"/>
              <a:t>…….. </a:t>
            </a:r>
            <a:r>
              <a:rPr lang="de-DE" dirty="0" err="1"/>
              <a:t>Usw</a:t>
            </a:r>
            <a:r>
              <a:rPr lang="de-DE" dirty="0"/>
              <a:t> </a:t>
            </a:r>
          </a:p>
        </p:txBody>
      </p:sp>
    </p:spTree>
    <p:extLst>
      <p:ext uri="{BB962C8B-B14F-4D97-AF65-F5344CB8AC3E}">
        <p14:creationId xmlns:p14="http://schemas.microsoft.com/office/powerpoint/2010/main" val="34123151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3A238-8EBF-9A44-97C9-2AE6402BE640}"/>
              </a:ext>
            </a:extLst>
          </p:cNvPr>
          <p:cNvSpPr>
            <a:spLocks noGrp="1"/>
          </p:cNvSpPr>
          <p:nvPr>
            <p:ph type="title"/>
          </p:nvPr>
        </p:nvSpPr>
        <p:spPr/>
        <p:txBody>
          <a:bodyPr/>
          <a:lstStyle/>
          <a:p>
            <a:r>
              <a:rPr lang="de-DE" dirty="0"/>
              <a:t>Themen in der Renaissance (Auswahl)</a:t>
            </a:r>
            <a:br>
              <a:rPr lang="de-DE" dirty="0"/>
            </a:br>
            <a:r>
              <a:rPr lang="de-DE" sz="2000" dirty="0"/>
              <a:t>(alles vorhergenannte ….)</a:t>
            </a:r>
          </a:p>
        </p:txBody>
      </p:sp>
      <p:sp>
        <p:nvSpPr>
          <p:cNvPr id="4" name="Text Placeholder 3">
            <a:extLst>
              <a:ext uri="{FF2B5EF4-FFF2-40B4-BE49-F238E27FC236}">
                <a16:creationId xmlns:a16="http://schemas.microsoft.com/office/drawing/2014/main" id="{F1AE2EBA-DD20-2A47-8712-FF5AB0A08BB8}"/>
              </a:ext>
            </a:extLst>
          </p:cNvPr>
          <p:cNvSpPr>
            <a:spLocks noGrp="1"/>
          </p:cNvSpPr>
          <p:nvPr>
            <p:ph type="body" idx="1"/>
          </p:nvPr>
        </p:nvSpPr>
        <p:spPr/>
        <p:txBody>
          <a:bodyPr/>
          <a:lstStyle/>
          <a:p>
            <a:r>
              <a:rPr lang="de-DE" dirty="0"/>
              <a:t>Sakrale Kunst</a:t>
            </a:r>
          </a:p>
        </p:txBody>
      </p:sp>
      <p:sp>
        <p:nvSpPr>
          <p:cNvPr id="5" name="Content Placeholder 4">
            <a:extLst>
              <a:ext uri="{FF2B5EF4-FFF2-40B4-BE49-F238E27FC236}">
                <a16:creationId xmlns:a16="http://schemas.microsoft.com/office/drawing/2014/main" id="{80B14ECB-CFE1-EF43-8517-D5B6DADF4203}"/>
              </a:ext>
            </a:extLst>
          </p:cNvPr>
          <p:cNvSpPr>
            <a:spLocks noGrp="1"/>
          </p:cNvSpPr>
          <p:nvPr>
            <p:ph sz="half" idx="2"/>
          </p:nvPr>
        </p:nvSpPr>
        <p:spPr/>
        <p:txBody>
          <a:bodyPr>
            <a:normAutofit/>
          </a:bodyPr>
          <a:lstStyle/>
          <a:p>
            <a:r>
              <a:rPr lang="de-DE" dirty="0"/>
              <a:t>Familienkapellen</a:t>
            </a:r>
          </a:p>
          <a:p>
            <a:r>
              <a:rPr lang="de-DE" dirty="0"/>
              <a:t>Grablegen </a:t>
            </a:r>
          </a:p>
          <a:p>
            <a:r>
              <a:rPr lang="de-DE" dirty="0"/>
              <a:t>Kirchenausstattung (Gemälde, Fresken, Skulptur, Architektur)</a:t>
            </a:r>
          </a:p>
          <a:p>
            <a:r>
              <a:rPr lang="de-DE" dirty="0"/>
              <a:t>Private sakrale Kunst für die Andacht </a:t>
            </a:r>
          </a:p>
          <a:p>
            <a:endParaRPr lang="de-DE" dirty="0"/>
          </a:p>
          <a:p>
            <a:endParaRPr lang="de-DE" dirty="0"/>
          </a:p>
          <a:p>
            <a:endParaRPr lang="de-DE" dirty="0"/>
          </a:p>
        </p:txBody>
      </p:sp>
      <p:sp>
        <p:nvSpPr>
          <p:cNvPr id="6" name="Text Placeholder 5">
            <a:extLst>
              <a:ext uri="{FF2B5EF4-FFF2-40B4-BE49-F238E27FC236}">
                <a16:creationId xmlns:a16="http://schemas.microsoft.com/office/drawing/2014/main" id="{B83A117E-2469-224D-B37B-6EE462B200F8}"/>
              </a:ext>
            </a:extLst>
          </p:cNvPr>
          <p:cNvSpPr>
            <a:spLocks noGrp="1"/>
          </p:cNvSpPr>
          <p:nvPr>
            <p:ph type="body" sz="quarter" idx="3"/>
          </p:nvPr>
        </p:nvSpPr>
        <p:spPr/>
        <p:txBody>
          <a:bodyPr/>
          <a:lstStyle/>
          <a:p>
            <a:r>
              <a:rPr lang="de-DE" dirty="0"/>
              <a:t>Profane Kunst </a:t>
            </a:r>
          </a:p>
        </p:txBody>
      </p:sp>
      <p:sp>
        <p:nvSpPr>
          <p:cNvPr id="7" name="Content Placeholder 6">
            <a:extLst>
              <a:ext uri="{FF2B5EF4-FFF2-40B4-BE49-F238E27FC236}">
                <a16:creationId xmlns:a16="http://schemas.microsoft.com/office/drawing/2014/main" id="{2010ED31-2519-364F-BFFB-AAB9CDD39EA2}"/>
              </a:ext>
            </a:extLst>
          </p:cNvPr>
          <p:cNvSpPr>
            <a:spLocks noGrp="1"/>
          </p:cNvSpPr>
          <p:nvPr>
            <p:ph sz="quarter" idx="4"/>
          </p:nvPr>
        </p:nvSpPr>
        <p:spPr/>
        <p:txBody>
          <a:bodyPr>
            <a:normAutofit fontScale="85000" lnSpcReduction="10000"/>
          </a:bodyPr>
          <a:lstStyle/>
          <a:p>
            <a:r>
              <a:rPr lang="de-DE" dirty="0"/>
              <a:t>Adelspaläste</a:t>
            </a:r>
          </a:p>
          <a:p>
            <a:r>
              <a:rPr lang="de-DE" dirty="0"/>
              <a:t>Häuser des Bürgertums</a:t>
            </a:r>
          </a:p>
          <a:p>
            <a:r>
              <a:rPr lang="de-DE" dirty="0"/>
              <a:t>Öffentliche + private Skulptur Biblische und mythologische Skulpturen, Reiterstandbilder, etc.)</a:t>
            </a:r>
          </a:p>
          <a:p>
            <a:r>
              <a:rPr lang="de-DE" dirty="0"/>
              <a:t>Gemälde mit allegorischen und mythologischen Themen</a:t>
            </a:r>
          </a:p>
          <a:p>
            <a:r>
              <a:rPr lang="de-DE" dirty="0"/>
              <a:t>Porträts</a:t>
            </a:r>
          </a:p>
          <a:p>
            <a:r>
              <a:rPr lang="de-DE" dirty="0"/>
              <a:t>Historienzyklen in Rathäusern und Palästen</a:t>
            </a:r>
          </a:p>
          <a:p>
            <a:endParaRPr lang="de-DE" dirty="0"/>
          </a:p>
        </p:txBody>
      </p:sp>
    </p:spTree>
    <p:extLst>
      <p:ext uri="{BB962C8B-B14F-4D97-AF65-F5344CB8AC3E}">
        <p14:creationId xmlns:p14="http://schemas.microsoft.com/office/powerpoint/2010/main" val="3373655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B31D7-E247-A547-8AD6-62C4A8B2D787}"/>
              </a:ext>
            </a:extLst>
          </p:cNvPr>
          <p:cNvSpPr>
            <a:spLocks noGrp="1"/>
          </p:cNvSpPr>
          <p:nvPr>
            <p:ph type="title"/>
          </p:nvPr>
        </p:nvSpPr>
        <p:spPr/>
        <p:txBody>
          <a:bodyPr/>
          <a:lstStyle/>
          <a:p>
            <a:r>
              <a:rPr lang="de-DE" dirty="0">
                <a:solidFill>
                  <a:srgbClr val="FF0000"/>
                </a:solidFill>
              </a:rPr>
              <a:t>Renaissance + Humanismus</a:t>
            </a:r>
          </a:p>
        </p:txBody>
      </p:sp>
      <p:sp>
        <p:nvSpPr>
          <p:cNvPr id="3" name="Text Placeholder 2">
            <a:extLst>
              <a:ext uri="{FF2B5EF4-FFF2-40B4-BE49-F238E27FC236}">
                <a16:creationId xmlns:a16="http://schemas.microsoft.com/office/drawing/2014/main" id="{47A45C0A-116D-AC4A-AEF4-E02733C5309A}"/>
              </a:ext>
            </a:extLst>
          </p:cNvPr>
          <p:cNvSpPr>
            <a:spLocks noGrp="1"/>
          </p:cNvSpPr>
          <p:nvPr>
            <p:ph type="body" idx="1"/>
          </p:nvPr>
        </p:nvSpPr>
        <p:spPr/>
        <p:txBody>
          <a:bodyPr/>
          <a:lstStyle/>
          <a:p>
            <a:r>
              <a:rPr lang="de-DE" dirty="0"/>
              <a:t>Begriffe und Bedeutungen</a:t>
            </a:r>
          </a:p>
        </p:txBody>
      </p:sp>
    </p:spTree>
    <p:extLst>
      <p:ext uri="{BB962C8B-B14F-4D97-AF65-F5344CB8AC3E}">
        <p14:creationId xmlns:p14="http://schemas.microsoft.com/office/powerpoint/2010/main" val="37627811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987EA-4DB8-2443-83A6-0F634A139522}"/>
              </a:ext>
            </a:extLst>
          </p:cNvPr>
          <p:cNvSpPr>
            <a:spLocks noGrp="1"/>
          </p:cNvSpPr>
          <p:nvPr>
            <p:ph type="title"/>
          </p:nvPr>
        </p:nvSpPr>
        <p:spPr/>
        <p:txBody>
          <a:bodyPr/>
          <a:lstStyle/>
          <a:p>
            <a:r>
              <a:rPr lang="de-DE" dirty="0"/>
              <a:t>Epoche der Renaissance als Epoche eines verstärkten Kulturtransfers </a:t>
            </a:r>
          </a:p>
        </p:txBody>
      </p:sp>
      <p:sp>
        <p:nvSpPr>
          <p:cNvPr id="3" name="Content Placeholder 2">
            <a:extLst>
              <a:ext uri="{FF2B5EF4-FFF2-40B4-BE49-F238E27FC236}">
                <a16:creationId xmlns:a16="http://schemas.microsoft.com/office/drawing/2014/main" id="{46B09B7B-0924-6E4A-9B7D-935A5F25BE35}"/>
              </a:ext>
            </a:extLst>
          </p:cNvPr>
          <p:cNvSpPr>
            <a:spLocks noGrp="1"/>
          </p:cNvSpPr>
          <p:nvPr>
            <p:ph idx="1"/>
          </p:nvPr>
        </p:nvSpPr>
        <p:spPr/>
        <p:txBody>
          <a:bodyPr/>
          <a:lstStyle/>
          <a:p>
            <a:pPr lvl="1"/>
            <a:r>
              <a:rPr lang="de-DE" dirty="0"/>
              <a:t>Unter der Prämisse: Kulturtransfer hat es fast immer gegeben.</a:t>
            </a:r>
          </a:p>
          <a:p>
            <a:endParaRPr lang="de-DE" dirty="0"/>
          </a:p>
          <a:p>
            <a:r>
              <a:rPr lang="de-DE" dirty="0"/>
              <a:t>Flämische Maler reisen nach Italien, bringen ihre Maltechnik mit, kommen mit italienischen Themen nach Haus. </a:t>
            </a:r>
          </a:p>
          <a:p>
            <a:r>
              <a:rPr lang="de-DE" dirty="0"/>
              <a:t>Dürers Druckgraphik ist in fast ganz Europa verbreitet. </a:t>
            </a:r>
          </a:p>
          <a:p>
            <a:r>
              <a:rPr lang="de-DE" dirty="0"/>
              <a:t>Italiener entwickeln Zentralperspektive und anatomische Malerei. </a:t>
            </a:r>
          </a:p>
          <a:p>
            <a:r>
              <a:rPr lang="de-DE" dirty="0"/>
              <a:t>Entdeckung ferner Welten. </a:t>
            </a:r>
          </a:p>
          <a:p>
            <a:endParaRPr lang="de-DE" dirty="0"/>
          </a:p>
        </p:txBody>
      </p:sp>
    </p:spTree>
    <p:extLst>
      <p:ext uri="{BB962C8B-B14F-4D97-AF65-F5344CB8AC3E}">
        <p14:creationId xmlns:p14="http://schemas.microsoft.com/office/powerpoint/2010/main" val="121352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759A0F-D560-194B-ACE4-2727F7DDCE5C}"/>
              </a:ext>
            </a:extLst>
          </p:cNvPr>
          <p:cNvSpPr>
            <a:spLocks noGrp="1"/>
          </p:cNvSpPr>
          <p:nvPr>
            <p:ph type="title"/>
          </p:nvPr>
        </p:nvSpPr>
        <p:spPr/>
        <p:txBody>
          <a:bodyPr/>
          <a:lstStyle/>
          <a:p>
            <a:r>
              <a:rPr lang="de-DE" dirty="0">
                <a:solidFill>
                  <a:srgbClr val="FF0000"/>
                </a:solidFill>
              </a:rPr>
              <a:t>Renaissance - Epochen</a:t>
            </a:r>
          </a:p>
        </p:txBody>
      </p:sp>
      <p:sp>
        <p:nvSpPr>
          <p:cNvPr id="5" name="Text Placeholder 4">
            <a:extLst>
              <a:ext uri="{FF2B5EF4-FFF2-40B4-BE49-F238E27FC236}">
                <a16:creationId xmlns:a16="http://schemas.microsoft.com/office/drawing/2014/main" id="{038C3F6B-0347-3040-938E-0FAAD97637D1}"/>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3351753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AD794-50F8-4D43-82C6-F2C45EA4A682}"/>
              </a:ext>
            </a:extLst>
          </p:cNvPr>
          <p:cNvSpPr>
            <a:spLocks noGrp="1"/>
          </p:cNvSpPr>
          <p:nvPr>
            <p:ph type="title"/>
          </p:nvPr>
        </p:nvSpPr>
        <p:spPr/>
        <p:txBody>
          <a:bodyPr/>
          <a:lstStyle/>
          <a:p>
            <a:r>
              <a:rPr lang="de-DE" dirty="0">
                <a:solidFill>
                  <a:srgbClr val="FFC000"/>
                </a:solidFill>
              </a:rPr>
              <a:t>Frührenaissance</a:t>
            </a:r>
          </a:p>
        </p:txBody>
      </p:sp>
      <p:sp>
        <p:nvSpPr>
          <p:cNvPr id="3" name="Content Placeholder 2">
            <a:extLst>
              <a:ext uri="{FF2B5EF4-FFF2-40B4-BE49-F238E27FC236}">
                <a16:creationId xmlns:a16="http://schemas.microsoft.com/office/drawing/2014/main" id="{E8FAF253-AF05-9048-B592-827F9417ECB9}"/>
              </a:ext>
            </a:extLst>
          </p:cNvPr>
          <p:cNvSpPr>
            <a:spLocks noGrp="1"/>
          </p:cNvSpPr>
          <p:nvPr>
            <p:ph idx="1"/>
          </p:nvPr>
        </p:nvSpPr>
        <p:spPr/>
        <p:txBody>
          <a:bodyPr>
            <a:normAutofit lnSpcReduction="10000"/>
          </a:bodyPr>
          <a:lstStyle/>
          <a:p>
            <a:r>
              <a:rPr lang="de-DE" dirty="0"/>
              <a:t>Ca. 1420– ca. 1500</a:t>
            </a:r>
          </a:p>
          <a:p>
            <a:r>
              <a:rPr lang="de-DE" dirty="0"/>
              <a:t>Übergang vom Mittelalter zur Renaissance. Die Gotik war in Italien präsent, aber nicht ausgeprägt. </a:t>
            </a:r>
          </a:p>
          <a:p>
            <a:r>
              <a:rPr lang="de-DE" dirty="0"/>
              <a:t>Aufkommen des Humanismus mit Dante, Petrarca, Boccaccio</a:t>
            </a:r>
          </a:p>
          <a:p>
            <a:pPr lvl="1"/>
            <a:r>
              <a:rPr lang="de-DE" dirty="0"/>
              <a:t>Bedeutung des Individuums</a:t>
            </a:r>
          </a:p>
          <a:p>
            <a:pPr lvl="1"/>
            <a:r>
              <a:rPr lang="de-DE" dirty="0"/>
              <a:t>Bedeutung der Umgangssprache</a:t>
            </a:r>
          </a:p>
          <a:p>
            <a:r>
              <a:rPr lang="de-DE" dirty="0"/>
              <a:t>Interesse an der Antike</a:t>
            </a:r>
          </a:p>
          <a:p>
            <a:pPr lvl="1"/>
            <a:r>
              <a:rPr lang="de-DE" dirty="0"/>
              <a:t>Aufkommen antiker Themen in Malerei, Skulptur und Architektur</a:t>
            </a:r>
          </a:p>
          <a:p>
            <a:pPr lvl="1"/>
            <a:r>
              <a:rPr lang="de-DE" dirty="0"/>
              <a:t>Nicht als getreue Kopie gedacht (</a:t>
            </a:r>
            <a:r>
              <a:rPr lang="de-DE" dirty="0" err="1"/>
              <a:t>all‘antica</a:t>
            </a:r>
            <a:r>
              <a:rPr lang="de-DE" dirty="0"/>
              <a:t>). </a:t>
            </a:r>
          </a:p>
          <a:p>
            <a:pPr lvl="1"/>
            <a:r>
              <a:rPr lang="de-DE" dirty="0"/>
              <a:t>Renaissance = antikes Thema + christliche Umdeutung + zeitgenössische Ausprägung</a:t>
            </a:r>
          </a:p>
        </p:txBody>
      </p:sp>
      <p:pic>
        <p:nvPicPr>
          <p:cNvPr id="4" name="Content Placeholder 4">
            <a:extLst>
              <a:ext uri="{FF2B5EF4-FFF2-40B4-BE49-F238E27FC236}">
                <a16:creationId xmlns:a16="http://schemas.microsoft.com/office/drawing/2014/main" id="{E598B05E-E0E0-AE46-8C7C-E4623C3296A7}"/>
              </a:ext>
            </a:extLst>
          </p:cNvPr>
          <p:cNvPicPr>
            <a:picLocks noChangeAspect="1"/>
          </p:cNvPicPr>
          <p:nvPr/>
        </p:nvPicPr>
        <p:blipFill>
          <a:blip r:embed="rId3"/>
          <a:stretch>
            <a:fillRect/>
          </a:stretch>
        </p:blipFill>
        <p:spPr>
          <a:xfrm>
            <a:off x="10122043" y="65063"/>
            <a:ext cx="1765533" cy="2183461"/>
          </a:xfrm>
          <a:prstGeom prst="rect">
            <a:avLst/>
          </a:prstGeom>
        </p:spPr>
      </p:pic>
      <p:pic>
        <p:nvPicPr>
          <p:cNvPr id="5" name="Picture 4">
            <a:extLst>
              <a:ext uri="{FF2B5EF4-FFF2-40B4-BE49-F238E27FC236}">
                <a16:creationId xmlns:a16="http://schemas.microsoft.com/office/drawing/2014/main" id="{B877336D-89F6-364E-BA08-4DDC5E3FED00}"/>
              </a:ext>
            </a:extLst>
          </p:cNvPr>
          <p:cNvPicPr>
            <a:picLocks noChangeAspect="1"/>
          </p:cNvPicPr>
          <p:nvPr/>
        </p:nvPicPr>
        <p:blipFill>
          <a:blip r:embed="rId4"/>
          <a:stretch>
            <a:fillRect/>
          </a:stretch>
        </p:blipFill>
        <p:spPr>
          <a:xfrm>
            <a:off x="7922546" y="0"/>
            <a:ext cx="1521706" cy="2248524"/>
          </a:xfrm>
          <a:prstGeom prst="rect">
            <a:avLst/>
          </a:prstGeom>
        </p:spPr>
      </p:pic>
    </p:spTree>
    <p:extLst>
      <p:ext uri="{BB962C8B-B14F-4D97-AF65-F5344CB8AC3E}">
        <p14:creationId xmlns:p14="http://schemas.microsoft.com/office/powerpoint/2010/main" val="41345090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9E616-F4B6-4D4B-B1FC-9D02819C7687}"/>
              </a:ext>
            </a:extLst>
          </p:cNvPr>
          <p:cNvSpPr>
            <a:spLocks noGrp="1"/>
          </p:cNvSpPr>
          <p:nvPr>
            <p:ph type="title"/>
          </p:nvPr>
        </p:nvSpPr>
        <p:spPr/>
        <p:txBody>
          <a:bodyPr/>
          <a:lstStyle/>
          <a:p>
            <a:r>
              <a:rPr lang="de-DE" dirty="0">
                <a:solidFill>
                  <a:srgbClr val="FFC000"/>
                </a:solidFill>
              </a:rPr>
              <a:t>Hochrenaissance</a:t>
            </a:r>
          </a:p>
        </p:txBody>
      </p:sp>
      <p:sp>
        <p:nvSpPr>
          <p:cNvPr id="3" name="Content Placeholder 2">
            <a:extLst>
              <a:ext uri="{FF2B5EF4-FFF2-40B4-BE49-F238E27FC236}">
                <a16:creationId xmlns:a16="http://schemas.microsoft.com/office/drawing/2014/main" id="{39CFDE77-92E5-1F47-8356-06F31167EC45}"/>
              </a:ext>
            </a:extLst>
          </p:cNvPr>
          <p:cNvSpPr>
            <a:spLocks noGrp="1"/>
          </p:cNvSpPr>
          <p:nvPr>
            <p:ph idx="1"/>
          </p:nvPr>
        </p:nvSpPr>
        <p:spPr>
          <a:xfrm>
            <a:off x="838200" y="1825625"/>
            <a:ext cx="8365761" cy="4351338"/>
          </a:xfrm>
        </p:spPr>
        <p:txBody>
          <a:bodyPr/>
          <a:lstStyle/>
          <a:p>
            <a:r>
              <a:rPr lang="de-DE" dirty="0"/>
              <a:t>Ca. 1500 – ca. 1530</a:t>
            </a:r>
          </a:p>
          <a:p>
            <a:r>
              <a:rPr lang="de-DE" dirty="0"/>
              <a:t>Studiertes Interesse an der Antike</a:t>
            </a:r>
          </a:p>
          <a:p>
            <a:pPr lvl="1"/>
            <a:r>
              <a:rPr lang="de-DE" dirty="0"/>
              <a:t>In der Architektur + Skulptur z.B. größere Antikennähe</a:t>
            </a:r>
          </a:p>
          <a:p>
            <a:pPr lvl="1"/>
            <a:r>
              <a:rPr lang="de-DE" dirty="0"/>
              <a:t>Renaissance = Antikennähe (christliche Umformung wird zweitrangig)</a:t>
            </a:r>
          </a:p>
          <a:p>
            <a:pPr lvl="1"/>
            <a:r>
              <a:rPr lang="de-DE" dirty="0"/>
              <a:t>Ausgrabungen / optischer Befund</a:t>
            </a:r>
          </a:p>
          <a:p>
            <a:pPr lvl="1"/>
            <a:r>
              <a:rPr lang="de-DE" dirty="0"/>
              <a:t>Themen </a:t>
            </a:r>
          </a:p>
          <a:p>
            <a:pPr lvl="1"/>
            <a:endParaRPr lang="de-DE" dirty="0"/>
          </a:p>
        </p:txBody>
      </p:sp>
      <p:pic>
        <p:nvPicPr>
          <p:cNvPr id="5" name="Picture 4">
            <a:extLst>
              <a:ext uri="{FF2B5EF4-FFF2-40B4-BE49-F238E27FC236}">
                <a16:creationId xmlns:a16="http://schemas.microsoft.com/office/drawing/2014/main" id="{5197686E-1B1F-4445-A7B3-CB6692B39A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8813" y="0"/>
            <a:ext cx="2629305" cy="3319862"/>
          </a:xfrm>
          <a:prstGeom prst="rect">
            <a:avLst/>
          </a:prstGeom>
        </p:spPr>
      </p:pic>
      <p:pic>
        <p:nvPicPr>
          <p:cNvPr id="6" name="Picture 5">
            <a:extLst>
              <a:ext uri="{FF2B5EF4-FFF2-40B4-BE49-F238E27FC236}">
                <a16:creationId xmlns:a16="http://schemas.microsoft.com/office/drawing/2014/main" id="{27ECCBEF-BF55-2640-B125-FD8F904C1224}"/>
              </a:ext>
            </a:extLst>
          </p:cNvPr>
          <p:cNvPicPr>
            <a:picLocks noChangeAspect="1"/>
          </p:cNvPicPr>
          <p:nvPr/>
        </p:nvPicPr>
        <p:blipFill>
          <a:blip r:embed="rId4"/>
          <a:stretch>
            <a:fillRect/>
          </a:stretch>
        </p:blipFill>
        <p:spPr>
          <a:xfrm>
            <a:off x="9428813" y="3352261"/>
            <a:ext cx="2629305" cy="3505740"/>
          </a:xfrm>
          <a:prstGeom prst="rect">
            <a:avLst/>
          </a:prstGeom>
        </p:spPr>
      </p:pic>
    </p:spTree>
    <p:extLst>
      <p:ext uri="{BB962C8B-B14F-4D97-AF65-F5344CB8AC3E}">
        <p14:creationId xmlns:p14="http://schemas.microsoft.com/office/powerpoint/2010/main" val="12559504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C770F-4847-024D-989F-6F7459543F33}"/>
              </a:ext>
            </a:extLst>
          </p:cNvPr>
          <p:cNvSpPr>
            <a:spLocks noGrp="1"/>
          </p:cNvSpPr>
          <p:nvPr>
            <p:ph type="title"/>
          </p:nvPr>
        </p:nvSpPr>
        <p:spPr/>
        <p:txBody>
          <a:bodyPr/>
          <a:lstStyle/>
          <a:p>
            <a:r>
              <a:rPr lang="de-DE" dirty="0">
                <a:solidFill>
                  <a:srgbClr val="FFC000"/>
                </a:solidFill>
              </a:rPr>
              <a:t>Spätrenaissance / Manierismus </a:t>
            </a:r>
          </a:p>
        </p:txBody>
      </p:sp>
      <p:sp>
        <p:nvSpPr>
          <p:cNvPr id="3" name="Content Placeholder 2">
            <a:extLst>
              <a:ext uri="{FF2B5EF4-FFF2-40B4-BE49-F238E27FC236}">
                <a16:creationId xmlns:a16="http://schemas.microsoft.com/office/drawing/2014/main" id="{329479EA-7BE6-9648-9B59-76F484EA9F33}"/>
              </a:ext>
            </a:extLst>
          </p:cNvPr>
          <p:cNvSpPr>
            <a:spLocks noGrp="1"/>
          </p:cNvSpPr>
          <p:nvPr>
            <p:ph idx="1"/>
          </p:nvPr>
        </p:nvSpPr>
        <p:spPr/>
        <p:txBody>
          <a:bodyPr/>
          <a:lstStyle/>
          <a:p>
            <a:r>
              <a:rPr lang="de-DE" dirty="0"/>
              <a:t>Ca. 1530 – ca. 1600 (überschneidet sich mit Hochrenaissance)</a:t>
            </a:r>
          </a:p>
          <a:p>
            <a:r>
              <a:rPr lang="de-DE" dirty="0"/>
              <a:t>Keine antikentreue Nachahmung mehr</a:t>
            </a:r>
          </a:p>
          <a:p>
            <a:r>
              <a:rPr lang="de-DE" dirty="0"/>
              <a:t>Stil und künstlerische Note werden wichtiger</a:t>
            </a:r>
          </a:p>
          <a:p>
            <a:r>
              <a:rPr lang="de-DE" dirty="0"/>
              <a:t>Manierismus = </a:t>
            </a:r>
            <a:r>
              <a:rPr lang="de-DE" dirty="0" err="1"/>
              <a:t>Maniera</a:t>
            </a:r>
            <a:r>
              <a:rPr lang="de-DE" dirty="0"/>
              <a:t> = Art und Weise </a:t>
            </a:r>
          </a:p>
        </p:txBody>
      </p:sp>
      <p:pic>
        <p:nvPicPr>
          <p:cNvPr id="5" name="Picture 4">
            <a:extLst>
              <a:ext uri="{FF2B5EF4-FFF2-40B4-BE49-F238E27FC236}">
                <a16:creationId xmlns:a16="http://schemas.microsoft.com/office/drawing/2014/main" id="{342F9339-7DBD-9F48-9C80-A645BAA2E3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4354" y="2559745"/>
            <a:ext cx="3455073" cy="4182026"/>
          </a:xfrm>
          <a:prstGeom prst="rect">
            <a:avLst/>
          </a:prstGeom>
        </p:spPr>
      </p:pic>
      <p:pic>
        <p:nvPicPr>
          <p:cNvPr id="6" name="Content Placeholder 10">
            <a:extLst>
              <a:ext uri="{FF2B5EF4-FFF2-40B4-BE49-F238E27FC236}">
                <a16:creationId xmlns:a16="http://schemas.microsoft.com/office/drawing/2014/main" id="{0C532A51-64AF-394F-8A9D-3AA77FCE45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540" y="4054166"/>
            <a:ext cx="3497108" cy="2803834"/>
          </a:xfrm>
          <a:prstGeom prst="rect">
            <a:avLst/>
          </a:prstGeom>
        </p:spPr>
      </p:pic>
    </p:spTree>
    <p:extLst>
      <p:ext uri="{BB962C8B-B14F-4D97-AF65-F5344CB8AC3E}">
        <p14:creationId xmlns:p14="http://schemas.microsoft.com/office/powerpoint/2010/main" val="31326235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964E12-F5A0-764B-AA02-B42AFE90AEC9}"/>
              </a:ext>
            </a:extLst>
          </p:cNvPr>
          <p:cNvSpPr>
            <a:spLocks noGrp="1"/>
          </p:cNvSpPr>
          <p:nvPr>
            <p:ph type="title"/>
          </p:nvPr>
        </p:nvSpPr>
        <p:spPr/>
        <p:txBody>
          <a:bodyPr/>
          <a:lstStyle/>
          <a:p>
            <a:r>
              <a:rPr lang="de-DE" dirty="0">
                <a:solidFill>
                  <a:srgbClr val="FF0000"/>
                </a:solidFill>
              </a:rPr>
              <a:t>Literatur</a:t>
            </a:r>
          </a:p>
        </p:txBody>
      </p:sp>
      <p:sp>
        <p:nvSpPr>
          <p:cNvPr id="5" name="Text Placeholder 4">
            <a:extLst>
              <a:ext uri="{FF2B5EF4-FFF2-40B4-BE49-F238E27FC236}">
                <a16:creationId xmlns:a16="http://schemas.microsoft.com/office/drawing/2014/main" id="{D19A6BB1-6CD5-2640-B489-0365DDC9B81D}"/>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8732629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66876-A660-E348-AE0B-A661CB27EA1D}"/>
              </a:ext>
            </a:extLst>
          </p:cNvPr>
          <p:cNvSpPr>
            <a:spLocks noGrp="1"/>
          </p:cNvSpPr>
          <p:nvPr>
            <p:ph type="title"/>
          </p:nvPr>
        </p:nvSpPr>
        <p:spPr/>
        <p:txBody>
          <a:bodyPr>
            <a:normAutofit fontScale="90000"/>
          </a:bodyPr>
          <a:lstStyle/>
          <a:p>
            <a:r>
              <a:rPr lang="de-DE" dirty="0">
                <a:solidFill>
                  <a:srgbClr val="FF0000"/>
                </a:solidFill>
              </a:rPr>
              <a:t>Literatur – </a:t>
            </a:r>
            <a:br>
              <a:rPr lang="de-DE" dirty="0">
                <a:solidFill>
                  <a:srgbClr val="FF0000"/>
                </a:solidFill>
              </a:rPr>
            </a:br>
            <a:r>
              <a:rPr lang="de-DE" dirty="0">
                <a:solidFill>
                  <a:srgbClr val="FF0000"/>
                </a:solidFill>
              </a:rPr>
              <a:t>Wesen der Renaissancekunst und ihre Vorlagen </a:t>
            </a:r>
          </a:p>
        </p:txBody>
      </p:sp>
      <p:sp>
        <p:nvSpPr>
          <p:cNvPr id="3" name="Content Placeholder 2">
            <a:extLst>
              <a:ext uri="{FF2B5EF4-FFF2-40B4-BE49-F238E27FC236}">
                <a16:creationId xmlns:a16="http://schemas.microsoft.com/office/drawing/2014/main" id="{2973CE74-78F8-884D-9CF3-FDCF6BFD6061}"/>
              </a:ext>
            </a:extLst>
          </p:cNvPr>
          <p:cNvSpPr>
            <a:spLocks noGrp="1"/>
          </p:cNvSpPr>
          <p:nvPr>
            <p:ph idx="1"/>
          </p:nvPr>
        </p:nvSpPr>
        <p:spPr/>
        <p:txBody>
          <a:bodyPr/>
          <a:lstStyle/>
          <a:p>
            <a:r>
              <a:rPr lang="de-DE" dirty="0"/>
              <a:t>Nachleben der Antike – Antike Mythologie als Thema der profanen Malerei – pagane Götter </a:t>
            </a:r>
          </a:p>
          <a:p>
            <a:pPr lvl="1"/>
            <a:endParaRPr lang="de-DE" dirty="0"/>
          </a:p>
          <a:p>
            <a:pPr lvl="1"/>
            <a:r>
              <a:rPr lang="de-DE" dirty="0"/>
              <a:t>Aby Warburg, Die Erneuerung der heidnischen Antike: kulturwissenschaftliche Beiträge zur Geschichte der europäischen Renaissance, Berlin 1998 </a:t>
            </a:r>
          </a:p>
          <a:p>
            <a:pPr lvl="1"/>
            <a:r>
              <a:rPr lang="de-DE" dirty="0"/>
              <a:t>Erwin Panofsky, Renaissance </a:t>
            </a:r>
            <a:r>
              <a:rPr lang="de-DE" dirty="0" err="1"/>
              <a:t>and</a:t>
            </a:r>
            <a:r>
              <a:rPr lang="de-DE" dirty="0"/>
              <a:t> </a:t>
            </a:r>
            <a:r>
              <a:rPr lang="de-DE" dirty="0" err="1"/>
              <a:t>Renascences</a:t>
            </a:r>
            <a:r>
              <a:rPr lang="de-DE" dirty="0"/>
              <a:t> in Western Art, Stockholm 1960 </a:t>
            </a:r>
          </a:p>
          <a:p>
            <a:pPr lvl="1"/>
            <a:r>
              <a:rPr lang="de-DE" dirty="0"/>
              <a:t>Edgar Wind, Pagan </a:t>
            </a:r>
            <a:r>
              <a:rPr lang="de-DE" dirty="0" err="1"/>
              <a:t>mysteries</a:t>
            </a:r>
            <a:r>
              <a:rPr lang="de-DE" dirty="0"/>
              <a:t> in </a:t>
            </a:r>
            <a:r>
              <a:rPr lang="de-DE" dirty="0" err="1"/>
              <a:t>the</a:t>
            </a:r>
            <a:r>
              <a:rPr lang="de-DE" dirty="0"/>
              <a:t> Renaissance, New Haven 1958  </a:t>
            </a:r>
          </a:p>
          <a:p>
            <a:endParaRPr lang="de-DE" dirty="0"/>
          </a:p>
        </p:txBody>
      </p:sp>
    </p:spTree>
    <p:extLst>
      <p:ext uri="{BB962C8B-B14F-4D97-AF65-F5344CB8AC3E}">
        <p14:creationId xmlns:p14="http://schemas.microsoft.com/office/powerpoint/2010/main" val="22506084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C5EA5-31CA-6643-B134-DB5B2A467DBA}"/>
              </a:ext>
            </a:extLst>
          </p:cNvPr>
          <p:cNvSpPr>
            <a:spLocks noGrp="1"/>
          </p:cNvSpPr>
          <p:nvPr>
            <p:ph type="title"/>
          </p:nvPr>
        </p:nvSpPr>
        <p:spPr/>
        <p:txBody>
          <a:bodyPr>
            <a:normAutofit fontScale="90000"/>
          </a:bodyPr>
          <a:lstStyle/>
          <a:p>
            <a:r>
              <a:rPr lang="de-DE" dirty="0"/>
              <a:t>Literatur – </a:t>
            </a:r>
            <a:br>
              <a:rPr lang="de-DE" dirty="0"/>
            </a:br>
            <a:r>
              <a:rPr lang="de-DE" dirty="0"/>
              <a:t>Einführung in die Kunst der Renaissance</a:t>
            </a:r>
          </a:p>
        </p:txBody>
      </p:sp>
      <p:sp>
        <p:nvSpPr>
          <p:cNvPr id="3" name="Content Placeholder 2">
            <a:extLst>
              <a:ext uri="{FF2B5EF4-FFF2-40B4-BE49-F238E27FC236}">
                <a16:creationId xmlns:a16="http://schemas.microsoft.com/office/drawing/2014/main" id="{5195BB4B-570C-0A4A-83D8-DF7C6CC8733A}"/>
              </a:ext>
            </a:extLst>
          </p:cNvPr>
          <p:cNvSpPr>
            <a:spLocks noGrp="1"/>
          </p:cNvSpPr>
          <p:nvPr>
            <p:ph idx="1"/>
          </p:nvPr>
        </p:nvSpPr>
        <p:spPr/>
        <p:txBody>
          <a:bodyPr>
            <a:normAutofit fontScale="92500" lnSpcReduction="20000"/>
          </a:bodyPr>
          <a:lstStyle/>
          <a:p>
            <a:r>
              <a:rPr lang="de-DE" dirty="0"/>
              <a:t>Burckhardt, Jakob, Die Kunst der Renaissance in Italien  1860 </a:t>
            </a:r>
          </a:p>
          <a:p>
            <a:r>
              <a:rPr lang="de-DE" dirty="0" err="1"/>
              <a:t>Paatz</a:t>
            </a:r>
            <a:r>
              <a:rPr lang="de-DE" dirty="0"/>
              <a:t>, Walter, Die Kunst der Renaissance in Italien, Stuttgart 1953   </a:t>
            </a:r>
          </a:p>
          <a:p>
            <a:r>
              <a:rPr lang="de-DE" dirty="0"/>
              <a:t>Panofsky, Erwin, Studien zur Ikonologie: humanistische Themen in der Kunst der Renaissance, Köln: DuMont, 1980</a:t>
            </a:r>
          </a:p>
          <a:p>
            <a:r>
              <a:rPr lang="en-US" dirty="0"/>
              <a:t>John T. </a:t>
            </a:r>
            <a:r>
              <a:rPr lang="en-US" dirty="0" err="1"/>
              <a:t>Paoletti</a:t>
            </a:r>
            <a:r>
              <a:rPr lang="en-US" dirty="0"/>
              <a:t> &amp; Gary M. Radke, Art in Renaissance Italy, New York: H.N. Abrams, 2011</a:t>
            </a:r>
          </a:p>
          <a:p>
            <a:r>
              <a:rPr lang="de-DE" dirty="0"/>
              <a:t>Schneider, Norbert, Kunst der Frührenaissance in Italien: exemplarische Interpretationen, Berlin: </a:t>
            </a:r>
            <a:r>
              <a:rPr lang="de-DE" dirty="0" err="1"/>
              <a:t>Lit</a:t>
            </a:r>
            <a:r>
              <a:rPr lang="de-DE" dirty="0"/>
              <a:t> Verlag 2018</a:t>
            </a:r>
          </a:p>
          <a:p>
            <a:r>
              <a:rPr lang="en-US" dirty="0"/>
              <a:t>Welch, Evelyn S., Art in Renaissance Italy, 1350-1500, Oxford 2000  </a:t>
            </a:r>
            <a:endParaRPr lang="de-DE" dirty="0"/>
          </a:p>
          <a:p>
            <a:r>
              <a:rPr lang="en-US" dirty="0"/>
              <a:t>Campbell, Stephen, Italian Renaissance art, New York 2012</a:t>
            </a:r>
          </a:p>
          <a:p>
            <a:r>
              <a:rPr lang="en-US" dirty="0" err="1"/>
              <a:t>Dressen</a:t>
            </a:r>
            <a:r>
              <a:rPr lang="en-US" dirty="0"/>
              <a:t>, Angela, The Intellectual Education of the Italian Renaissance Artist, New York 2021 </a:t>
            </a:r>
            <a:endParaRPr lang="de-DE" dirty="0"/>
          </a:p>
        </p:txBody>
      </p:sp>
    </p:spTree>
    <p:extLst>
      <p:ext uri="{BB962C8B-B14F-4D97-AF65-F5344CB8AC3E}">
        <p14:creationId xmlns:p14="http://schemas.microsoft.com/office/powerpoint/2010/main" val="21686484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6E1EC-0558-2B49-AD4A-288416DFB35E}"/>
              </a:ext>
            </a:extLst>
          </p:cNvPr>
          <p:cNvSpPr>
            <a:spLocks noGrp="1"/>
          </p:cNvSpPr>
          <p:nvPr>
            <p:ph type="title"/>
          </p:nvPr>
        </p:nvSpPr>
        <p:spPr/>
        <p:txBody>
          <a:bodyPr/>
          <a:lstStyle/>
          <a:p>
            <a:r>
              <a:rPr lang="de-DE" dirty="0">
                <a:solidFill>
                  <a:srgbClr val="FF0000"/>
                </a:solidFill>
              </a:rPr>
              <a:t>Vorlesungswochen </a:t>
            </a:r>
          </a:p>
        </p:txBody>
      </p:sp>
      <p:sp>
        <p:nvSpPr>
          <p:cNvPr id="3" name="Content Placeholder 2">
            <a:extLst>
              <a:ext uri="{FF2B5EF4-FFF2-40B4-BE49-F238E27FC236}">
                <a16:creationId xmlns:a16="http://schemas.microsoft.com/office/drawing/2014/main" id="{A32D9733-E1FC-A44D-B3E1-FDF2AE2D7B4A}"/>
              </a:ext>
            </a:extLst>
          </p:cNvPr>
          <p:cNvSpPr>
            <a:spLocks noGrp="1"/>
          </p:cNvSpPr>
          <p:nvPr>
            <p:ph idx="1"/>
          </p:nvPr>
        </p:nvSpPr>
        <p:spPr/>
        <p:txBody>
          <a:bodyPr>
            <a:normAutofit fontScale="55000" lnSpcReduction="20000"/>
          </a:bodyPr>
          <a:lstStyle/>
          <a:p>
            <a:r>
              <a:rPr lang="de-DE" dirty="0"/>
              <a:t>Renaissance – Wiedergeburt ? (5.4.23)</a:t>
            </a:r>
          </a:p>
          <a:p>
            <a:r>
              <a:rPr lang="de-DE" dirty="0"/>
              <a:t>Die Wiege der Renaissance: Florenz (12.4.23)</a:t>
            </a:r>
          </a:p>
          <a:p>
            <a:r>
              <a:rPr lang="de-DE" dirty="0"/>
              <a:t>Florenz in der Renaissance (19.4.23)</a:t>
            </a:r>
          </a:p>
          <a:p>
            <a:r>
              <a:rPr lang="de-DE" dirty="0"/>
              <a:t>Rom (26.4.23)</a:t>
            </a:r>
          </a:p>
          <a:p>
            <a:r>
              <a:rPr lang="de-DE" dirty="0"/>
              <a:t>Venedig (3.5.23)</a:t>
            </a:r>
          </a:p>
          <a:p>
            <a:r>
              <a:rPr lang="de-DE" dirty="0"/>
              <a:t>Fällt aus ---- Dies </a:t>
            </a:r>
            <a:r>
              <a:rPr lang="de-DE" dirty="0" err="1"/>
              <a:t>academicus</a:t>
            </a:r>
            <a:r>
              <a:rPr lang="de-DE" dirty="0"/>
              <a:t> (10.5.23)</a:t>
            </a:r>
          </a:p>
          <a:p>
            <a:r>
              <a:rPr lang="de-DE" dirty="0" err="1"/>
              <a:t>Vitruv</a:t>
            </a:r>
            <a:r>
              <a:rPr lang="de-DE" dirty="0"/>
              <a:t> und Nachfolge (17.5.23)</a:t>
            </a:r>
          </a:p>
          <a:p>
            <a:r>
              <a:rPr lang="de-DE" dirty="0"/>
              <a:t>Kunsttraktate (24.5.23)</a:t>
            </a:r>
          </a:p>
          <a:p>
            <a:r>
              <a:rPr lang="de-DE" dirty="0"/>
              <a:t>Fällt aus ---- Pfingstferien (31.5.23)</a:t>
            </a:r>
          </a:p>
          <a:p>
            <a:r>
              <a:rPr lang="de-DE" dirty="0"/>
              <a:t>Das vielseitige Ingenium der Künstler (7.6.23)</a:t>
            </a:r>
          </a:p>
          <a:p>
            <a:r>
              <a:rPr lang="de-DE" dirty="0"/>
              <a:t>Deutschland (14.6.23)</a:t>
            </a:r>
          </a:p>
          <a:p>
            <a:r>
              <a:rPr lang="de-DE" dirty="0"/>
              <a:t>Niederlande (21.6.23)</a:t>
            </a:r>
          </a:p>
          <a:p>
            <a:r>
              <a:rPr lang="de-DE" dirty="0"/>
              <a:t>Frankreich (28.6.23)</a:t>
            </a:r>
          </a:p>
          <a:p>
            <a:r>
              <a:rPr lang="de-DE" dirty="0"/>
              <a:t>Renaissance - Import und Export / Renaissance und Wissenschaft (5.7.23)</a:t>
            </a:r>
          </a:p>
          <a:p>
            <a:r>
              <a:rPr lang="de-DE" dirty="0"/>
              <a:t>Schriftliche Klausur (12.6.23) </a:t>
            </a:r>
          </a:p>
        </p:txBody>
      </p:sp>
    </p:spTree>
    <p:extLst>
      <p:ext uri="{BB962C8B-B14F-4D97-AF65-F5344CB8AC3E}">
        <p14:creationId xmlns:p14="http://schemas.microsoft.com/office/powerpoint/2010/main" val="86102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Renaissance – </a:t>
            </a:r>
            <a:r>
              <a:rPr lang="it-IT" dirty="0" err="1"/>
              <a:t>Wiedergeburt</a:t>
            </a:r>
            <a:r>
              <a:rPr lang="it-IT" dirty="0"/>
              <a:t>? </a:t>
            </a:r>
            <a:endParaRPr lang="en-US" dirty="0"/>
          </a:p>
        </p:txBody>
      </p:sp>
      <p:sp>
        <p:nvSpPr>
          <p:cNvPr id="3" name="Content Placeholder 2"/>
          <p:cNvSpPr>
            <a:spLocks noGrp="1"/>
          </p:cNvSpPr>
          <p:nvPr>
            <p:ph idx="1"/>
          </p:nvPr>
        </p:nvSpPr>
        <p:spPr/>
        <p:txBody>
          <a:bodyPr/>
          <a:lstStyle/>
          <a:p>
            <a:r>
              <a:rPr lang="it-IT" dirty="0" err="1"/>
              <a:t>Epochenbezeichnung</a:t>
            </a:r>
            <a:r>
              <a:rPr lang="it-IT" dirty="0"/>
              <a:t> 1400-1600</a:t>
            </a:r>
          </a:p>
          <a:p>
            <a:pPr lvl="1"/>
            <a:r>
              <a:rPr lang="it-IT" dirty="0" err="1"/>
              <a:t>ca</a:t>
            </a:r>
            <a:r>
              <a:rPr lang="it-IT" dirty="0"/>
              <a:t>. 1420 – 1570 (in </a:t>
            </a:r>
            <a:r>
              <a:rPr lang="it-IT" dirty="0" err="1"/>
              <a:t>Italien</a:t>
            </a:r>
            <a:r>
              <a:rPr lang="it-IT" dirty="0"/>
              <a:t>) </a:t>
            </a:r>
          </a:p>
          <a:p>
            <a:pPr lvl="1"/>
            <a:r>
              <a:rPr lang="it-IT" dirty="0"/>
              <a:t>Ab </a:t>
            </a:r>
            <a:r>
              <a:rPr lang="it-IT" dirty="0" err="1"/>
              <a:t>ca</a:t>
            </a:r>
            <a:r>
              <a:rPr lang="it-IT" dirty="0"/>
              <a:t>. 1500 in </a:t>
            </a:r>
            <a:r>
              <a:rPr lang="it-IT" dirty="0" err="1"/>
              <a:t>Deutschland</a:t>
            </a:r>
            <a:r>
              <a:rPr lang="it-IT" dirty="0"/>
              <a:t> und </a:t>
            </a:r>
            <a:r>
              <a:rPr lang="it-IT" dirty="0" err="1"/>
              <a:t>Frankreich</a:t>
            </a:r>
            <a:r>
              <a:rPr lang="it-IT" dirty="0"/>
              <a:t> </a:t>
            </a:r>
          </a:p>
          <a:p>
            <a:r>
              <a:rPr lang="it-IT" dirty="0" err="1"/>
              <a:t>Renaissance</a:t>
            </a:r>
            <a:r>
              <a:rPr lang="it-IT" dirty="0"/>
              <a:t> – rinascere - </a:t>
            </a:r>
            <a:r>
              <a:rPr lang="it-IT" dirty="0" err="1"/>
              <a:t>Wiedererwachen</a:t>
            </a:r>
            <a:r>
              <a:rPr lang="it-IT" dirty="0"/>
              <a:t> </a:t>
            </a:r>
          </a:p>
          <a:p>
            <a:pPr lvl="1"/>
            <a:r>
              <a:rPr lang="it-IT" dirty="0" err="1"/>
              <a:t>Rückgriff</a:t>
            </a:r>
            <a:r>
              <a:rPr lang="it-IT" dirty="0"/>
              <a:t> </a:t>
            </a:r>
            <a:r>
              <a:rPr lang="it-IT" dirty="0" err="1"/>
              <a:t>auf</a:t>
            </a:r>
            <a:r>
              <a:rPr lang="it-IT" dirty="0"/>
              <a:t> </a:t>
            </a:r>
            <a:r>
              <a:rPr lang="it-IT" dirty="0" err="1"/>
              <a:t>Antike</a:t>
            </a:r>
            <a:r>
              <a:rPr lang="it-IT" dirty="0"/>
              <a:t> - »</a:t>
            </a:r>
            <a:r>
              <a:rPr lang="it-IT" dirty="0" err="1"/>
              <a:t>Wiedererwachen</a:t>
            </a:r>
            <a:r>
              <a:rPr lang="it-IT" dirty="0"/>
              <a:t> </a:t>
            </a:r>
            <a:r>
              <a:rPr lang="it-IT" dirty="0" err="1"/>
              <a:t>der</a:t>
            </a:r>
            <a:r>
              <a:rPr lang="it-IT" dirty="0"/>
              <a:t> </a:t>
            </a:r>
            <a:r>
              <a:rPr lang="it-IT" dirty="0" err="1"/>
              <a:t>Antike</a:t>
            </a:r>
            <a:r>
              <a:rPr lang="it-IT" dirty="0"/>
              <a:t>» </a:t>
            </a:r>
          </a:p>
          <a:p>
            <a:endParaRPr lang="it-IT" dirty="0"/>
          </a:p>
        </p:txBody>
      </p:sp>
    </p:spTree>
    <p:extLst>
      <p:ext uri="{BB962C8B-B14F-4D97-AF65-F5344CB8AC3E}">
        <p14:creationId xmlns:p14="http://schemas.microsoft.com/office/powerpoint/2010/main" val="2869908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9F0B9-3309-BD4C-A3B3-0764CA46938A}"/>
              </a:ext>
            </a:extLst>
          </p:cNvPr>
          <p:cNvSpPr>
            <a:spLocks noGrp="1"/>
          </p:cNvSpPr>
          <p:nvPr>
            <p:ph type="title"/>
          </p:nvPr>
        </p:nvSpPr>
        <p:spPr/>
        <p:txBody>
          <a:bodyPr/>
          <a:lstStyle/>
          <a:p>
            <a:r>
              <a:rPr lang="de-DE" dirty="0"/>
              <a:t>Renaissance – Wiedererwachen?</a:t>
            </a:r>
            <a:br>
              <a:rPr lang="de-DE" dirty="0"/>
            </a:br>
            <a:r>
              <a:rPr lang="de-DE" sz="2000" dirty="0"/>
              <a:t>Woher kommt der Begriff? </a:t>
            </a:r>
          </a:p>
        </p:txBody>
      </p:sp>
      <p:sp>
        <p:nvSpPr>
          <p:cNvPr id="3" name="Content Placeholder 2">
            <a:extLst>
              <a:ext uri="{FF2B5EF4-FFF2-40B4-BE49-F238E27FC236}">
                <a16:creationId xmlns:a16="http://schemas.microsoft.com/office/drawing/2014/main" id="{AC79E85C-EFCF-CE40-8E72-43A3E64F828A}"/>
              </a:ext>
            </a:extLst>
          </p:cNvPr>
          <p:cNvSpPr>
            <a:spLocks noGrp="1"/>
          </p:cNvSpPr>
          <p:nvPr>
            <p:ph idx="1"/>
          </p:nvPr>
        </p:nvSpPr>
        <p:spPr>
          <a:xfrm>
            <a:off x="838200" y="1825625"/>
            <a:ext cx="10515600" cy="4858954"/>
          </a:xfrm>
        </p:spPr>
        <p:txBody>
          <a:bodyPr>
            <a:normAutofit fontScale="92500" lnSpcReduction="10000"/>
          </a:bodyPr>
          <a:lstStyle/>
          <a:p>
            <a:pPr lvl="1"/>
            <a:r>
              <a:rPr lang="it-IT" dirty="0" err="1"/>
              <a:t>Als</a:t>
            </a:r>
            <a:r>
              <a:rPr lang="it-IT" dirty="0"/>
              <a:t> </a:t>
            </a:r>
            <a:r>
              <a:rPr lang="it-IT" dirty="0" err="1"/>
              <a:t>Epochenbezeichnung</a:t>
            </a:r>
            <a:r>
              <a:rPr lang="it-IT" dirty="0"/>
              <a:t> </a:t>
            </a:r>
            <a:r>
              <a:rPr lang="it-IT" dirty="0" err="1"/>
              <a:t>aus</a:t>
            </a:r>
            <a:r>
              <a:rPr lang="it-IT" dirty="0"/>
              <a:t> </a:t>
            </a:r>
            <a:r>
              <a:rPr lang="it-IT" dirty="0" err="1"/>
              <a:t>dem</a:t>
            </a:r>
            <a:r>
              <a:rPr lang="it-IT" dirty="0"/>
              <a:t> 19. </a:t>
            </a:r>
            <a:r>
              <a:rPr lang="it-IT" dirty="0" err="1"/>
              <a:t>Jh</a:t>
            </a:r>
            <a:r>
              <a:rPr lang="it-IT" dirty="0"/>
              <a:t>. (1855 </a:t>
            </a:r>
            <a:r>
              <a:rPr lang="it-IT" dirty="0" err="1"/>
              <a:t>durch</a:t>
            </a:r>
            <a:r>
              <a:rPr lang="it-IT" dirty="0"/>
              <a:t> Jules </a:t>
            </a:r>
            <a:r>
              <a:rPr lang="it-IT" dirty="0" err="1"/>
              <a:t>Michelet</a:t>
            </a:r>
            <a:r>
              <a:rPr lang="it-IT" dirty="0"/>
              <a:t>, Histoire de France, </a:t>
            </a:r>
            <a:r>
              <a:rPr lang="it-IT" dirty="0" err="1"/>
              <a:t>Bd</a:t>
            </a:r>
            <a:r>
              <a:rPr lang="it-IT" dirty="0"/>
              <a:t>. 7) </a:t>
            </a:r>
          </a:p>
          <a:p>
            <a:pPr lvl="1"/>
            <a:r>
              <a:rPr lang="it-IT" dirty="0" err="1"/>
              <a:t>Als</a:t>
            </a:r>
            <a:r>
              <a:rPr lang="it-IT" dirty="0"/>
              <a:t> </a:t>
            </a:r>
            <a:r>
              <a:rPr lang="it-IT" dirty="0" err="1"/>
              <a:t>Epochen</a:t>
            </a:r>
            <a:r>
              <a:rPr lang="it-IT" dirty="0"/>
              <a:t>- und </a:t>
            </a:r>
            <a:r>
              <a:rPr lang="it-IT" dirty="0" err="1"/>
              <a:t>Kulturbezeichnung</a:t>
            </a:r>
            <a:r>
              <a:rPr lang="it-IT" dirty="0"/>
              <a:t> 1860 (Jacob </a:t>
            </a:r>
            <a:r>
              <a:rPr lang="it-IT" dirty="0" err="1"/>
              <a:t>Burckhardt</a:t>
            </a:r>
            <a:r>
              <a:rPr lang="it-IT" dirty="0"/>
              <a:t>, Die </a:t>
            </a:r>
            <a:r>
              <a:rPr lang="it-IT" dirty="0" err="1"/>
              <a:t>Cultur</a:t>
            </a:r>
            <a:r>
              <a:rPr lang="it-IT" dirty="0"/>
              <a:t> </a:t>
            </a:r>
            <a:r>
              <a:rPr lang="it-IT" dirty="0" err="1"/>
              <a:t>der</a:t>
            </a:r>
            <a:r>
              <a:rPr lang="it-IT" dirty="0"/>
              <a:t> </a:t>
            </a:r>
            <a:r>
              <a:rPr lang="it-IT" dirty="0" err="1"/>
              <a:t>Renaissance</a:t>
            </a:r>
            <a:r>
              <a:rPr lang="it-IT" dirty="0"/>
              <a:t> in </a:t>
            </a:r>
            <a:r>
              <a:rPr lang="it-IT" dirty="0" err="1"/>
              <a:t>Italien</a:t>
            </a:r>
            <a:r>
              <a:rPr lang="it-IT" dirty="0"/>
              <a:t>)</a:t>
            </a:r>
          </a:p>
          <a:p>
            <a:pPr lvl="1"/>
            <a:r>
              <a:rPr lang="it-IT" dirty="0" err="1"/>
              <a:t>Als</a:t>
            </a:r>
            <a:r>
              <a:rPr lang="it-IT" dirty="0"/>
              <a:t> </a:t>
            </a:r>
            <a:r>
              <a:rPr lang="it-IT" dirty="0" err="1"/>
              <a:t>Phänomen</a:t>
            </a:r>
            <a:r>
              <a:rPr lang="it-IT" dirty="0"/>
              <a:t> </a:t>
            </a:r>
            <a:r>
              <a:rPr lang="it-IT" dirty="0" err="1"/>
              <a:t>des</a:t>
            </a:r>
            <a:r>
              <a:rPr lang="it-IT" dirty="0"/>
              <a:t> </a:t>
            </a:r>
            <a:r>
              <a:rPr lang="it-IT" dirty="0" err="1"/>
              <a:t>Wiedererwachens</a:t>
            </a:r>
            <a:r>
              <a:rPr lang="it-IT" dirty="0"/>
              <a:t> </a:t>
            </a:r>
            <a:r>
              <a:rPr lang="it-IT" dirty="0" err="1"/>
              <a:t>aus</a:t>
            </a:r>
            <a:r>
              <a:rPr lang="it-IT" dirty="0"/>
              <a:t> </a:t>
            </a:r>
            <a:r>
              <a:rPr lang="it-IT" dirty="0" err="1"/>
              <a:t>der</a:t>
            </a:r>
            <a:r>
              <a:rPr lang="it-IT" dirty="0"/>
              <a:t> Zeit </a:t>
            </a:r>
            <a:r>
              <a:rPr lang="it-IT" dirty="0" err="1"/>
              <a:t>der</a:t>
            </a:r>
            <a:r>
              <a:rPr lang="it-IT" dirty="0"/>
              <a:t> </a:t>
            </a:r>
            <a:r>
              <a:rPr lang="it-IT" dirty="0" err="1"/>
              <a:t>Renaissance</a:t>
            </a:r>
            <a:r>
              <a:rPr lang="it-IT" dirty="0"/>
              <a:t>. </a:t>
            </a:r>
          </a:p>
          <a:p>
            <a:pPr lvl="2"/>
            <a:r>
              <a:rPr lang="it-IT" dirty="0"/>
              <a:t>Vasari 1550: «rinascere» </a:t>
            </a:r>
            <a:r>
              <a:rPr lang="it-IT" dirty="0" err="1"/>
              <a:t>betrifft</a:t>
            </a:r>
            <a:r>
              <a:rPr lang="it-IT" dirty="0"/>
              <a:t> </a:t>
            </a:r>
            <a:r>
              <a:rPr lang="it-IT" dirty="0" err="1"/>
              <a:t>eine</a:t>
            </a:r>
            <a:r>
              <a:rPr lang="it-IT" dirty="0"/>
              <a:t> </a:t>
            </a:r>
            <a:r>
              <a:rPr lang="it-IT" dirty="0" err="1"/>
              <a:t>kulturelle</a:t>
            </a:r>
            <a:r>
              <a:rPr lang="it-IT" dirty="0"/>
              <a:t> </a:t>
            </a:r>
            <a:r>
              <a:rPr lang="it-IT" dirty="0" err="1"/>
              <a:t>Bewegung</a:t>
            </a:r>
            <a:r>
              <a:rPr lang="it-IT" dirty="0"/>
              <a:t> und </a:t>
            </a:r>
            <a:r>
              <a:rPr lang="it-IT" dirty="0" err="1"/>
              <a:t>einen</a:t>
            </a:r>
            <a:r>
              <a:rPr lang="it-IT" dirty="0"/>
              <a:t> </a:t>
            </a:r>
            <a:r>
              <a:rPr lang="it-IT" dirty="0" err="1"/>
              <a:t>künstlerischen</a:t>
            </a:r>
            <a:r>
              <a:rPr lang="it-IT" dirty="0"/>
              <a:t> </a:t>
            </a:r>
            <a:r>
              <a:rPr lang="it-IT" dirty="0" err="1"/>
              <a:t>Stil</a:t>
            </a:r>
            <a:r>
              <a:rPr lang="it-IT" dirty="0"/>
              <a:t>, die </a:t>
            </a:r>
            <a:r>
              <a:rPr lang="it-IT" dirty="0" err="1"/>
              <a:t>durch</a:t>
            </a:r>
            <a:r>
              <a:rPr lang="it-IT" dirty="0"/>
              <a:t> </a:t>
            </a:r>
            <a:r>
              <a:rPr lang="it-IT" dirty="0" err="1"/>
              <a:t>antike</a:t>
            </a:r>
            <a:r>
              <a:rPr lang="it-IT" dirty="0"/>
              <a:t> </a:t>
            </a:r>
            <a:r>
              <a:rPr lang="it-IT" dirty="0" err="1"/>
              <a:t>Einflüsse</a:t>
            </a:r>
            <a:r>
              <a:rPr lang="it-IT" dirty="0"/>
              <a:t> </a:t>
            </a:r>
            <a:r>
              <a:rPr lang="it-IT" dirty="0" err="1"/>
              <a:t>wiederbelebt</a:t>
            </a:r>
            <a:r>
              <a:rPr lang="it-IT" dirty="0"/>
              <a:t> </a:t>
            </a:r>
            <a:r>
              <a:rPr lang="it-IT" dirty="0" err="1"/>
              <a:t>wurden</a:t>
            </a:r>
            <a:r>
              <a:rPr lang="it-IT" dirty="0"/>
              <a:t>.</a:t>
            </a:r>
          </a:p>
          <a:p>
            <a:pPr lvl="1"/>
            <a:r>
              <a:rPr lang="it-IT" dirty="0"/>
              <a:t>Ab </a:t>
            </a:r>
            <a:r>
              <a:rPr lang="it-IT" dirty="0" err="1"/>
              <a:t>den</a:t>
            </a:r>
            <a:r>
              <a:rPr lang="it-IT" dirty="0"/>
              <a:t> 1430ern </a:t>
            </a:r>
            <a:r>
              <a:rPr lang="it-IT" dirty="0" err="1"/>
              <a:t>sprechen</a:t>
            </a:r>
            <a:r>
              <a:rPr lang="it-IT" dirty="0"/>
              <a:t> </a:t>
            </a:r>
            <a:r>
              <a:rPr lang="it-IT" dirty="0" err="1"/>
              <a:t>Humanisten</a:t>
            </a:r>
            <a:r>
              <a:rPr lang="it-IT" dirty="0"/>
              <a:t> von «rinascere l’arti perdute». </a:t>
            </a:r>
          </a:p>
          <a:p>
            <a:pPr lvl="2"/>
            <a:r>
              <a:rPr lang="it-IT" dirty="0"/>
              <a:t>Matteo Palmieri, De vita civile, </a:t>
            </a:r>
            <a:r>
              <a:rPr lang="it-IT" dirty="0" err="1"/>
              <a:t>ca</a:t>
            </a:r>
            <a:r>
              <a:rPr lang="it-IT" dirty="0"/>
              <a:t>. 1432: Petrarca und Giotto </a:t>
            </a:r>
            <a:r>
              <a:rPr lang="it-IT" dirty="0" err="1"/>
              <a:t>werden</a:t>
            </a:r>
            <a:r>
              <a:rPr lang="it-IT" dirty="0"/>
              <a:t> </a:t>
            </a:r>
            <a:r>
              <a:rPr lang="it-IT" dirty="0" err="1"/>
              <a:t>als</a:t>
            </a:r>
            <a:r>
              <a:rPr lang="it-IT" dirty="0"/>
              <a:t> die </a:t>
            </a:r>
            <a:r>
              <a:rPr lang="it-IT" dirty="0" err="1"/>
              <a:t>Initiatoren</a:t>
            </a:r>
            <a:r>
              <a:rPr lang="it-IT" dirty="0"/>
              <a:t> </a:t>
            </a:r>
            <a:r>
              <a:rPr lang="it-IT" dirty="0" err="1"/>
              <a:t>der</a:t>
            </a:r>
            <a:r>
              <a:rPr lang="it-IT" dirty="0"/>
              <a:t> </a:t>
            </a:r>
            <a:r>
              <a:rPr lang="it-IT" dirty="0" err="1"/>
              <a:t>Wiederbelebung</a:t>
            </a:r>
            <a:r>
              <a:rPr lang="it-IT" dirty="0"/>
              <a:t> </a:t>
            </a:r>
            <a:r>
              <a:rPr lang="it-IT" dirty="0" err="1"/>
              <a:t>antiker</a:t>
            </a:r>
            <a:r>
              <a:rPr lang="it-IT" dirty="0"/>
              <a:t> </a:t>
            </a:r>
            <a:r>
              <a:rPr lang="it-IT" dirty="0" err="1"/>
              <a:t>artistischer</a:t>
            </a:r>
            <a:r>
              <a:rPr lang="it-IT" dirty="0"/>
              <a:t> </a:t>
            </a:r>
            <a:r>
              <a:rPr lang="it-IT" dirty="0" err="1"/>
              <a:t>Größe</a:t>
            </a:r>
            <a:r>
              <a:rPr lang="it-IT" dirty="0"/>
              <a:t> </a:t>
            </a:r>
            <a:r>
              <a:rPr lang="it-IT" dirty="0" err="1"/>
              <a:t>bezeichnet</a:t>
            </a:r>
            <a:r>
              <a:rPr lang="it-IT" dirty="0"/>
              <a:t>. 800 </a:t>
            </a:r>
            <a:r>
              <a:rPr lang="it-IT" dirty="0" err="1"/>
              <a:t>Jahre</a:t>
            </a:r>
            <a:r>
              <a:rPr lang="it-IT" dirty="0"/>
              <a:t> </a:t>
            </a:r>
            <a:r>
              <a:rPr lang="it-IT" dirty="0" err="1"/>
              <a:t>lag</a:t>
            </a:r>
            <a:r>
              <a:rPr lang="it-IT" dirty="0"/>
              <a:t> </a:t>
            </a:r>
            <a:r>
              <a:rPr lang="it-IT" dirty="0" err="1"/>
              <a:t>Dunkelheit</a:t>
            </a:r>
            <a:r>
              <a:rPr lang="it-IT" dirty="0"/>
              <a:t> </a:t>
            </a:r>
            <a:r>
              <a:rPr lang="it-IT" dirty="0" err="1"/>
              <a:t>über</a:t>
            </a:r>
            <a:r>
              <a:rPr lang="it-IT" dirty="0"/>
              <a:t> </a:t>
            </a:r>
            <a:r>
              <a:rPr lang="it-IT" dirty="0" err="1"/>
              <a:t>den</a:t>
            </a:r>
            <a:r>
              <a:rPr lang="it-IT" dirty="0"/>
              <a:t> </a:t>
            </a:r>
            <a:r>
              <a:rPr lang="it-IT" dirty="0" err="1"/>
              <a:t>Künsten</a:t>
            </a:r>
            <a:r>
              <a:rPr lang="it-IT" dirty="0"/>
              <a:t> und </a:t>
            </a:r>
            <a:r>
              <a:rPr lang="it-IT" dirty="0" err="1"/>
              <a:t>der</a:t>
            </a:r>
            <a:r>
              <a:rPr lang="it-IT" dirty="0"/>
              <a:t> </a:t>
            </a:r>
            <a:r>
              <a:rPr lang="it-IT" dirty="0" err="1"/>
              <a:t>Bildung</a:t>
            </a:r>
            <a:r>
              <a:rPr lang="it-IT" dirty="0"/>
              <a:t>. Giotto </a:t>
            </a:r>
            <a:r>
              <a:rPr lang="it-IT" dirty="0" err="1"/>
              <a:t>hat</a:t>
            </a:r>
            <a:r>
              <a:rPr lang="it-IT" dirty="0"/>
              <a:t> die </a:t>
            </a:r>
            <a:r>
              <a:rPr lang="it-IT" dirty="0" err="1"/>
              <a:t>Malerei</a:t>
            </a:r>
            <a:r>
              <a:rPr lang="it-IT" dirty="0"/>
              <a:t> </a:t>
            </a:r>
            <a:r>
              <a:rPr lang="it-IT" dirty="0" err="1"/>
              <a:t>wiederbelebt</a:t>
            </a:r>
            <a:r>
              <a:rPr lang="it-IT" dirty="0"/>
              <a:t>. Petrarca </a:t>
            </a:r>
            <a:r>
              <a:rPr lang="it-IT" dirty="0" err="1"/>
              <a:t>verfasste</a:t>
            </a:r>
            <a:r>
              <a:rPr lang="it-IT" dirty="0"/>
              <a:t> Poesie </a:t>
            </a:r>
            <a:r>
              <a:rPr lang="it-IT" dirty="0" err="1"/>
              <a:t>im</a:t>
            </a:r>
            <a:r>
              <a:rPr lang="it-IT" dirty="0"/>
              <a:t> </a:t>
            </a:r>
            <a:r>
              <a:rPr lang="it-IT" dirty="0" err="1"/>
              <a:t>antikisierenden</a:t>
            </a:r>
            <a:r>
              <a:rPr lang="it-IT" dirty="0"/>
              <a:t> </a:t>
            </a:r>
            <a:r>
              <a:rPr lang="it-IT" dirty="0" err="1"/>
              <a:t>Latein</a:t>
            </a:r>
            <a:r>
              <a:rPr lang="it-IT" dirty="0"/>
              <a:t> und </a:t>
            </a:r>
            <a:r>
              <a:rPr lang="it-IT" dirty="0" err="1"/>
              <a:t>im</a:t>
            </a:r>
            <a:r>
              <a:rPr lang="it-IT" dirty="0"/>
              <a:t> Volgare und </a:t>
            </a:r>
            <a:r>
              <a:rPr lang="it-IT" dirty="0" err="1"/>
              <a:t>machte</a:t>
            </a:r>
            <a:r>
              <a:rPr lang="it-IT" dirty="0"/>
              <a:t> </a:t>
            </a:r>
            <a:r>
              <a:rPr lang="it-IT" dirty="0" err="1"/>
              <a:t>Naturbeobachtungen</a:t>
            </a:r>
            <a:r>
              <a:rPr lang="it-IT" dirty="0"/>
              <a:t>. </a:t>
            </a:r>
          </a:p>
          <a:p>
            <a:pPr lvl="2"/>
            <a:r>
              <a:rPr lang="it-IT" dirty="0"/>
              <a:t>Palmieri </a:t>
            </a:r>
            <a:r>
              <a:rPr lang="it-IT" dirty="0" err="1"/>
              <a:t>würdigt</a:t>
            </a:r>
            <a:r>
              <a:rPr lang="it-IT" dirty="0"/>
              <a:t> </a:t>
            </a:r>
            <a:r>
              <a:rPr lang="it-IT" dirty="0" err="1"/>
              <a:t>zu</a:t>
            </a:r>
            <a:r>
              <a:rPr lang="it-IT" dirty="0"/>
              <a:t> </a:t>
            </a:r>
            <a:r>
              <a:rPr lang="it-IT" dirty="0" err="1"/>
              <a:t>seiner</a:t>
            </a:r>
            <a:r>
              <a:rPr lang="it-IT" dirty="0"/>
              <a:t> </a:t>
            </a:r>
            <a:r>
              <a:rPr lang="it-IT" dirty="0" err="1"/>
              <a:t>eigenen</a:t>
            </a:r>
            <a:r>
              <a:rPr lang="it-IT" dirty="0"/>
              <a:t> Zeit </a:t>
            </a:r>
            <a:r>
              <a:rPr lang="it-IT" dirty="0" err="1"/>
              <a:t>nun</a:t>
            </a:r>
            <a:r>
              <a:rPr lang="it-IT" dirty="0"/>
              <a:t> </a:t>
            </a:r>
            <a:r>
              <a:rPr lang="it-IT" dirty="0" err="1"/>
              <a:t>auch</a:t>
            </a:r>
            <a:r>
              <a:rPr lang="it-IT" dirty="0"/>
              <a:t> die </a:t>
            </a:r>
            <a:r>
              <a:rPr lang="it-IT" dirty="0" err="1"/>
              <a:t>Wiederbelebung</a:t>
            </a:r>
            <a:r>
              <a:rPr lang="it-IT" dirty="0"/>
              <a:t> </a:t>
            </a:r>
            <a:r>
              <a:rPr lang="it-IT" dirty="0" err="1"/>
              <a:t>der</a:t>
            </a:r>
            <a:r>
              <a:rPr lang="it-IT" dirty="0"/>
              <a:t> </a:t>
            </a:r>
            <a:r>
              <a:rPr lang="it-IT" dirty="0" err="1"/>
              <a:t>Skulptur</a:t>
            </a:r>
            <a:r>
              <a:rPr lang="it-IT" dirty="0"/>
              <a:t> und </a:t>
            </a:r>
            <a:r>
              <a:rPr lang="it-IT" dirty="0" err="1"/>
              <a:t>Architektur</a:t>
            </a:r>
            <a:r>
              <a:rPr lang="it-IT" dirty="0"/>
              <a:t>. Leonardo Bruni </a:t>
            </a:r>
            <a:r>
              <a:rPr lang="it-IT" dirty="0" err="1"/>
              <a:t>bringt</a:t>
            </a:r>
            <a:r>
              <a:rPr lang="it-IT" dirty="0"/>
              <a:t> die </a:t>
            </a:r>
            <a:r>
              <a:rPr lang="it-IT" dirty="0" err="1"/>
              <a:t>lateinische</a:t>
            </a:r>
            <a:r>
              <a:rPr lang="it-IT" dirty="0"/>
              <a:t> </a:t>
            </a:r>
            <a:r>
              <a:rPr lang="it-IT" dirty="0" err="1"/>
              <a:t>Sprache</a:t>
            </a:r>
            <a:r>
              <a:rPr lang="it-IT" dirty="0"/>
              <a:t> </a:t>
            </a:r>
            <a:r>
              <a:rPr lang="it-IT" dirty="0" err="1"/>
              <a:t>wieder</a:t>
            </a:r>
            <a:r>
              <a:rPr lang="it-IT" dirty="0"/>
              <a:t> </a:t>
            </a:r>
            <a:r>
              <a:rPr lang="it-IT" dirty="0" err="1"/>
              <a:t>zur</a:t>
            </a:r>
            <a:r>
              <a:rPr lang="it-IT" dirty="0"/>
              <a:t> </a:t>
            </a:r>
            <a:r>
              <a:rPr lang="it-IT" dirty="0" err="1"/>
              <a:t>antiken</a:t>
            </a:r>
            <a:r>
              <a:rPr lang="it-IT" dirty="0"/>
              <a:t> </a:t>
            </a:r>
            <a:r>
              <a:rPr lang="it-IT" dirty="0" err="1"/>
              <a:t>Reinheit</a:t>
            </a:r>
            <a:r>
              <a:rPr lang="it-IT" dirty="0"/>
              <a:t>. </a:t>
            </a:r>
          </a:p>
          <a:p>
            <a:endParaRPr lang="de-DE" dirty="0"/>
          </a:p>
        </p:txBody>
      </p:sp>
    </p:spTree>
    <p:extLst>
      <p:ext uri="{BB962C8B-B14F-4D97-AF65-F5344CB8AC3E}">
        <p14:creationId xmlns:p14="http://schemas.microsoft.com/office/powerpoint/2010/main" val="4284673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B4476-F37E-2845-B546-D8482BB2E305}"/>
              </a:ext>
            </a:extLst>
          </p:cNvPr>
          <p:cNvSpPr>
            <a:spLocks noGrp="1"/>
          </p:cNvSpPr>
          <p:nvPr>
            <p:ph type="title"/>
          </p:nvPr>
        </p:nvSpPr>
        <p:spPr/>
        <p:txBody>
          <a:bodyPr/>
          <a:lstStyle/>
          <a:p>
            <a:r>
              <a:rPr lang="de-DE" dirty="0"/>
              <a:t>Renaissance – Wiedererwachen?</a:t>
            </a:r>
            <a:br>
              <a:rPr lang="de-DE" dirty="0"/>
            </a:br>
            <a:r>
              <a:rPr lang="de-DE" sz="2000" dirty="0"/>
              <a:t>Leon Battista Alberti, Della </a:t>
            </a:r>
            <a:r>
              <a:rPr lang="de-DE" sz="2000" dirty="0" err="1"/>
              <a:t>Pittura</a:t>
            </a:r>
            <a:r>
              <a:rPr lang="de-DE" sz="2000" dirty="0"/>
              <a:t> (Über die Malerei), ca. 1435 </a:t>
            </a:r>
            <a:br>
              <a:rPr lang="de-DE" sz="2000" dirty="0"/>
            </a:br>
            <a:r>
              <a:rPr lang="de-DE" sz="2000" dirty="0"/>
              <a:t>(Edition Oskar Bätschmann und Sandra </a:t>
            </a:r>
            <a:r>
              <a:rPr lang="de-DE" sz="2000" dirty="0" err="1"/>
              <a:t>Gianfreda</a:t>
            </a:r>
            <a:r>
              <a:rPr lang="de-DE" sz="2000" dirty="0"/>
              <a:t>, Darmstadt 2002)</a:t>
            </a:r>
          </a:p>
        </p:txBody>
      </p:sp>
      <p:sp>
        <p:nvSpPr>
          <p:cNvPr id="4" name="Content Placeholder 3">
            <a:extLst>
              <a:ext uri="{FF2B5EF4-FFF2-40B4-BE49-F238E27FC236}">
                <a16:creationId xmlns:a16="http://schemas.microsoft.com/office/drawing/2014/main" id="{917C5F28-6B9F-074F-B6D6-224C5556F2B1}"/>
              </a:ext>
            </a:extLst>
          </p:cNvPr>
          <p:cNvSpPr>
            <a:spLocks noGrp="1"/>
          </p:cNvSpPr>
          <p:nvPr>
            <p:ph sz="half" idx="1"/>
          </p:nvPr>
        </p:nvSpPr>
        <p:spPr/>
        <p:txBody>
          <a:bodyPr>
            <a:normAutofit fontScale="77500" lnSpcReduction="20000"/>
          </a:bodyPr>
          <a:lstStyle/>
          <a:p>
            <a:r>
              <a:rPr lang="de-DE" dirty="0"/>
              <a:t>„</a:t>
            </a:r>
            <a:r>
              <a:rPr lang="de-DE" dirty="0" err="1"/>
              <a:t>Io</a:t>
            </a:r>
            <a:r>
              <a:rPr lang="de-DE" dirty="0"/>
              <a:t> </a:t>
            </a:r>
            <a:r>
              <a:rPr lang="de-DE" dirty="0" err="1"/>
              <a:t>solea</a:t>
            </a:r>
            <a:r>
              <a:rPr lang="de-DE" dirty="0"/>
              <a:t> </a:t>
            </a:r>
            <a:r>
              <a:rPr lang="de-DE" dirty="0" err="1"/>
              <a:t>maravigliarmi</a:t>
            </a:r>
            <a:r>
              <a:rPr lang="de-DE" dirty="0"/>
              <a:t> </a:t>
            </a:r>
            <a:r>
              <a:rPr lang="de-DE" dirty="0" err="1"/>
              <a:t>insieme</a:t>
            </a:r>
            <a:r>
              <a:rPr lang="de-DE" dirty="0"/>
              <a:t> e </a:t>
            </a:r>
            <a:r>
              <a:rPr lang="de-DE" dirty="0" err="1"/>
              <a:t>dolermi</a:t>
            </a:r>
            <a:r>
              <a:rPr lang="de-DE" dirty="0"/>
              <a:t> </a:t>
            </a:r>
            <a:r>
              <a:rPr lang="de-DE" dirty="0" err="1"/>
              <a:t>che</a:t>
            </a:r>
            <a:r>
              <a:rPr lang="de-DE" dirty="0"/>
              <a:t> </a:t>
            </a:r>
            <a:r>
              <a:rPr lang="de-DE" dirty="0" err="1"/>
              <a:t>tante</a:t>
            </a:r>
            <a:r>
              <a:rPr lang="de-DE" dirty="0"/>
              <a:t> </a:t>
            </a:r>
            <a:r>
              <a:rPr lang="de-DE" dirty="0" err="1"/>
              <a:t>ottime</a:t>
            </a:r>
            <a:r>
              <a:rPr lang="de-DE" dirty="0"/>
              <a:t> e </a:t>
            </a:r>
            <a:r>
              <a:rPr lang="de-DE" dirty="0" err="1"/>
              <a:t>divine</a:t>
            </a:r>
            <a:r>
              <a:rPr lang="de-DE" dirty="0"/>
              <a:t> </a:t>
            </a:r>
            <a:r>
              <a:rPr lang="de-DE" dirty="0" err="1"/>
              <a:t>arti</a:t>
            </a:r>
            <a:r>
              <a:rPr lang="de-DE" dirty="0"/>
              <a:t> e </a:t>
            </a:r>
            <a:r>
              <a:rPr lang="de-DE" dirty="0" err="1"/>
              <a:t>scienze</a:t>
            </a:r>
            <a:r>
              <a:rPr lang="de-DE" dirty="0"/>
              <a:t>, </a:t>
            </a:r>
            <a:r>
              <a:rPr lang="de-DE" dirty="0" err="1"/>
              <a:t>quali</a:t>
            </a:r>
            <a:r>
              <a:rPr lang="de-DE" dirty="0"/>
              <a:t> per </a:t>
            </a:r>
            <a:r>
              <a:rPr lang="de-DE" dirty="0" err="1"/>
              <a:t>loro</a:t>
            </a:r>
            <a:r>
              <a:rPr lang="de-DE" dirty="0"/>
              <a:t> e per le </a:t>
            </a:r>
            <a:r>
              <a:rPr lang="de-DE" dirty="0" err="1"/>
              <a:t>istorie</a:t>
            </a:r>
            <a:r>
              <a:rPr lang="de-DE" dirty="0"/>
              <a:t> </a:t>
            </a:r>
            <a:r>
              <a:rPr lang="de-DE" dirty="0" err="1"/>
              <a:t>veggiamo</a:t>
            </a:r>
            <a:r>
              <a:rPr lang="de-DE" dirty="0"/>
              <a:t> </a:t>
            </a:r>
            <a:r>
              <a:rPr lang="de-DE" dirty="0" err="1"/>
              <a:t>copiose</a:t>
            </a:r>
            <a:r>
              <a:rPr lang="de-DE" dirty="0"/>
              <a:t> </a:t>
            </a:r>
            <a:r>
              <a:rPr lang="de-DE" dirty="0" err="1"/>
              <a:t>erano</a:t>
            </a:r>
            <a:r>
              <a:rPr lang="de-DE" dirty="0"/>
              <a:t> in </a:t>
            </a:r>
            <a:r>
              <a:rPr lang="de-DE" dirty="0" err="1"/>
              <a:t>que</a:t>
            </a:r>
            <a:r>
              <a:rPr lang="de-DE" dirty="0"/>
              <a:t>‘ </a:t>
            </a:r>
            <a:r>
              <a:rPr lang="de-DE" dirty="0" err="1"/>
              <a:t>vertuosissimi</a:t>
            </a:r>
            <a:r>
              <a:rPr lang="de-DE" dirty="0"/>
              <a:t> </a:t>
            </a:r>
            <a:r>
              <a:rPr lang="de-DE" dirty="0" err="1"/>
              <a:t>passati</a:t>
            </a:r>
            <a:r>
              <a:rPr lang="de-DE" dirty="0"/>
              <a:t> </a:t>
            </a:r>
            <a:r>
              <a:rPr lang="de-DE" dirty="0" err="1"/>
              <a:t>antiqui</a:t>
            </a:r>
            <a:r>
              <a:rPr lang="de-DE" dirty="0"/>
              <a:t>, </a:t>
            </a:r>
            <a:r>
              <a:rPr lang="de-DE" dirty="0" err="1"/>
              <a:t>ora</a:t>
            </a:r>
            <a:r>
              <a:rPr lang="de-DE" dirty="0"/>
              <a:t> </a:t>
            </a:r>
            <a:r>
              <a:rPr lang="de-DE" dirty="0" err="1"/>
              <a:t>così</a:t>
            </a:r>
            <a:r>
              <a:rPr lang="de-DE" dirty="0"/>
              <a:t> </a:t>
            </a:r>
            <a:r>
              <a:rPr lang="de-DE" dirty="0" err="1"/>
              <a:t>siano</a:t>
            </a:r>
            <a:r>
              <a:rPr lang="de-DE" dirty="0"/>
              <a:t> </a:t>
            </a:r>
            <a:r>
              <a:rPr lang="de-DE" dirty="0" err="1"/>
              <a:t>mancate</a:t>
            </a:r>
            <a:r>
              <a:rPr lang="de-DE" dirty="0"/>
              <a:t> e quasi in </a:t>
            </a:r>
            <a:r>
              <a:rPr lang="de-DE" dirty="0" err="1"/>
              <a:t>tutto</a:t>
            </a:r>
            <a:r>
              <a:rPr lang="de-DE" dirty="0"/>
              <a:t> </a:t>
            </a:r>
            <a:r>
              <a:rPr lang="de-DE" dirty="0" err="1"/>
              <a:t>perdute</a:t>
            </a:r>
            <a:r>
              <a:rPr lang="de-DE" dirty="0"/>
              <a:t>: </a:t>
            </a:r>
            <a:r>
              <a:rPr lang="de-DE" dirty="0" err="1"/>
              <a:t>pittori</a:t>
            </a:r>
            <a:r>
              <a:rPr lang="de-DE" dirty="0"/>
              <a:t>, </a:t>
            </a:r>
            <a:r>
              <a:rPr lang="de-DE" dirty="0" err="1"/>
              <a:t>scultori</a:t>
            </a:r>
            <a:r>
              <a:rPr lang="de-DE" dirty="0"/>
              <a:t>, </a:t>
            </a:r>
            <a:r>
              <a:rPr lang="de-DE" dirty="0" err="1"/>
              <a:t>architetti</a:t>
            </a:r>
            <a:r>
              <a:rPr lang="de-DE" dirty="0"/>
              <a:t>, </a:t>
            </a:r>
            <a:r>
              <a:rPr lang="de-DE" dirty="0" err="1"/>
              <a:t>musici</a:t>
            </a:r>
            <a:r>
              <a:rPr lang="de-DE" dirty="0"/>
              <a:t>, </a:t>
            </a:r>
            <a:r>
              <a:rPr lang="de-DE" dirty="0" err="1"/>
              <a:t>ieometri</a:t>
            </a:r>
            <a:r>
              <a:rPr lang="de-DE" dirty="0"/>
              <a:t>, </a:t>
            </a:r>
            <a:r>
              <a:rPr lang="de-DE" dirty="0" err="1"/>
              <a:t>retorici</a:t>
            </a:r>
            <a:r>
              <a:rPr lang="de-DE" dirty="0"/>
              <a:t>, </a:t>
            </a:r>
            <a:r>
              <a:rPr lang="de-DE" dirty="0" err="1"/>
              <a:t>auguri</a:t>
            </a:r>
            <a:r>
              <a:rPr lang="de-DE" dirty="0"/>
              <a:t> e </a:t>
            </a:r>
            <a:r>
              <a:rPr lang="de-DE" dirty="0" err="1"/>
              <a:t>simili</a:t>
            </a:r>
            <a:r>
              <a:rPr lang="de-DE" dirty="0"/>
              <a:t> </a:t>
            </a:r>
            <a:r>
              <a:rPr lang="de-DE" dirty="0" err="1"/>
              <a:t>nobilissimi</a:t>
            </a:r>
            <a:r>
              <a:rPr lang="de-DE" dirty="0"/>
              <a:t> e </a:t>
            </a:r>
            <a:r>
              <a:rPr lang="de-DE" dirty="0" err="1"/>
              <a:t>maravigliosi</a:t>
            </a:r>
            <a:r>
              <a:rPr lang="de-DE" dirty="0"/>
              <a:t> </a:t>
            </a:r>
            <a:r>
              <a:rPr lang="de-DE" dirty="0" err="1"/>
              <a:t>intelletti</a:t>
            </a:r>
            <a:r>
              <a:rPr lang="de-DE" dirty="0"/>
              <a:t> </a:t>
            </a:r>
            <a:r>
              <a:rPr lang="de-DE" dirty="0" err="1"/>
              <a:t>oggi</a:t>
            </a:r>
            <a:r>
              <a:rPr lang="de-DE" dirty="0"/>
              <a:t> si </a:t>
            </a:r>
            <a:r>
              <a:rPr lang="de-DE" dirty="0" err="1"/>
              <a:t>truovano</a:t>
            </a:r>
            <a:r>
              <a:rPr lang="de-DE" dirty="0"/>
              <a:t> </a:t>
            </a:r>
            <a:r>
              <a:rPr lang="de-DE" dirty="0" err="1"/>
              <a:t>rarissimi</a:t>
            </a:r>
            <a:r>
              <a:rPr lang="de-DE" dirty="0"/>
              <a:t> e poco da </a:t>
            </a:r>
            <a:r>
              <a:rPr lang="de-DE" dirty="0" err="1"/>
              <a:t>lodarli</a:t>
            </a:r>
            <a:r>
              <a:rPr lang="de-DE" dirty="0"/>
              <a:t>.“ …. </a:t>
            </a:r>
            <a:r>
              <a:rPr lang="de-DE" dirty="0" err="1"/>
              <a:t>Che</a:t>
            </a:r>
            <a:r>
              <a:rPr lang="de-DE" dirty="0"/>
              <a:t> </a:t>
            </a:r>
            <a:r>
              <a:rPr lang="de-DE" dirty="0" err="1"/>
              <a:t>già</a:t>
            </a:r>
            <a:r>
              <a:rPr lang="de-DE" dirty="0"/>
              <a:t> la natura, </a:t>
            </a:r>
            <a:r>
              <a:rPr lang="de-DE" dirty="0" err="1"/>
              <a:t>maestra</a:t>
            </a:r>
            <a:r>
              <a:rPr lang="de-DE" dirty="0"/>
              <a:t> delle </a:t>
            </a:r>
            <a:r>
              <a:rPr lang="de-DE" dirty="0" err="1"/>
              <a:t>cose</a:t>
            </a:r>
            <a:r>
              <a:rPr lang="de-DE" dirty="0"/>
              <a:t> ……</a:t>
            </a:r>
          </a:p>
          <a:p>
            <a:endParaRPr lang="de-DE" dirty="0"/>
          </a:p>
        </p:txBody>
      </p:sp>
      <p:sp>
        <p:nvSpPr>
          <p:cNvPr id="5" name="Content Placeholder 4">
            <a:extLst>
              <a:ext uri="{FF2B5EF4-FFF2-40B4-BE49-F238E27FC236}">
                <a16:creationId xmlns:a16="http://schemas.microsoft.com/office/drawing/2014/main" id="{165E5E54-2319-BD4B-8B2B-DB5D5989AE3D}"/>
              </a:ext>
            </a:extLst>
          </p:cNvPr>
          <p:cNvSpPr>
            <a:spLocks noGrp="1"/>
          </p:cNvSpPr>
          <p:nvPr>
            <p:ph sz="half" idx="2"/>
          </p:nvPr>
        </p:nvSpPr>
        <p:spPr/>
        <p:txBody>
          <a:bodyPr>
            <a:normAutofit fontScale="77500" lnSpcReduction="20000"/>
          </a:bodyPr>
          <a:lstStyle/>
          <a:p>
            <a:r>
              <a:rPr lang="de-DE" dirty="0"/>
              <a:t>„Oft war ich zugleich von Erstaunen und Schmerz betroffen, weil so viele hervorragende und göttliche Künste und Wissenschaften, die – wie ihre Werke und die Überlieferungen erkennen lassen – in jenen so kraftvollen Zeiten der Alten zahlreich waren, heute verschwunden und fast gänzlich verloren sind: Maler, Bildhauer, Architekten, Musiker, Geometer, Rhetoriker, Wahrsager und ähnliche sehr edle und </a:t>
            </a:r>
            <a:r>
              <a:rPr lang="de-DE" dirty="0" err="1"/>
              <a:t>bewunderswerte</a:t>
            </a:r>
            <a:r>
              <a:rPr lang="de-DE" dirty="0"/>
              <a:t> Gebildete lassen sich heute kaum mehr finden, und rühmen kann man sie nur wenig.“  …. Natur, die Meisterin der Dinge ….</a:t>
            </a:r>
          </a:p>
        </p:txBody>
      </p:sp>
    </p:spTree>
    <p:extLst>
      <p:ext uri="{BB962C8B-B14F-4D97-AF65-F5344CB8AC3E}">
        <p14:creationId xmlns:p14="http://schemas.microsoft.com/office/powerpoint/2010/main" val="1034974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B7377-1CBA-9843-8EC6-7C7788657253}"/>
              </a:ext>
            </a:extLst>
          </p:cNvPr>
          <p:cNvSpPr>
            <a:spLocks noGrp="1"/>
          </p:cNvSpPr>
          <p:nvPr>
            <p:ph type="title"/>
          </p:nvPr>
        </p:nvSpPr>
        <p:spPr/>
        <p:txBody>
          <a:bodyPr/>
          <a:lstStyle/>
          <a:p>
            <a:r>
              <a:rPr lang="de-DE" dirty="0"/>
              <a:t>Renaissance – Wiedererwachen ?</a:t>
            </a:r>
            <a:br>
              <a:rPr lang="de-DE" dirty="0"/>
            </a:br>
            <a:r>
              <a:rPr lang="de-DE" sz="2000" dirty="0"/>
              <a:t>Renaissance als Kopie der Antike? </a:t>
            </a:r>
          </a:p>
        </p:txBody>
      </p:sp>
      <p:sp>
        <p:nvSpPr>
          <p:cNvPr id="3" name="Content Placeholder 2">
            <a:extLst>
              <a:ext uri="{FF2B5EF4-FFF2-40B4-BE49-F238E27FC236}">
                <a16:creationId xmlns:a16="http://schemas.microsoft.com/office/drawing/2014/main" id="{F9C4C1AB-2E9F-E844-B087-F9846DA83339}"/>
              </a:ext>
            </a:extLst>
          </p:cNvPr>
          <p:cNvSpPr>
            <a:spLocks noGrp="1"/>
          </p:cNvSpPr>
          <p:nvPr>
            <p:ph idx="1"/>
          </p:nvPr>
        </p:nvSpPr>
        <p:spPr/>
        <p:txBody>
          <a:bodyPr>
            <a:normAutofit fontScale="92500" lnSpcReduction="10000"/>
          </a:bodyPr>
          <a:lstStyle/>
          <a:p>
            <a:r>
              <a:rPr lang="de-DE" b="1" dirty="0"/>
              <a:t>Renaissance als Kopie der Antike? </a:t>
            </a:r>
          </a:p>
          <a:p>
            <a:pPr lvl="1"/>
            <a:r>
              <a:rPr lang="it-IT" dirty="0"/>
              <a:t>Matteo Palmieri, De vita civile, </a:t>
            </a:r>
            <a:r>
              <a:rPr lang="it-IT" dirty="0" err="1"/>
              <a:t>ca</a:t>
            </a:r>
            <a:r>
              <a:rPr lang="it-IT" dirty="0"/>
              <a:t>. 1432 (</a:t>
            </a:r>
            <a:r>
              <a:rPr lang="it-IT" dirty="0" err="1"/>
              <a:t>Wiederbelebung</a:t>
            </a:r>
            <a:r>
              <a:rPr lang="it-IT" dirty="0"/>
              <a:t>)</a:t>
            </a:r>
          </a:p>
          <a:p>
            <a:pPr lvl="1"/>
            <a:r>
              <a:rPr lang="it-IT" dirty="0"/>
              <a:t>Leon Battista Alberti, Della pittura, </a:t>
            </a:r>
            <a:r>
              <a:rPr lang="it-IT" dirty="0" err="1"/>
              <a:t>ca</a:t>
            </a:r>
            <a:r>
              <a:rPr lang="it-IT" dirty="0"/>
              <a:t>. 1435 (</a:t>
            </a:r>
            <a:r>
              <a:rPr lang="it-IT" dirty="0" err="1"/>
              <a:t>Wiederbelebung</a:t>
            </a:r>
            <a:r>
              <a:rPr lang="it-IT" dirty="0"/>
              <a:t>, all’antica)</a:t>
            </a:r>
          </a:p>
          <a:p>
            <a:endParaRPr lang="it-IT" dirty="0"/>
          </a:p>
          <a:p>
            <a:r>
              <a:rPr lang="de-DE" b="1" dirty="0"/>
              <a:t>Konzept „</a:t>
            </a:r>
            <a:r>
              <a:rPr lang="de-DE" b="1" dirty="0" err="1"/>
              <a:t>all‘antica</a:t>
            </a:r>
            <a:r>
              <a:rPr lang="de-DE" b="1" dirty="0"/>
              <a:t>“ (ab 15. Jahrhundert)</a:t>
            </a:r>
          </a:p>
          <a:p>
            <a:pPr lvl="1"/>
            <a:r>
              <a:rPr lang="de-DE" dirty="0"/>
              <a:t>All </a:t>
            </a:r>
            <a:r>
              <a:rPr lang="de-DE" dirty="0" err="1"/>
              <a:t>modo</a:t>
            </a:r>
            <a:r>
              <a:rPr lang="de-DE" dirty="0"/>
              <a:t> </a:t>
            </a:r>
            <a:r>
              <a:rPr lang="de-DE" dirty="0" err="1"/>
              <a:t>antico</a:t>
            </a:r>
            <a:r>
              <a:rPr lang="de-DE" dirty="0"/>
              <a:t> = nach der antiken Art </a:t>
            </a:r>
          </a:p>
          <a:p>
            <a:pPr lvl="1"/>
            <a:r>
              <a:rPr lang="de-DE" dirty="0"/>
              <a:t>Kommt als Konzept aus der italienischen Literatur, nicht der lateinischen. </a:t>
            </a:r>
          </a:p>
          <a:p>
            <a:pPr lvl="1"/>
            <a:r>
              <a:rPr lang="de-DE" dirty="0"/>
              <a:t>Betrifft Kunstwerke, Musikstücke, etc. </a:t>
            </a:r>
          </a:p>
          <a:p>
            <a:pPr lvl="1"/>
            <a:r>
              <a:rPr lang="de-DE" dirty="0"/>
              <a:t>Antike als Vorbild, aber keine Kopie. Eine Vergleichsgröße, die man auch überbieten kann. </a:t>
            </a:r>
          </a:p>
          <a:p>
            <a:pPr lvl="1"/>
            <a:r>
              <a:rPr lang="de-DE" dirty="0"/>
              <a:t>Im 16. Jahrhundert ändert sich das Konzept, kein „</a:t>
            </a:r>
            <a:r>
              <a:rPr lang="de-DE" dirty="0" err="1"/>
              <a:t>all‘antica</a:t>
            </a:r>
            <a:r>
              <a:rPr lang="de-DE" dirty="0"/>
              <a:t>“, sondern Aneignung, vor allem in der Architektur. </a:t>
            </a:r>
          </a:p>
          <a:p>
            <a:endParaRPr lang="de-DE" dirty="0"/>
          </a:p>
        </p:txBody>
      </p:sp>
    </p:spTree>
    <p:extLst>
      <p:ext uri="{BB962C8B-B14F-4D97-AF65-F5344CB8AC3E}">
        <p14:creationId xmlns:p14="http://schemas.microsoft.com/office/powerpoint/2010/main" val="855269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FE0F1-517F-494B-8BF2-95487AB2EFE3}"/>
              </a:ext>
            </a:extLst>
          </p:cNvPr>
          <p:cNvSpPr>
            <a:spLocks noGrp="1"/>
          </p:cNvSpPr>
          <p:nvPr>
            <p:ph type="title"/>
          </p:nvPr>
        </p:nvSpPr>
        <p:spPr/>
        <p:txBody>
          <a:bodyPr/>
          <a:lstStyle/>
          <a:p>
            <a:r>
              <a:rPr lang="de-DE" dirty="0"/>
              <a:t>Renaissance - </a:t>
            </a:r>
            <a:r>
              <a:rPr lang="de-DE" dirty="0" err="1"/>
              <a:t>Renascences</a:t>
            </a:r>
            <a:endParaRPr lang="de-DE" dirty="0"/>
          </a:p>
        </p:txBody>
      </p:sp>
      <p:sp>
        <p:nvSpPr>
          <p:cNvPr id="3" name="Content Placeholder 2">
            <a:extLst>
              <a:ext uri="{FF2B5EF4-FFF2-40B4-BE49-F238E27FC236}">
                <a16:creationId xmlns:a16="http://schemas.microsoft.com/office/drawing/2014/main" id="{86EBCD99-E767-BB41-8D4D-54385A462FB3}"/>
              </a:ext>
            </a:extLst>
          </p:cNvPr>
          <p:cNvSpPr>
            <a:spLocks noGrp="1"/>
          </p:cNvSpPr>
          <p:nvPr>
            <p:ph idx="1"/>
          </p:nvPr>
        </p:nvSpPr>
        <p:spPr/>
        <p:txBody>
          <a:bodyPr/>
          <a:lstStyle/>
          <a:p>
            <a:r>
              <a:rPr lang="en-US" dirty="0" err="1"/>
              <a:t>Mehrfaches</a:t>
            </a:r>
            <a:r>
              <a:rPr lang="en-US" dirty="0"/>
              <a:t> </a:t>
            </a:r>
            <a:r>
              <a:rPr lang="en-US" dirty="0" err="1"/>
              <a:t>Wiedererwachen</a:t>
            </a:r>
            <a:r>
              <a:rPr lang="en-US" dirty="0"/>
              <a:t>/</a:t>
            </a:r>
            <a:r>
              <a:rPr lang="en-US" dirty="0" err="1"/>
              <a:t>Wiedergeburten</a:t>
            </a:r>
            <a:endParaRPr lang="en-US" dirty="0"/>
          </a:p>
          <a:p>
            <a:pPr lvl="1"/>
            <a:r>
              <a:rPr lang="en-US" dirty="0"/>
              <a:t>Erwin Panofsky, Renaissance and Renascences in Western Art, Stockholm 1960 </a:t>
            </a:r>
          </a:p>
          <a:p>
            <a:r>
              <a:rPr lang="de-DE" dirty="0"/>
              <a:t>Karolingische Renaissance / Karolingische </a:t>
            </a:r>
            <a:r>
              <a:rPr lang="de-DE" dirty="0" err="1"/>
              <a:t>Renovatio</a:t>
            </a:r>
            <a:r>
              <a:rPr lang="de-DE" dirty="0"/>
              <a:t> (8.-9. Jh.) </a:t>
            </a:r>
          </a:p>
          <a:p>
            <a:pPr lvl="1"/>
            <a:r>
              <a:rPr lang="de-DE" dirty="0"/>
              <a:t>Zur Zeit Karls des Großen </a:t>
            </a:r>
          </a:p>
          <a:p>
            <a:pPr lvl="1"/>
            <a:r>
              <a:rPr lang="de-DE" dirty="0"/>
              <a:t>Gelehrtenkultur, karolingische Minuskel, Bibliotheken, große Bautätigkeit, Kunstschaffen </a:t>
            </a:r>
          </a:p>
          <a:p>
            <a:r>
              <a:rPr lang="de-DE" dirty="0"/>
              <a:t>Proto-Renaissance (in Florenz um 1200) </a:t>
            </a:r>
          </a:p>
          <a:p>
            <a:pPr lvl="1"/>
            <a:r>
              <a:rPr lang="de-DE" dirty="0"/>
              <a:t>Gelehrtenkultur, Bautätigkeit </a:t>
            </a:r>
          </a:p>
          <a:p>
            <a:endParaRPr lang="de-DE" dirty="0"/>
          </a:p>
        </p:txBody>
      </p:sp>
    </p:spTree>
    <p:extLst>
      <p:ext uri="{BB962C8B-B14F-4D97-AF65-F5344CB8AC3E}">
        <p14:creationId xmlns:p14="http://schemas.microsoft.com/office/powerpoint/2010/main" val="4015768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331" y="365125"/>
            <a:ext cx="11755585" cy="1325563"/>
          </a:xfrm>
        </p:spPr>
        <p:txBody>
          <a:bodyPr/>
          <a:lstStyle/>
          <a:p>
            <a:r>
              <a:rPr lang="it-IT" dirty="0"/>
              <a:t>Renaissance - </a:t>
            </a:r>
            <a:r>
              <a:rPr lang="it-IT" dirty="0" err="1"/>
              <a:t>Was</a:t>
            </a:r>
            <a:r>
              <a:rPr lang="it-IT" dirty="0"/>
              <a:t> </a:t>
            </a:r>
            <a:r>
              <a:rPr lang="it-IT" dirty="0" err="1"/>
              <a:t>wird</a:t>
            </a:r>
            <a:r>
              <a:rPr lang="it-IT" dirty="0"/>
              <a:t> «</a:t>
            </a:r>
            <a:r>
              <a:rPr lang="it-IT" dirty="0" err="1"/>
              <a:t>wiedergeboren</a:t>
            </a:r>
            <a:r>
              <a:rPr lang="it-IT" dirty="0"/>
              <a:t>»? </a:t>
            </a:r>
            <a:endParaRPr lang="en-US" dirty="0"/>
          </a:p>
        </p:txBody>
      </p:sp>
      <p:sp>
        <p:nvSpPr>
          <p:cNvPr id="3" name="Content Placeholder 2"/>
          <p:cNvSpPr>
            <a:spLocks noGrp="1"/>
          </p:cNvSpPr>
          <p:nvPr>
            <p:ph idx="1"/>
          </p:nvPr>
        </p:nvSpPr>
        <p:spPr/>
        <p:txBody>
          <a:bodyPr>
            <a:normAutofit fontScale="92500" lnSpcReduction="10000"/>
          </a:bodyPr>
          <a:lstStyle/>
          <a:p>
            <a:r>
              <a:rPr lang="it-IT" dirty="0"/>
              <a:t>«</a:t>
            </a:r>
            <a:r>
              <a:rPr lang="it-IT" dirty="0" err="1"/>
              <a:t>Wiedergeburt</a:t>
            </a:r>
            <a:r>
              <a:rPr lang="it-IT" dirty="0"/>
              <a:t>» der ……</a:t>
            </a:r>
          </a:p>
          <a:p>
            <a:pPr lvl="1"/>
            <a:r>
              <a:rPr lang="it-IT" dirty="0" err="1"/>
              <a:t>Antike</a:t>
            </a:r>
            <a:r>
              <a:rPr lang="it-IT" dirty="0"/>
              <a:t> </a:t>
            </a:r>
          </a:p>
          <a:p>
            <a:pPr lvl="2"/>
            <a:r>
              <a:rPr lang="it-IT" dirty="0"/>
              <a:t>Interesse an </a:t>
            </a:r>
            <a:r>
              <a:rPr lang="it-IT" dirty="0" err="1"/>
              <a:t>antiker</a:t>
            </a:r>
            <a:r>
              <a:rPr lang="it-IT" dirty="0"/>
              <a:t> </a:t>
            </a:r>
            <a:r>
              <a:rPr lang="it-IT" dirty="0" err="1"/>
              <a:t>Kunst</a:t>
            </a:r>
            <a:r>
              <a:rPr lang="it-IT" dirty="0"/>
              <a:t> + </a:t>
            </a:r>
            <a:r>
              <a:rPr lang="it-IT" dirty="0" err="1"/>
              <a:t>Architektur</a:t>
            </a:r>
            <a:endParaRPr lang="it-IT" dirty="0"/>
          </a:p>
          <a:p>
            <a:pPr lvl="2"/>
            <a:r>
              <a:rPr lang="it-IT" dirty="0"/>
              <a:t>Interesse an </a:t>
            </a:r>
            <a:r>
              <a:rPr lang="it-IT" dirty="0" err="1"/>
              <a:t>antiker</a:t>
            </a:r>
            <a:r>
              <a:rPr lang="it-IT" dirty="0"/>
              <a:t> </a:t>
            </a:r>
            <a:r>
              <a:rPr lang="it-IT" dirty="0" err="1"/>
              <a:t>Literatur</a:t>
            </a:r>
            <a:endParaRPr lang="it-IT" dirty="0"/>
          </a:p>
          <a:p>
            <a:pPr lvl="1"/>
            <a:r>
              <a:rPr lang="it-IT" dirty="0" err="1"/>
              <a:t>Bildungsideale</a:t>
            </a:r>
            <a:endParaRPr lang="it-IT" dirty="0"/>
          </a:p>
          <a:p>
            <a:pPr lvl="1"/>
            <a:r>
              <a:rPr lang="it-IT" dirty="0" err="1"/>
              <a:t>Sozialstruktur</a:t>
            </a:r>
            <a:r>
              <a:rPr lang="it-IT" dirty="0"/>
              <a:t> </a:t>
            </a:r>
          </a:p>
          <a:p>
            <a:pPr lvl="1"/>
            <a:endParaRPr lang="it-IT" dirty="0"/>
          </a:p>
          <a:p>
            <a:r>
              <a:rPr lang="de-DE" dirty="0"/>
              <a:t>Wiedererwachen – eines bewussten Interesses an der Antike</a:t>
            </a:r>
          </a:p>
          <a:p>
            <a:pPr lvl="2"/>
            <a:r>
              <a:rPr lang="de-DE" dirty="0"/>
              <a:t>Betrifft verschiedene Gattungen: Literatur, Kunst, Geschichte</a:t>
            </a:r>
          </a:p>
          <a:p>
            <a:pPr lvl="2"/>
            <a:r>
              <a:rPr lang="de-DE" dirty="0"/>
              <a:t>Wiedererwachen der Kunstliteratur</a:t>
            </a:r>
          </a:p>
          <a:p>
            <a:pPr lvl="3"/>
            <a:r>
              <a:rPr lang="de-DE" dirty="0"/>
              <a:t>Autoren zur Kunst in der Antike: </a:t>
            </a:r>
            <a:r>
              <a:rPr lang="de-DE" dirty="0" err="1"/>
              <a:t>Vitruv</a:t>
            </a:r>
            <a:r>
              <a:rPr lang="de-DE" dirty="0"/>
              <a:t>, Plinius d. Ä. </a:t>
            </a:r>
          </a:p>
          <a:p>
            <a:pPr lvl="2"/>
            <a:r>
              <a:rPr lang="de-DE" dirty="0"/>
              <a:t>Wiedererwachte Themen in der Kunst: Mythologie, Portraits, Kunst im öffentlichen Raum, Urbanistik, etc. </a:t>
            </a:r>
          </a:p>
          <a:p>
            <a:endParaRPr lang="it-IT" dirty="0"/>
          </a:p>
          <a:p>
            <a:endParaRPr lang="en-US" dirty="0"/>
          </a:p>
        </p:txBody>
      </p:sp>
    </p:spTree>
    <p:extLst>
      <p:ext uri="{BB962C8B-B14F-4D97-AF65-F5344CB8AC3E}">
        <p14:creationId xmlns:p14="http://schemas.microsoft.com/office/powerpoint/2010/main" val="9143534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{83D47BFF-C6A8-CD4D-96F5-846EF6B7C5DC}tf10001120</Template>
  <TotalTime>4301</TotalTime>
  <Words>2264</Words>
  <Application>Microsoft Macintosh PowerPoint</Application>
  <PresentationFormat>Widescreen</PresentationFormat>
  <Paragraphs>298</Paragraphs>
  <Slides>38</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Century Gothic</vt:lpstr>
      <vt:lpstr>Palatino Linotype</vt:lpstr>
      <vt:lpstr>Office Theme</vt:lpstr>
      <vt:lpstr>Überblicksvorlesung Renaissance</vt:lpstr>
      <vt:lpstr>Renaissance – Wiedergeburt? </vt:lpstr>
      <vt:lpstr>Renaissance + Humanismus</vt:lpstr>
      <vt:lpstr>Renaissance – Wiedergeburt? </vt:lpstr>
      <vt:lpstr>Renaissance – Wiedererwachen? Woher kommt der Begriff? </vt:lpstr>
      <vt:lpstr>Renaissance – Wiedererwachen? Leon Battista Alberti, Della Pittura (Über die Malerei), ca. 1435  (Edition Oskar Bätschmann und Sandra Gianfreda, Darmstadt 2002)</vt:lpstr>
      <vt:lpstr>Renaissance – Wiedererwachen ? Renaissance als Kopie der Antike? </vt:lpstr>
      <vt:lpstr>Renaissance - Renascences</vt:lpstr>
      <vt:lpstr>Renaissance - Was wird «wiedergeboren»? </vt:lpstr>
      <vt:lpstr>Renaissance + Humanismus </vt:lpstr>
      <vt:lpstr>Literatur  Begriffe Renaissance + Humanismus</vt:lpstr>
      <vt:lpstr>„Wiedererwachte“ Themen in der Kunst</vt:lpstr>
      <vt:lpstr>Renaissance – Was wird wiedergeboren? </vt:lpstr>
      <vt:lpstr>„Wiedererwachte“ Themen in der Kunst  Mythologie /, Portraits, Kunst im öffentlichen Raum, Urbanistik, etc.</vt:lpstr>
      <vt:lpstr>Wiedererwachte Themen in der Kunst  Mythologie, Portraits, Kunst im öffentlichen Raum, Urbanistik</vt:lpstr>
      <vt:lpstr>Welche Themen und Felder sind neu?</vt:lpstr>
      <vt:lpstr>Renaissance – was ist neu? </vt:lpstr>
      <vt:lpstr>Renaissance – was ist neu? </vt:lpstr>
      <vt:lpstr>Perspektive </vt:lpstr>
      <vt:lpstr>Renaissance – Was ist neu?  Bedeutung der Zeichnung </vt:lpstr>
      <vt:lpstr>Geschichte </vt:lpstr>
      <vt:lpstr>Auftraggeber im Mittelalter</vt:lpstr>
      <vt:lpstr>Bettelorden </vt:lpstr>
      <vt:lpstr>Familienkapellen – Beispiele </vt:lpstr>
      <vt:lpstr>Italien um 1300</vt:lpstr>
      <vt:lpstr>Italien 1494  + Kirchenstaat (Rom, Bologna, Perugia)  + Republiken (Florenz, Siena, Venedig, Genua)  + Herzogtümer (Mailand, Mantua, Modena, Ferrara)  + Königreiche (Neapel, Sizilien)</vt:lpstr>
      <vt:lpstr>Themen und Orte der Kunst </vt:lpstr>
      <vt:lpstr>Themen im Spätmittelalter (Auswahl)</vt:lpstr>
      <vt:lpstr>Themen in der Renaissance (Auswahl) (alles vorhergenannte ….)</vt:lpstr>
      <vt:lpstr>Epoche der Renaissance als Epoche eines verstärkten Kulturtransfers </vt:lpstr>
      <vt:lpstr>Renaissance - Epochen</vt:lpstr>
      <vt:lpstr>Frührenaissance</vt:lpstr>
      <vt:lpstr>Hochrenaissance</vt:lpstr>
      <vt:lpstr>Spätrenaissance / Manierismus </vt:lpstr>
      <vt:lpstr>Literatur</vt:lpstr>
      <vt:lpstr>Literatur –  Wesen der Renaissancekunst und ihre Vorlagen </vt:lpstr>
      <vt:lpstr>Literatur –  Einführung in die Kunst der Renaissance</vt:lpstr>
      <vt:lpstr>Vorlesungswochen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Ueberblicksvorlesung Renaissance</dc:title>
  <dc:creator>Angela Dressen</dc:creator>
  <cp:lastModifiedBy>Microsoft Office User</cp:lastModifiedBy>
  <cp:revision>126</cp:revision>
  <dcterms:created xsi:type="dcterms:W3CDTF">2023-03-17T14:40:53Z</dcterms:created>
  <dcterms:modified xsi:type="dcterms:W3CDTF">2023-04-05T20:27:52Z</dcterms:modified>
</cp:coreProperties>
</file>